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4" r:id="rId4"/>
    <p:sldId id="275" r:id="rId5"/>
    <p:sldId id="276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8" d="100"/>
          <a:sy n="88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%20(1)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%20(2)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%20(1)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wnloads\reportSubjectTeacher%20(3)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reportProgressSchool!$B$10</c:f>
              <c:strCache>
                <c:ptCount val="1"/>
                <c:pt idx="0">
                  <c:v>Орт.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reportProgressSchool!$A$11:$A$77</c:f>
              <c:strCache>
                <c:ptCount val="31"/>
                <c:pt idx="2">
                  <c:v>2А</c:v>
                </c:pt>
                <c:pt idx="4">
                  <c:v>2Ә</c:v>
                </c:pt>
                <c:pt idx="6">
                  <c:v>3 А</c:v>
                </c:pt>
                <c:pt idx="8">
                  <c:v>3Ә</c:v>
                </c:pt>
                <c:pt idx="9">
                  <c:v>4А</c:v>
                </c:pt>
                <c:pt idx="11">
                  <c:v>4Ә</c:v>
                </c:pt>
                <c:pt idx="13">
                  <c:v>5А</c:v>
                </c:pt>
                <c:pt idx="14">
                  <c:v>6А</c:v>
                </c:pt>
                <c:pt idx="16">
                  <c:v>6Ә</c:v>
                </c:pt>
                <c:pt idx="17">
                  <c:v>7А</c:v>
                </c:pt>
                <c:pt idx="19">
                  <c:v>7Ә</c:v>
                </c:pt>
                <c:pt idx="21">
                  <c:v>8А</c:v>
                </c:pt>
                <c:pt idx="23">
                  <c:v>8Ә</c:v>
                </c:pt>
                <c:pt idx="24">
                  <c:v>9A</c:v>
                </c:pt>
                <c:pt idx="26">
                  <c:v>10Ә</c:v>
                </c:pt>
                <c:pt idx="27">
                  <c:v>10A</c:v>
                </c:pt>
                <c:pt idx="30">
                  <c:v>Мектеп</c:v>
                </c:pt>
              </c:strCache>
            </c:strRef>
          </c:cat>
          <c:val>
            <c:numRef>
              <c:f>reportProgressSchool!$B$11:$B$77</c:f>
              <c:numCache>
                <c:formatCode>General</c:formatCode>
                <c:ptCount val="31"/>
                <c:pt idx="2">
                  <c:v>3.91</c:v>
                </c:pt>
                <c:pt idx="4">
                  <c:v>4.07</c:v>
                </c:pt>
                <c:pt idx="6">
                  <c:v>3.95</c:v>
                </c:pt>
                <c:pt idx="8">
                  <c:v>4</c:v>
                </c:pt>
                <c:pt idx="9">
                  <c:v>3.99</c:v>
                </c:pt>
                <c:pt idx="11">
                  <c:v>4.0599999999999996</c:v>
                </c:pt>
                <c:pt idx="13">
                  <c:v>3.9</c:v>
                </c:pt>
                <c:pt idx="14">
                  <c:v>3.99</c:v>
                </c:pt>
                <c:pt idx="16">
                  <c:v>3.89</c:v>
                </c:pt>
                <c:pt idx="17">
                  <c:v>3.8</c:v>
                </c:pt>
                <c:pt idx="19">
                  <c:v>3.85</c:v>
                </c:pt>
                <c:pt idx="21">
                  <c:v>3.95</c:v>
                </c:pt>
                <c:pt idx="23">
                  <c:v>3.88</c:v>
                </c:pt>
                <c:pt idx="24">
                  <c:v>3.88</c:v>
                </c:pt>
                <c:pt idx="26">
                  <c:v>3.94</c:v>
                </c:pt>
                <c:pt idx="27">
                  <c:v>3.88</c:v>
                </c:pt>
                <c:pt idx="30">
                  <c:v>3.91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1C-44C9-BA75-11B7F41A35EB}"/>
            </c:ext>
          </c:extLst>
        </c:ser>
        <c:ser>
          <c:idx val="1"/>
          <c:order val="1"/>
          <c:tx>
            <c:strRef>
              <c:f>reportProgressSchool!$C$10</c:f>
              <c:strCache>
                <c:ptCount val="1"/>
                <c:pt idx="0">
                  <c:v>Жалпы білім сап.%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reportProgressSchool!$A$11:$A$77</c:f>
              <c:strCache>
                <c:ptCount val="31"/>
                <c:pt idx="2">
                  <c:v>2А</c:v>
                </c:pt>
                <c:pt idx="4">
                  <c:v>2Ә</c:v>
                </c:pt>
                <c:pt idx="6">
                  <c:v>3 А</c:v>
                </c:pt>
                <c:pt idx="8">
                  <c:v>3Ә</c:v>
                </c:pt>
                <c:pt idx="9">
                  <c:v>4А</c:v>
                </c:pt>
                <c:pt idx="11">
                  <c:v>4Ә</c:v>
                </c:pt>
                <c:pt idx="13">
                  <c:v>5А</c:v>
                </c:pt>
                <c:pt idx="14">
                  <c:v>6А</c:v>
                </c:pt>
                <c:pt idx="16">
                  <c:v>6Ә</c:v>
                </c:pt>
                <c:pt idx="17">
                  <c:v>7А</c:v>
                </c:pt>
                <c:pt idx="19">
                  <c:v>7Ә</c:v>
                </c:pt>
                <c:pt idx="21">
                  <c:v>8А</c:v>
                </c:pt>
                <c:pt idx="23">
                  <c:v>8Ә</c:v>
                </c:pt>
                <c:pt idx="24">
                  <c:v>9A</c:v>
                </c:pt>
                <c:pt idx="26">
                  <c:v>10Ә</c:v>
                </c:pt>
                <c:pt idx="27">
                  <c:v>10A</c:v>
                </c:pt>
                <c:pt idx="30">
                  <c:v>Мектеп</c:v>
                </c:pt>
              </c:strCache>
            </c:strRef>
          </c:cat>
          <c:val>
            <c:numRef>
              <c:f>reportProgressSchool!$C$11:$C$77</c:f>
              <c:numCache>
                <c:formatCode>General</c:formatCode>
                <c:ptCount val="31"/>
                <c:pt idx="2">
                  <c:v>43.75</c:v>
                </c:pt>
                <c:pt idx="4">
                  <c:v>62.5</c:v>
                </c:pt>
                <c:pt idx="6">
                  <c:v>64.290000000000006</c:v>
                </c:pt>
                <c:pt idx="8">
                  <c:v>64.290000000000006</c:v>
                </c:pt>
                <c:pt idx="9">
                  <c:v>54.55</c:v>
                </c:pt>
                <c:pt idx="11">
                  <c:v>55.56</c:v>
                </c:pt>
                <c:pt idx="13">
                  <c:v>47.06</c:v>
                </c:pt>
                <c:pt idx="14">
                  <c:v>46.67</c:v>
                </c:pt>
                <c:pt idx="16">
                  <c:v>53.33</c:v>
                </c:pt>
                <c:pt idx="17">
                  <c:v>35.71</c:v>
                </c:pt>
                <c:pt idx="19">
                  <c:v>50</c:v>
                </c:pt>
                <c:pt idx="21">
                  <c:v>53.85</c:v>
                </c:pt>
                <c:pt idx="23">
                  <c:v>50</c:v>
                </c:pt>
                <c:pt idx="24">
                  <c:v>43.48</c:v>
                </c:pt>
                <c:pt idx="26">
                  <c:v>50</c:v>
                </c:pt>
                <c:pt idx="27">
                  <c:v>60</c:v>
                </c:pt>
                <c:pt idx="30">
                  <c:v>51.85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1C-44C9-BA75-11B7F41A35E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7031167"/>
        <c:axId val="347036575"/>
      </c:barChart>
      <c:catAx>
        <c:axId val="347031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47036575"/>
        <c:crosses val="autoZero"/>
        <c:auto val="1"/>
        <c:lblAlgn val="ctr"/>
        <c:lblOffset val="100"/>
        <c:noMultiLvlLbl val="0"/>
      </c:catAx>
      <c:valAx>
        <c:axId val="3470365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7031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reportSubjectTeacher!$A$9:$A$14</c:f>
              <c:strCache>
                <c:ptCount val="6"/>
                <c:pt idx="1">
                  <c:v>5А матем</c:v>
                </c:pt>
                <c:pt idx="2">
                  <c:v>6Ә матем</c:v>
                </c:pt>
                <c:pt idx="3">
                  <c:v>8ә алгебра</c:v>
                </c:pt>
                <c:pt idx="4">
                  <c:v>10ә алг ж\е АБ</c:v>
                </c:pt>
                <c:pt idx="5">
                  <c:v>10А  алг ж\е АБ</c:v>
                </c:pt>
              </c:strCache>
            </c:strRef>
          </c:cat>
          <c:val>
            <c:numRef>
              <c:f>reportSubjectTeacher!$B$9:$B$14</c:f>
              <c:numCache>
                <c:formatCode>General</c:formatCode>
                <c:ptCount val="6"/>
                <c:pt idx="1">
                  <c:v>4</c:v>
                </c:pt>
                <c:pt idx="2">
                  <c:v>4</c:v>
                </c:pt>
                <c:pt idx="3">
                  <c:v>3.92</c:v>
                </c:pt>
                <c:pt idx="4">
                  <c:v>3.92</c:v>
                </c:pt>
                <c:pt idx="5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0C-4F01-BCE6-92FC3E80A48C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reportSubjectTeacher!$A$9:$A$14</c:f>
              <c:strCache>
                <c:ptCount val="6"/>
                <c:pt idx="1">
                  <c:v>5А матем</c:v>
                </c:pt>
                <c:pt idx="2">
                  <c:v>6Ә матем</c:v>
                </c:pt>
                <c:pt idx="3">
                  <c:v>8ә алгебра</c:v>
                </c:pt>
                <c:pt idx="4">
                  <c:v>10ә алг ж\е АБ</c:v>
                </c:pt>
                <c:pt idx="5">
                  <c:v>10А  алг ж\е АБ</c:v>
                </c:pt>
              </c:strCache>
            </c:strRef>
          </c:cat>
          <c:val>
            <c:numRef>
              <c:f>reportSubjectTeacher!$C$9:$C$14</c:f>
              <c:numCache>
                <c:formatCode>General</c:formatCode>
                <c:ptCount val="6"/>
                <c:pt idx="1">
                  <c:v>58.82</c:v>
                </c:pt>
                <c:pt idx="2">
                  <c:v>66.67</c:v>
                </c:pt>
                <c:pt idx="3">
                  <c:v>61.54</c:v>
                </c:pt>
                <c:pt idx="4">
                  <c:v>58.33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0C-4F01-BCE6-92FC3E80A48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4480815"/>
        <c:axId val="1894481231"/>
      </c:barChart>
      <c:catAx>
        <c:axId val="1894480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4481231"/>
        <c:crosses val="autoZero"/>
        <c:auto val="1"/>
        <c:lblAlgn val="ctr"/>
        <c:lblOffset val="100"/>
        <c:noMultiLvlLbl val="0"/>
      </c:catAx>
      <c:valAx>
        <c:axId val="1894481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480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54321493135064E-2"/>
          <c:y val="3.2099387239471082E-2"/>
          <c:w val="0.95131584615996811"/>
          <c:h val="0.826215709720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reportSubjectTeacher!$A$9:$A$14</c:f>
              <c:strCache>
                <c:ptCount val="5"/>
                <c:pt idx="1">
                  <c:v>7А алгебра</c:v>
                </c:pt>
                <c:pt idx="2">
                  <c:v>8А алгебра</c:v>
                </c:pt>
                <c:pt idx="3">
                  <c:v>10Ә АБ</c:v>
                </c:pt>
                <c:pt idx="4">
                  <c:v>11А АБ</c:v>
                </c:pt>
              </c:strCache>
            </c:strRef>
          </c:cat>
          <c:val>
            <c:numRef>
              <c:f>reportSubjectTeacher!$B$9:$B$14</c:f>
              <c:numCache>
                <c:formatCode>General</c:formatCode>
                <c:ptCount val="6"/>
                <c:pt idx="1">
                  <c:v>3.71</c:v>
                </c:pt>
                <c:pt idx="2">
                  <c:v>3.85</c:v>
                </c:pt>
                <c:pt idx="3">
                  <c:v>3.92</c:v>
                </c:pt>
                <c:pt idx="4">
                  <c:v>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56-4051-835E-FA1A3E503A39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reportSubjectTeacher!$A$9:$A$14</c:f>
              <c:strCache>
                <c:ptCount val="5"/>
                <c:pt idx="1">
                  <c:v>7А алгебра</c:v>
                </c:pt>
                <c:pt idx="2">
                  <c:v>8А алгебра</c:v>
                </c:pt>
                <c:pt idx="3">
                  <c:v>10Ә АБ</c:v>
                </c:pt>
                <c:pt idx="4">
                  <c:v>11А АБ</c:v>
                </c:pt>
              </c:strCache>
            </c:strRef>
          </c:cat>
          <c:val>
            <c:numRef>
              <c:f>reportSubjectTeacher!$C$9:$C$14</c:f>
              <c:numCache>
                <c:formatCode>General</c:formatCode>
                <c:ptCount val="6"/>
                <c:pt idx="1">
                  <c:v>42.86</c:v>
                </c:pt>
                <c:pt idx="2">
                  <c:v>53.85</c:v>
                </c:pt>
                <c:pt idx="3">
                  <c:v>58.33</c:v>
                </c:pt>
                <c:pt idx="4">
                  <c:v>52.94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56-4051-835E-FA1A3E503A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4480815"/>
        <c:axId val="1894481231"/>
      </c:barChart>
      <c:catAx>
        <c:axId val="1894480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4481231"/>
        <c:crosses val="autoZero"/>
        <c:auto val="1"/>
        <c:lblAlgn val="ctr"/>
        <c:lblOffset val="100"/>
        <c:noMultiLvlLbl val="0"/>
      </c:catAx>
      <c:valAx>
        <c:axId val="1894481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480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reportSubjectTeacher!$A$9:$A$15</c:f>
              <c:strCache>
                <c:ptCount val="7"/>
                <c:pt idx="1">
                  <c:v>6А алгебра</c:v>
                </c:pt>
                <c:pt idx="2">
                  <c:v>9А алгебра</c:v>
                </c:pt>
                <c:pt idx="3">
                  <c:v>8 А алгебра </c:v>
                </c:pt>
                <c:pt idx="4">
                  <c:v>7А алгебра</c:v>
                </c:pt>
                <c:pt idx="5">
                  <c:v>7 Ә алгебра</c:v>
                </c:pt>
                <c:pt idx="6">
                  <c:v>11А АБ</c:v>
                </c:pt>
              </c:strCache>
            </c:strRef>
          </c:cat>
          <c:val>
            <c:numRef>
              <c:f>reportSubjectTeacher!$B$9:$B$15</c:f>
              <c:numCache>
                <c:formatCode>General</c:formatCode>
                <c:ptCount val="7"/>
                <c:pt idx="1">
                  <c:v>3.8</c:v>
                </c:pt>
                <c:pt idx="2">
                  <c:v>3.78</c:v>
                </c:pt>
                <c:pt idx="3">
                  <c:v>3.85</c:v>
                </c:pt>
                <c:pt idx="4">
                  <c:v>3.71</c:v>
                </c:pt>
                <c:pt idx="5">
                  <c:v>3.8</c:v>
                </c:pt>
                <c:pt idx="6">
                  <c:v>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02-48B1-8781-64F2CF0C9B3A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reportSubjectTeacher!$A$9:$A$15</c:f>
              <c:strCache>
                <c:ptCount val="7"/>
                <c:pt idx="1">
                  <c:v>6А алгебра</c:v>
                </c:pt>
                <c:pt idx="2">
                  <c:v>9А алгебра</c:v>
                </c:pt>
                <c:pt idx="3">
                  <c:v>8 А алгебра </c:v>
                </c:pt>
                <c:pt idx="4">
                  <c:v>7А алгебра</c:v>
                </c:pt>
                <c:pt idx="5">
                  <c:v>7 Ә алгебра</c:v>
                </c:pt>
                <c:pt idx="6">
                  <c:v>11А АБ</c:v>
                </c:pt>
              </c:strCache>
            </c:strRef>
          </c:cat>
          <c:val>
            <c:numRef>
              <c:f>reportSubjectTeacher!$C$9:$C$15</c:f>
              <c:numCache>
                <c:formatCode>General</c:formatCode>
                <c:ptCount val="7"/>
                <c:pt idx="1">
                  <c:v>53.33</c:v>
                </c:pt>
                <c:pt idx="2">
                  <c:v>52.17</c:v>
                </c:pt>
                <c:pt idx="3">
                  <c:v>53.85</c:v>
                </c:pt>
                <c:pt idx="4">
                  <c:v>42.86</c:v>
                </c:pt>
                <c:pt idx="5">
                  <c:v>50</c:v>
                </c:pt>
                <c:pt idx="6">
                  <c:v>52.94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02-48B1-8781-64F2CF0C9B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94479983"/>
        <c:axId val="1894481647"/>
      </c:barChart>
      <c:catAx>
        <c:axId val="1894479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4481647"/>
        <c:crosses val="autoZero"/>
        <c:auto val="1"/>
        <c:lblAlgn val="ctr"/>
        <c:lblOffset val="100"/>
        <c:noMultiLvlLbl val="0"/>
      </c:catAx>
      <c:valAx>
        <c:axId val="1894481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4479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7А қазақ т</c:v>
                </c:pt>
                <c:pt idx="2">
                  <c:v>7Ә қазақ т</c:v>
                </c:pt>
                <c:pt idx="3">
                  <c:v>8А қазақ т</c:v>
                </c:pt>
                <c:pt idx="4">
                  <c:v>9А қазақ т</c:v>
                </c:pt>
                <c:pt idx="5">
                  <c:v>7А әдебиет </c:v>
                </c:pt>
                <c:pt idx="6">
                  <c:v>7Ә әдебиет </c:v>
                </c:pt>
                <c:pt idx="7">
                  <c:v>8Аәдебиет</c:v>
                </c:pt>
                <c:pt idx="8">
                  <c:v>9Аәдебиет </c:v>
                </c:pt>
              </c:strCache>
            </c:strRef>
          </c:cat>
          <c:val>
            <c:numRef>
              <c:f>reportSubjectTeacher!$B$9:$B$17</c:f>
              <c:numCache>
                <c:formatCode>General</c:formatCode>
                <c:ptCount val="9"/>
                <c:pt idx="1">
                  <c:v>3.64</c:v>
                </c:pt>
                <c:pt idx="2">
                  <c:v>3.85</c:v>
                </c:pt>
                <c:pt idx="3">
                  <c:v>3.92</c:v>
                </c:pt>
                <c:pt idx="4">
                  <c:v>3.87</c:v>
                </c:pt>
                <c:pt idx="5">
                  <c:v>3.79</c:v>
                </c:pt>
                <c:pt idx="6">
                  <c:v>3.95</c:v>
                </c:pt>
                <c:pt idx="7">
                  <c:v>4.08</c:v>
                </c:pt>
                <c:pt idx="8">
                  <c:v>3.87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F6-46DC-BAFC-85B13B502B46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7А қазақ т</c:v>
                </c:pt>
                <c:pt idx="2">
                  <c:v>7Ә қазақ т</c:v>
                </c:pt>
                <c:pt idx="3">
                  <c:v>8А қазақ т</c:v>
                </c:pt>
                <c:pt idx="4">
                  <c:v>9А қазақ т</c:v>
                </c:pt>
                <c:pt idx="5">
                  <c:v>7А әдебиет </c:v>
                </c:pt>
                <c:pt idx="6">
                  <c:v>7Ә әдебиет </c:v>
                </c:pt>
                <c:pt idx="7">
                  <c:v>8Аәдебиет</c:v>
                </c:pt>
                <c:pt idx="8">
                  <c:v>9Аәдебиет </c:v>
                </c:pt>
              </c:strCache>
            </c:strRef>
          </c:cat>
          <c:val>
            <c:numRef>
              <c:f>reportSubjectTeacher!$C$9:$C$17</c:f>
              <c:numCache>
                <c:formatCode>General</c:formatCode>
                <c:ptCount val="9"/>
                <c:pt idx="1">
                  <c:v>42.86</c:v>
                </c:pt>
                <c:pt idx="2">
                  <c:v>55</c:v>
                </c:pt>
                <c:pt idx="3">
                  <c:v>61.54</c:v>
                </c:pt>
                <c:pt idx="4">
                  <c:v>56.52</c:v>
                </c:pt>
                <c:pt idx="5">
                  <c:v>50</c:v>
                </c:pt>
                <c:pt idx="6">
                  <c:v>60</c:v>
                </c:pt>
                <c:pt idx="7">
                  <c:v>76.92</c:v>
                </c:pt>
                <c:pt idx="8">
                  <c:v>56.52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F6-46DC-BAFC-85B13B502B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2009391"/>
        <c:axId val="1892013135"/>
      </c:barChart>
      <c:catAx>
        <c:axId val="1892009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13135"/>
        <c:crosses val="autoZero"/>
        <c:auto val="1"/>
        <c:lblAlgn val="ctr"/>
        <c:lblOffset val="100"/>
        <c:noMultiLvlLbl val="0"/>
      </c:catAx>
      <c:valAx>
        <c:axId val="189201313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2009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5А қазақ т</c:v>
                </c:pt>
                <c:pt idx="2">
                  <c:v>8Ә қазақ т</c:v>
                </c:pt>
                <c:pt idx="3">
                  <c:v>10 А қазақ т</c:v>
                </c:pt>
                <c:pt idx="4">
                  <c:v>11А қазақ т</c:v>
                </c:pt>
                <c:pt idx="5">
                  <c:v>5А әдебиет </c:v>
                </c:pt>
                <c:pt idx="6">
                  <c:v>8Ә әдебиет </c:v>
                </c:pt>
                <c:pt idx="7">
                  <c:v>10А әдебиет</c:v>
                </c:pt>
                <c:pt idx="8">
                  <c:v>11Аәдебиет </c:v>
                </c:pt>
              </c:strCache>
            </c:strRef>
          </c:cat>
          <c:val>
            <c:numRef>
              <c:f>reportSubjectTeacher!$B$9:$B$17</c:f>
              <c:numCache>
                <c:formatCode>General</c:formatCode>
                <c:ptCount val="9"/>
                <c:pt idx="1">
                  <c:v>3.82</c:v>
                </c:pt>
                <c:pt idx="2">
                  <c:v>3.85</c:v>
                </c:pt>
                <c:pt idx="3">
                  <c:v>4</c:v>
                </c:pt>
                <c:pt idx="4">
                  <c:v>3.76</c:v>
                </c:pt>
                <c:pt idx="5">
                  <c:v>3.88</c:v>
                </c:pt>
                <c:pt idx="6">
                  <c:v>3.92</c:v>
                </c:pt>
                <c:pt idx="7">
                  <c:v>3.9</c:v>
                </c:pt>
                <c:pt idx="8">
                  <c:v>3.76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22-47C0-8F33-271197E3AF95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5А қазақ т</c:v>
                </c:pt>
                <c:pt idx="2">
                  <c:v>8Ә қазақ т</c:v>
                </c:pt>
                <c:pt idx="3">
                  <c:v>10 А қазақ т</c:v>
                </c:pt>
                <c:pt idx="4">
                  <c:v>11А қазақ т</c:v>
                </c:pt>
                <c:pt idx="5">
                  <c:v>5А әдебиет </c:v>
                </c:pt>
                <c:pt idx="6">
                  <c:v>8Ә әдебиет </c:v>
                </c:pt>
                <c:pt idx="7">
                  <c:v>10А әдебиет</c:v>
                </c:pt>
                <c:pt idx="8">
                  <c:v>11Аәдебиет </c:v>
                </c:pt>
              </c:strCache>
            </c:strRef>
          </c:cat>
          <c:val>
            <c:numRef>
              <c:f>reportSubjectTeacher!$C$9:$C$17</c:f>
              <c:numCache>
                <c:formatCode>General</c:formatCode>
                <c:ptCount val="9"/>
                <c:pt idx="1">
                  <c:v>58.82</c:v>
                </c:pt>
                <c:pt idx="2">
                  <c:v>53.85</c:v>
                </c:pt>
                <c:pt idx="3">
                  <c:v>80</c:v>
                </c:pt>
                <c:pt idx="4">
                  <c:v>58.82</c:v>
                </c:pt>
                <c:pt idx="5">
                  <c:v>64.709999999999994</c:v>
                </c:pt>
                <c:pt idx="6">
                  <c:v>61.54</c:v>
                </c:pt>
                <c:pt idx="7">
                  <c:v>70</c:v>
                </c:pt>
                <c:pt idx="8">
                  <c:v>58.82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22-47C0-8F33-271197E3AF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7421759"/>
        <c:axId val="1897422175"/>
      </c:barChart>
      <c:catAx>
        <c:axId val="189742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7422175"/>
        <c:crosses val="autoZero"/>
        <c:auto val="1"/>
        <c:lblAlgn val="ctr"/>
        <c:lblOffset val="100"/>
        <c:noMultiLvlLbl val="0"/>
      </c:catAx>
      <c:valAx>
        <c:axId val="189742217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742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reportSubjectTeacher!$A$9:$A$13</c:f>
              <c:strCache>
                <c:ptCount val="5"/>
                <c:pt idx="1">
                  <c:v>6А әдебиет</c:v>
                </c:pt>
                <c:pt idx="2">
                  <c:v>10Ә әдебиет </c:v>
                </c:pt>
                <c:pt idx="3">
                  <c:v>6А қазақ т</c:v>
                </c:pt>
                <c:pt idx="4">
                  <c:v>10Әқазақ т</c:v>
                </c:pt>
              </c:strCache>
            </c:strRef>
          </c:cat>
          <c:val>
            <c:numRef>
              <c:f>reportSubjectTeacher!$B$9:$B$13</c:f>
              <c:numCache>
                <c:formatCode>General</c:formatCode>
                <c:ptCount val="5"/>
                <c:pt idx="1">
                  <c:v>4.2699999999999996</c:v>
                </c:pt>
                <c:pt idx="2">
                  <c:v>4.08</c:v>
                </c:pt>
                <c:pt idx="3">
                  <c:v>4.07</c:v>
                </c:pt>
                <c:pt idx="4">
                  <c:v>4.08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29-476D-91CC-6CBE60FF835E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reportSubjectTeacher!$A$9:$A$13</c:f>
              <c:strCache>
                <c:ptCount val="5"/>
                <c:pt idx="1">
                  <c:v>6А әдебиет</c:v>
                </c:pt>
                <c:pt idx="2">
                  <c:v>10Ә әдебиет </c:v>
                </c:pt>
                <c:pt idx="3">
                  <c:v>6А қазақ т</c:v>
                </c:pt>
                <c:pt idx="4">
                  <c:v>10Әқазақ т</c:v>
                </c:pt>
              </c:strCache>
            </c:strRef>
          </c:cat>
          <c:val>
            <c:numRef>
              <c:f>reportSubjectTeacher!$C$9:$C$13</c:f>
              <c:numCache>
                <c:formatCode>General</c:formatCode>
                <c:ptCount val="5"/>
                <c:pt idx="1">
                  <c:v>80</c:v>
                </c:pt>
                <c:pt idx="2">
                  <c:v>75</c:v>
                </c:pt>
                <c:pt idx="3">
                  <c:v>73.33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29-476D-91CC-6CBE60FF83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7421759"/>
        <c:axId val="1897422175"/>
      </c:barChart>
      <c:catAx>
        <c:axId val="189742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7422175"/>
        <c:crosses val="autoZero"/>
        <c:auto val="1"/>
        <c:lblAlgn val="ctr"/>
        <c:lblOffset val="100"/>
        <c:noMultiLvlLbl val="0"/>
      </c:catAx>
      <c:valAx>
        <c:axId val="189742217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742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reportSubjectTeacher!$A$9:$A$11</c:f>
              <c:strCache>
                <c:ptCount val="3"/>
                <c:pt idx="1">
                  <c:v>6Ә қазақ т</c:v>
                </c:pt>
                <c:pt idx="2">
                  <c:v>6Ә әдебиет </c:v>
                </c:pt>
              </c:strCache>
            </c:strRef>
          </c:cat>
          <c:val>
            <c:numRef>
              <c:f>reportSubjectTeacher!$B$9:$B$11</c:f>
              <c:numCache>
                <c:formatCode>General</c:formatCode>
                <c:ptCount val="3"/>
                <c:pt idx="1">
                  <c:v>3.73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22-4258-8F2E-ED8290A3EC36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reportSubjectTeacher!$A$9:$A$11</c:f>
              <c:strCache>
                <c:ptCount val="3"/>
                <c:pt idx="1">
                  <c:v>6Ә қазақ т</c:v>
                </c:pt>
                <c:pt idx="2">
                  <c:v>6Ә әдебиет </c:v>
                </c:pt>
              </c:strCache>
            </c:strRef>
          </c:cat>
          <c:val>
            <c:numRef>
              <c:f>reportSubjectTeacher!$C$9:$C$11</c:f>
              <c:numCache>
                <c:formatCode>General</c:formatCode>
                <c:ptCount val="3"/>
                <c:pt idx="1">
                  <c:v>53.33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22-4258-8F2E-ED8290A3EC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7421759"/>
        <c:axId val="1897422175"/>
      </c:barChart>
      <c:catAx>
        <c:axId val="1897421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7422175"/>
        <c:crosses val="autoZero"/>
        <c:auto val="1"/>
        <c:lblAlgn val="ctr"/>
        <c:lblOffset val="100"/>
        <c:noMultiLvlLbl val="0"/>
      </c:catAx>
      <c:valAx>
        <c:axId val="189742217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7421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8А қаз тар</c:v>
                </c:pt>
                <c:pt idx="2">
                  <c:v>9А қаз тар</c:v>
                </c:pt>
                <c:pt idx="3">
                  <c:v>10А қаз тар</c:v>
                </c:pt>
                <c:pt idx="4">
                  <c:v>11А қаз тар </c:v>
                </c:pt>
                <c:pt idx="5">
                  <c:v>8А дүн тар</c:v>
                </c:pt>
                <c:pt idx="6">
                  <c:v>9А дүн тар</c:v>
                </c:pt>
                <c:pt idx="7">
                  <c:v>10А дүн тар</c:v>
                </c:pt>
                <c:pt idx="8">
                  <c:v>11А дүн тар </c:v>
                </c:pt>
              </c:strCache>
            </c:strRef>
          </c:cat>
          <c:val>
            <c:numRef>
              <c:f>reportSubjectTeacher!$B$9:$B$17</c:f>
              <c:numCache>
                <c:formatCode>General</c:formatCode>
                <c:ptCount val="9"/>
                <c:pt idx="1">
                  <c:v>4</c:v>
                </c:pt>
                <c:pt idx="2">
                  <c:v>3.91</c:v>
                </c:pt>
                <c:pt idx="3">
                  <c:v>3.9</c:v>
                </c:pt>
                <c:pt idx="4">
                  <c:v>3.98</c:v>
                </c:pt>
                <c:pt idx="5">
                  <c:v>4</c:v>
                </c:pt>
                <c:pt idx="6">
                  <c:v>3.96</c:v>
                </c:pt>
                <c:pt idx="7">
                  <c:v>3.9</c:v>
                </c:pt>
                <c:pt idx="8">
                  <c:v>3.88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88-476C-B693-4A8D57C6F2CC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9"/>
                <c:pt idx="1">
                  <c:v>8А қаз тар</c:v>
                </c:pt>
                <c:pt idx="2">
                  <c:v>9А қаз тар</c:v>
                </c:pt>
                <c:pt idx="3">
                  <c:v>10А қаз тар</c:v>
                </c:pt>
                <c:pt idx="4">
                  <c:v>11А қаз тар </c:v>
                </c:pt>
                <c:pt idx="5">
                  <c:v>8А дүн тар</c:v>
                </c:pt>
                <c:pt idx="6">
                  <c:v>9А дүн тар</c:v>
                </c:pt>
                <c:pt idx="7">
                  <c:v>10А дүн тар</c:v>
                </c:pt>
                <c:pt idx="8">
                  <c:v>11А дүн тар </c:v>
                </c:pt>
              </c:strCache>
            </c:strRef>
          </c:cat>
          <c:val>
            <c:numRef>
              <c:f>reportSubjectTeacher!$C$9:$C$17</c:f>
              <c:numCache>
                <c:formatCode>General</c:formatCode>
                <c:ptCount val="9"/>
                <c:pt idx="1">
                  <c:v>61.54</c:v>
                </c:pt>
                <c:pt idx="2">
                  <c:v>60.87</c:v>
                </c:pt>
                <c:pt idx="3">
                  <c:v>70</c:v>
                </c:pt>
                <c:pt idx="4">
                  <c:v>64.709999999999994</c:v>
                </c:pt>
                <c:pt idx="5">
                  <c:v>61.54</c:v>
                </c:pt>
                <c:pt idx="6">
                  <c:v>60.87</c:v>
                </c:pt>
                <c:pt idx="7">
                  <c:v>70</c:v>
                </c:pt>
                <c:pt idx="8">
                  <c:v>64.709999999999994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88-476C-B693-4A8D57C6F2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2013967"/>
        <c:axId val="1892018959"/>
      </c:barChart>
      <c:catAx>
        <c:axId val="1892013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18959"/>
        <c:crosses val="autoZero"/>
        <c:auto val="1"/>
        <c:lblAlgn val="ctr"/>
        <c:lblOffset val="100"/>
        <c:noMultiLvlLbl val="0"/>
      </c:catAx>
      <c:valAx>
        <c:axId val="18920189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2013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reportSubjectTeacher!$A$9:$A$18</c:f>
              <c:strCache>
                <c:ptCount val="10"/>
                <c:pt idx="1">
                  <c:v>5А қаз тар</c:v>
                </c:pt>
                <c:pt idx="2">
                  <c:v>6Ә қаз тар </c:v>
                </c:pt>
                <c:pt idx="3">
                  <c:v>8Ә қаз  тар</c:v>
                </c:pt>
                <c:pt idx="4">
                  <c:v>10Ә қаз тар </c:v>
                </c:pt>
                <c:pt idx="5">
                  <c:v>5А дүн тар</c:v>
                </c:pt>
                <c:pt idx="6">
                  <c:v>6Ә дүн тар </c:v>
                </c:pt>
                <c:pt idx="7">
                  <c:v>8Ә  дүн  тар</c:v>
                </c:pt>
                <c:pt idx="8">
                  <c:v>10Ә дүн тар </c:v>
                </c:pt>
                <c:pt idx="9">
                  <c:v>10 Ә Құқық негіз</c:v>
                </c:pt>
              </c:strCache>
            </c:strRef>
          </c:cat>
          <c:val>
            <c:numRef>
              <c:f>reportSubjectTeacher!$B$9:$B$18</c:f>
              <c:numCache>
                <c:formatCode>General</c:formatCode>
                <c:ptCount val="10"/>
                <c:pt idx="1">
                  <c:v>3.88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3.82</c:v>
                </c:pt>
                <c:pt idx="6">
                  <c:v>4</c:v>
                </c:pt>
                <c:pt idx="7">
                  <c:v>3.92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27-4446-A53D-3E4965758BAB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reportSubjectTeacher!$A$9:$A$18</c:f>
              <c:strCache>
                <c:ptCount val="10"/>
                <c:pt idx="1">
                  <c:v>5А қаз тар</c:v>
                </c:pt>
                <c:pt idx="2">
                  <c:v>6Ә қаз тар </c:v>
                </c:pt>
                <c:pt idx="3">
                  <c:v>8Ә қаз  тар</c:v>
                </c:pt>
                <c:pt idx="4">
                  <c:v>10Ә қаз тар </c:v>
                </c:pt>
                <c:pt idx="5">
                  <c:v>5А дүн тар</c:v>
                </c:pt>
                <c:pt idx="6">
                  <c:v>6Ә дүн тар </c:v>
                </c:pt>
                <c:pt idx="7">
                  <c:v>8Ә  дүн  тар</c:v>
                </c:pt>
                <c:pt idx="8">
                  <c:v>10Ә дүн тар </c:v>
                </c:pt>
                <c:pt idx="9">
                  <c:v>10 Ә Құқық негіз</c:v>
                </c:pt>
              </c:strCache>
            </c:strRef>
          </c:cat>
          <c:val>
            <c:numRef>
              <c:f>reportSubjectTeacher!$C$9:$C$18</c:f>
              <c:numCache>
                <c:formatCode>General</c:formatCode>
                <c:ptCount val="10"/>
                <c:pt idx="1">
                  <c:v>64.709999999999994</c:v>
                </c:pt>
                <c:pt idx="2">
                  <c:v>66.67</c:v>
                </c:pt>
                <c:pt idx="3">
                  <c:v>53.85</c:v>
                </c:pt>
                <c:pt idx="4">
                  <c:v>66.67</c:v>
                </c:pt>
                <c:pt idx="5">
                  <c:v>58.82</c:v>
                </c:pt>
                <c:pt idx="6">
                  <c:v>66.67</c:v>
                </c:pt>
                <c:pt idx="7">
                  <c:v>53.85</c:v>
                </c:pt>
                <c:pt idx="8">
                  <c:v>66.67</c:v>
                </c:pt>
                <c:pt idx="9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27-4446-A53D-3E4965758B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89663007"/>
        <c:axId val="1889665087"/>
      </c:barChart>
      <c:catAx>
        <c:axId val="1889663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89665087"/>
        <c:crosses val="autoZero"/>
        <c:auto val="1"/>
        <c:lblAlgn val="ctr"/>
        <c:lblOffset val="100"/>
        <c:noMultiLvlLbl val="0"/>
      </c:catAx>
      <c:valAx>
        <c:axId val="188966508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9663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reportSubjectTeacher!$A$9:$A$19</c:f>
              <c:strCache>
                <c:ptCount val="11"/>
                <c:pt idx="1">
                  <c:v>7А Қаз тар </c:v>
                </c:pt>
                <c:pt idx="2">
                  <c:v>7Ә Қаз тар</c:v>
                </c:pt>
                <c:pt idx="3">
                  <c:v>9А Қаз тар </c:v>
                </c:pt>
                <c:pt idx="4">
                  <c:v>7Адүн тар </c:v>
                </c:pt>
                <c:pt idx="5">
                  <c:v>7Әдүн тар </c:v>
                </c:pt>
                <c:pt idx="6">
                  <c:v>7А географ</c:v>
                </c:pt>
                <c:pt idx="7">
                  <c:v>7Ә географ</c:v>
                </c:pt>
                <c:pt idx="8">
                  <c:v>8А географ</c:v>
                </c:pt>
                <c:pt idx="9">
                  <c:v>8Ә географ</c:v>
                </c:pt>
                <c:pt idx="10">
                  <c:v>9Агеограф</c:v>
                </c:pt>
              </c:strCache>
            </c:strRef>
          </c:cat>
          <c:val>
            <c:numRef>
              <c:f>reportSubjectTeacher!$B$9:$B$19</c:f>
              <c:numCache>
                <c:formatCode>General</c:formatCode>
                <c:ptCount val="11"/>
                <c:pt idx="1">
                  <c:v>3.86</c:v>
                </c:pt>
                <c:pt idx="2">
                  <c:v>3.85</c:v>
                </c:pt>
                <c:pt idx="3">
                  <c:v>3.91</c:v>
                </c:pt>
                <c:pt idx="4">
                  <c:v>3.71</c:v>
                </c:pt>
                <c:pt idx="5">
                  <c:v>3.8</c:v>
                </c:pt>
                <c:pt idx="6">
                  <c:v>3.86</c:v>
                </c:pt>
                <c:pt idx="7">
                  <c:v>3.8</c:v>
                </c:pt>
                <c:pt idx="8">
                  <c:v>3.92</c:v>
                </c:pt>
                <c:pt idx="9">
                  <c:v>3.82</c:v>
                </c:pt>
                <c:pt idx="10">
                  <c:v>3.87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4-46DC-A5FC-1E4BE673EAF8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reportSubjectTeacher!$A$9:$A$19</c:f>
              <c:strCache>
                <c:ptCount val="11"/>
                <c:pt idx="1">
                  <c:v>7А Қаз тар </c:v>
                </c:pt>
                <c:pt idx="2">
                  <c:v>7Ә Қаз тар</c:v>
                </c:pt>
                <c:pt idx="3">
                  <c:v>9А Қаз тар </c:v>
                </c:pt>
                <c:pt idx="4">
                  <c:v>7Адүн тар </c:v>
                </c:pt>
                <c:pt idx="5">
                  <c:v>7Әдүн тар </c:v>
                </c:pt>
                <c:pt idx="6">
                  <c:v>7А географ</c:v>
                </c:pt>
                <c:pt idx="7">
                  <c:v>7Ә географ</c:v>
                </c:pt>
                <c:pt idx="8">
                  <c:v>8А географ</c:v>
                </c:pt>
                <c:pt idx="9">
                  <c:v>8Ә географ</c:v>
                </c:pt>
                <c:pt idx="10">
                  <c:v>9Агеограф</c:v>
                </c:pt>
              </c:strCache>
            </c:strRef>
          </c:cat>
          <c:val>
            <c:numRef>
              <c:f>reportSubjectTeacher!$C$9:$C$19</c:f>
              <c:numCache>
                <c:formatCode>General</c:formatCode>
                <c:ptCount val="11"/>
                <c:pt idx="1">
                  <c:v>42.86</c:v>
                </c:pt>
                <c:pt idx="2">
                  <c:v>50</c:v>
                </c:pt>
                <c:pt idx="3">
                  <c:v>60.87</c:v>
                </c:pt>
                <c:pt idx="4">
                  <c:v>42.86</c:v>
                </c:pt>
                <c:pt idx="5">
                  <c:v>50</c:v>
                </c:pt>
                <c:pt idx="6">
                  <c:v>42.86</c:v>
                </c:pt>
                <c:pt idx="7">
                  <c:v>50</c:v>
                </c:pt>
                <c:pt idx="8">
                  <c:v>61.54</c:v>
                </c:pt>
                <c:pt idx="9">
                  <c:v>61.54</c:v>
                </c:pt>
                <c:pt idx="10">
                  <c:v>56.52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14-46DC-A5FC-1E4BE673EA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92022287"/>
        <c:axId val="1892009391"/>
      </c:barChart>
      <c:catAx>
        <c:axId val="1892022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09391"/>
        <c:crosses val="autoZero"/>
        <c:auto val="1"/>
        <c:lblAlgn val="ctr"/>
        <c:lblOffset val="100"/>
        <c:noMultiLvlLbl val="0"/>
      </c:catAx>
      <c:valAx>
        <c:axId val="1892009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2022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Лист1!$C$6</c:f>
              <c:strCache>
                <c:ptCount val="1"/>
                <c:pt idx="0">
                  <c:v>1 тоқсан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Лист1!$B$7:$B$24</c:f>
              <c:strCache>
                <c:ptCount val="18"/>
                <c:pt idx="0">
                  <c:v>2А</c:v>
                </c:pt>
                <c:pt idx="1">
                  <c:v>2Ә</c:v>
                </c:pt>
                <c:pt idx="2">
                  <c:v>3А</c:v>
                </c:pt>
                <c:pt idx="3">
                  <c:v>3Ә</c:v>
                </c:pt>
                <c:pt idx="4">
                  <c:v>4А</c:v>
                </c:pt>
                <c:pt idx="5">
                  <c:v>4Ә</c:v>
                </c:pt>
                <c:pt idx="6">
                  <c:v>5А</c:v>
                </c:pt>
                <c:pt idx="7">
                  <c:v>6А</c:v>
                </c:pt>
                <c:pt idx="8">
                  <c:v>6Ә</c:v>
                </c:pt>
                <c:pt idx="9">
                  <c:v>7А</c:v>
                </c:pt>
                <c:pt idx="10">
                  <c:v>7Ә</c:v>
                </c:pt>
                <c:pt idx="11">
                  <c:v>8А</c:v>
                </c:pt>
                <c:pt idx="12">
                  <c:v>8Ә</c:v>
                </c:pt>
                <c:pt idx="13">
                  <c:v>9А</c:v>
                </c:pt>
                <c:pt idx="14">
                  <c:v>10А</c:v>
                </c:pt>
                <c:pt idx="15">
                  <c:v>10Ә</c:v>
                </c:pt>
                <c:pt idx="16">
                  <c:v>11А</c:v>
                </c:pt>
                <c:pt idx="17">
                  <c:v>Мектеп</c:v>
                </c:pt>
              </c:strCache>
            </c:strRef>
          </c:cat>
          <c:val>
            <c:numRef>
              <c:f>Лист1!$C$7:$C$24</c:f>
              <c:numCache>
                <c:formatCode>General</c:formatCode>
                <c:ptCount val="18"/>
                <c:pt idx="0">
                  <c:v>50</c:v>
                </c:pt>
                <c:pt idx="1">
                  <c:v>50</c:v>
                </c:pt>
                <c:pt idx="2">
                  <c:v>53.3</c:v>
                </c:pt>
                <c:pt idx="3">
                  <c:v>57.14</c:v>
                </c:pt>
                <c:pt idx="4">
                  <c:v>52.38</c:v>
                </c:pt>
                <c:pt idx="5">
                  <c:v>52.63</c:v>
                </c:pt>
                <c:pt idx="6">
                  <c:v>50</c:v>
                </c:pt>
                <c:pt idx="7">
                  <c:v>43.75</c:v>
                </c:pt>
                <c:pt idx="8">
                  <c:v>40</c:v>
                </c:pt>
                <c:pt idx="9">
                  <c:v>42.86</c:v>
                </c:pt>
                <c:pt idx="10">
                  <c:v>50</c:v>
                </c:pt>
                <c:pt idx="11">
                  <c:v>57.14</c:v>
                </c:pt>
                <c:pt idx="12">
                  <c:v>50</c:v>
                </c:pt>
                <c:pt idx="13">
                  <c:v>40.909999999999997</c:v>
                </c:pt>
                <c:pt idx="14">
                  <c:v>45.45</c:v>
                </c:pt>
                <c:pt idx="15">
                  <c:v>33.33</c:v>
                </c:pt>
                <c:pt idx="16">
                  <c:v>50</c:v>
                </c:pt>
                <c:pt idx="17">
                  <c:v>48.54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E9-4788-A177-9F6D31041FA2}"/>
            </c:ext>
          </c:extLst>
        </c:ser>
        <c:ser>
          <c:idx val="1"/>
          <c:order val="1"/>
          <c:tx>
            <c:strRef>
              <c:f>Лист1!$D$6</c:f>
              <c:strCache>
                <c:ptCount val="1"/>
                <c:pt idx="0">
                  <c:v>2 тоқсан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70C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Лист1!$B$7:$B$24</c:f>
              <c:strCache>
                <c:ptCount val="18"/>
                <c:pt idx="0">
                  <c:v>2А</c:v>
                </c:pt>
                <c:pt idx="1">
                  <c:v>2Ә</c:v>
                </c:pt>
                <c:pt idx="2">
                  <c:v>3А</c:v>
                </c:pt>
                <c:pt idx="3">
                  <c:v>3Ә</c:v>
                </c:pt>
                <c:pt idx="4">
                  <c:v>4А</c:v>
                </c:pt>
                <c:pt idx="5">
                  <c:v>4Ә</c:v>
                </c:pt>
                <c:pt idx="6">
                  <c:v>5А</c:v>
                </c:pt>
                <c:pt idx="7">
                  <c:v>6А</c:v>
                </c:pt>
                <c:pt idx="8">
                  <c:v>6Ә</c:v>
                </c:pt>
                <c:pt idx="9">
                  <c:v>7А</c:v>
                </c:pt>
                <c:pt idx="10">
                  <c:v>7Ә</c:v>
                </c:pt>
                <c:pt idx="11">
                  <c:v>8А</c:v>
                </c:pt>
                <c:pt idx="12">
                  <c:v>8Ә</c:v>
                </c:pt>
                <c:pt idx="13">
                  <c:v>9А</c:v>
                </c:pt>
                <c:pt idx="14">
                  <c:v>10А</c:v>
                </c:pt>
                <c:pt idx="15">
                  <c:v>10Ә</c:v>
                </c:pt>
                <c:pt idx="16">
                  <c:v>11А</c:v>
                </c:pt>
                <c:pt idx="17">
                  <c:v>Мектеп</c:v>
                </c:pt>
              </c:strCache>
            </c:strRef>
          </c:cat>
          <c:val>
            <c:numRef>
              <c:f>Лист1!$D$7:$D$24</c:f>
              <c:numCache>
                <c:formatCode>General</c:formatCode>
                <c:ptCount val="18"/>
                <c:pt idx="0">
                  <c:v>43.75</c:v>
                </c:pt>
                <c:pt idx="1">
                  <c:v>62.5</c:v>
                </c:pt>
                <c:pt idx="2">
                  <c:v>64.290000000000006</c:v>
                </c:pt>
                <c:pt idx="3">
                  <c:v>64.290000000000006</c:v>
                </c:pt>
                <c:pt idx="4">
                  <c:v>54.55</c:v>
                </c:pt>
                <c:pt idx="5">
                  <c:v>55.56</c:v>
                </c:pt>
                <c:pt idx="6">
                  <c:v>47.06</c:v>
                </c:pt>
                <c:pt idx="7">
                  <c:v>46.67</c:v>
                </c:pt>
                <c:pt idx="8">
                  <c:v>53.33</c:v>
                </c:pt>
                <c:pt idx="9">
                  <c:v>35.71</c:v>
                </c:pt>
                <c:pt idx="10">
                  <c:v>50</c:v>
                </c:pt>
                <c:pt idx="11">
                  <c:v>53.85</c:v>
                </c:pt>
                <c:pt idx="12">
                  <c:v>50</c:v>
                </c:pt>
                <c:pt idx="13">
                  <c:v>43.48</c:v>
                </c:pt>
                <c:pt idx="14">
                  <c:v>50</c:v>
                </c:pt>
                <c:pt idx="15">
                  <c:v>60</c:v>
                </c:pt>
                <c:pt idx="16">
                  <c:v>52.84</c:v>
                </c:pt>
                <c:pt idx="17">
                  <c:v>51.85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E9-4788-A177-9F6D31041FA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03364271"/>
        <c:axId val="603370927"/>
      </c:barChart>
      <c:catAx>
        <c:axId val="603364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03370927"/>
        <c:crosses val="autoZero"/>
        <c:auto val="1"/>
        <c:lblAlgn val="ctr"/>
        <c:lblOffset val="100"/>
        <c:noMultiLvlLbl val="0"/>
      </c:catAx>
      <c:valAx>
        <c:axId val="6033709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3364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reportSubjectTeacher!$A$9:$A$13</c:f>
              <c:strCache>
                <c:ptCount val="5"/>
                <c:pt idx="1">
                  <c:v>6А қаз тарих</c:v>
                </c:pt>
                <c:pt idx="2">
                  <c:v>7А қаз тарих</c:v>
                </c:pt>
                <c:pt idx="3">
                  <c:v>6А дүн тарих</c:v>
                </c:pt>
                <c:pt idx="4">
                  <c:v>7А дүн тарих</c:v>
                </c:pt>
              </c:strCache>
            </c:strRef>
          </c:cat>
          <c:val>
            <c:numRef>
              <c:f>reportSubjectTeacher!$B$9:$B$13</c:f>
              <c:numCache>
                <c:formatCode>General</c:formatCode>
                <c:ptCount val="5"/>
                <c:pt idx="1">
                  <c:v>4</c:v>
                </c:pt>
                <c:pt idx="2">
                  <c:v>3.86</c:v>
                </c:pt>
                <c:pt idx="3">
                  <c:v>3.87</c:v>
                </c:pt>
                <c:pt idx="4">
                  <c:v>3.71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7-45D9-BFF7-9C7ABE5D6049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reportSubjectTeacher!$A$9:$A$13</c:f>
              <c:strCache>
                <c:ptCount val="5"/>
                <c:pt idx="1">
                  <c:v>6А қаз тарих</c:v>
                </c:pt>
                <c:pt idx="2">
                  <c:v>7А қаз тарих</c:v>
                </c:pt>
                <c:pt idx="3">
                  <c:v>6А дүн тарих</c:v>
                </c:pt>
                <c:pt idx="4">
                  <c:v>7А дүн тарих</c:v>
                </c:pt>
              </c:strCache>
            </c:strRef>
          </c:cat>
          <c:val>
            <c:numRef>
              <c:f>reportSubjectTeacher!$C$9:$C$13</c:f>
              <c:numCache>
                <c:formatCode>General</c:formatCode>
                <c:ptCount val="5"/>
                <c:pt idx="1">
                  <c:v>66.67</c:v>
                </c:pt>
                <c:pt idx="2">
                  <c:v>42.86</c:v>
                </c:pt>
                <c:pt idx="3">
                  <c:v>66.67</c:v>
                </c:pt>
                <c:pt idx="4">
                  <c:v>42.86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7-45D9-BFF7-9C7ABE5D60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892022287"/>
        <c:axId val="1892009391"/>
      </c:barChart>
      <c:catAx>
        <c:axId val="1892022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09391"/>
        <c:crosses val="autoZero"/>
        <c:auto val="1"/>
        <c:lblAlgn val="ctr"/>
        <c:lblOffset val="100"/>
        <c:noMultiLvlLbl val="0"/>
      </c:catAx>
      <c:valAx>
        <c:axId val="1892009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2022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reportSubjectTeacher!$A$9:$A$16</c:f>
              <c:strCache>
                <c:ptCount val="7"/>
                <c:pt idx="1">
                  <c:v>2Ә қазақ тілі Домаева Г </c:v>
                </c:pt>
                <c:pt idx="2">
                  <c:v>2А Қазақ тілі Имашева Ұ</c:v>
                </c:pt>
                <c:pt idx="3">
                  <c:v>3Ә Қазақ тілі Бегмаганбетова Ж</c:v>
                </c:pt>
                <c:pt idx="4">
                  <c:v>3А қазақ тілі Мамашова Ә</c:v>
                </c:pt>
                <c:pt idx="5">
                  <c:v>4А қазақ тілі Абдуллаева Г</c:v>
                </c:pt>
                <c:pt idx="6">
                  <c:v>4Ә қазақ тілі</c:v>
                </c:pt>
              </c:strCache>
            </c:strRef>
          </c:cat>
          <c:val>
            <c:numRef>
              <c:f>reportSubjectTeacher!$B$9:$B$16</c:f>
              <c:numCache>
                <c:formatCode>General</c:formatCode>
                <c:ptCount val="7"/>
                <c:pt idx="1">
                  <c:v>4.13</c:v>
                </c:pt>
                <c:pt idx="2">
                  <c:v>3.88</c:v>
                </c:pt>
                <c:pt idx="3">
                  <c:v>3.93</c:v>
                </c:pt>
                <c:pt idx="4">
                  <c:v>3.93</c:v>
                </c:pt>
                <c:pt idx="5">
                  <c:v>3.91</c:v>
                </c:pt>
                <c:pt idx="6">
                  <c:v>4.1100000000000003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F-4D1E-96C9-60C3F40AA910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reportSubjectTeacher!$A$9:$A$16</c:f>
              <c:strCache>
                <c:ptCount val="7"/>
                <c:pt idx="1">
                  <c:v>2Ә қазақ тілі Домаева Г </c:v>
                </c:pt>
                <c:pt idx="2">
                  <c:v>2А Қазақ тілі Имашева Ұ</c:v>
                </c:pt>
                <c:pt idx="3">
                  <c:v>3Ә Қазақ тілі Бегмаганбетова Ж</c:v>
                </c:pt>
                <c:pt idx="4">
                  <c:v>3А қазақ тілі Мамашова Ә</c:v>
                </c:pt>
                <c:pt idx="5">
                  <c:v>4А қазақ тілі Абдуллаева Г</c:v>
                </c:pt>
                <c:pt idx="6">
                  <c:v>4Ә қазақ тілі</c:v>
                </c:pt>
              </c:strCache>
            </c:strRef>
          </c:cat>
          <c:val>
            <c:numRef>
              <c:f>reportSubjectTeacher!$C$9:$C$16</c:f>
              <c:numCache>
                <c:formatCode>General</c:formatCode>
                <c:ptCount val="7"/>
                <c:pt idx="1">
                  <c:v>87.5</c:v>
                </c:pt>
                <c:pt idx="2">
                  <c:v>56.25</c:v>
                </c:pt>
                <c:pt idx="3">
                  <c:v>64.290000000000006</c:v>
                </c:pt>
                <c:pt idx="4">
                  <c:v>64.290000000000006</c:v>
                </c:pt>
                <c:pt idx="5">
                  <c:v>54.55</c:v>
                </c:pt>
                <c:pt idx="6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7F-4D1E-96C9-60C3F40AA9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2015215"/>
        <c:axId val="1892020207"/>
      </c:barChart>
      <c:catAx>
        <c:axId val="1892015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20207"/>
        <c:crosses val="autoZero"/>
        <c:auto val="1"/>
        <c:lblAlgn val="ctr"/>
        <c:lblOffset val="100"/>
        <c:noMultiLvlLbl val="0"/>
      </c:catAx>
      <c:valAx>
        <c:axId val="189202020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2015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ПӘНІ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'reportSubjectTeacher (1)'!$B$8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(1)'!$A$9:$A$15</c:f>
              <c:strCache>
                <c:ptCount val="7"/>
                <c:pt idx="1">
                  <c:v>2А</c:v>
                </c:pt>
                <c:pt idx="2">
                  <c:v>2Ә</c:v>
                </c:pt>
                <c:pt idx="3">
                  <c:v>3 А</c:v>
                </c:pt>
                <c:pt idx="4">
                  <c:v>3Ә</c:v>
                </c:pt>
                <c:pt idx="5">
                  <c:v>4А</c:v>
                </c:pt>
                <c:pt idx="6">
                  <c:v>4Ә</c:v>
                </c:pt>
              </c:strCache>
            </c:strRef>
          </c:cat>
          <c:val>
            <c:numRef>
              <c:f>'reportSubjectTeacher (1)'!$B$9:$B$15</c:f>
              <c:numCache>
                <c:formatCode>General</c:formatCode>
                <c:ptCount val="7"/>
                <c:pt idx="1">
                  <c:v>3.88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3.95</c:v>
                </c:pt>
                <c:pt idx="6">
                  <c:v>4.1100000000000003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F4-4B93-BF25-AE8CD43C2959}"/>
            </c:ext>
          </c:extLst>
        </c:ser>
        <c:ser>
          <c:idx val="1"/>
          <c:order val="1"/>
          <c:tx>
            <c:strRef>
              <c:f>'reportSubjectTeacher (1)'!$C$8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(1)'!$A$9:$A$15</c:f>
              <c:strCache>
                <c:ptCount val="7"/>
                <c:pt idx="1">
                  <c:v>2А</c:v>
                </c:pt>
                <c:pt idx="2">
                  <c:v>2Ә</c:v>
                </c:pt>
                <c:pt idx="3">
                  <c:v>3 А</c:v>
                </c:pt>
                <c:pt idx="4">
                  <c:v>3Ә</c:v>
                </c:pt>
                <c:pt idx="5">
                  <c:v>4А</c:v>
                </c:pt>
                <c:pt idx="6">
                  <c:v>4Ә</c:v>
                </c:pt>
              </c:strCache>
            </c:strRef>
          </c:cat>
          <c:val>
            <c:numRef>
              <c:f>'reportSubjectTeacher (1)'!$C$9:$C$15</c:f>
              <c:numCache>
                <c:formatCode>General</c:formatCode>
                <c:ptCount val="7"/>
                <c:pt idx="1">
                  <c:v>56.25</c:v>
                </c:pt>
                <c:pt idx="2">
                  <c:v>75</c:v>
                </c:pt>
                <c:pt idx="3">
                  <c:v>71.430000000000007</c:v>
                </c:pt>
                <c:pt idx="4">
                  <c:v>64.290000000000006</c:v>
                </c:pt>
                <c:pt idx="5">
                  <c:v>59.09</c:v>
                </c:pt>
                <c:pt idx="6">
                  <c:v>66.67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F4-4B93-BF25-AE8CD43C295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892017295"/>
        <c:axId val="1892020623"/>
      </c:barChart>
      <c:catAx>
        <c:axId val="1892017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20623"/>
        <c:crosses val="autoZero"/>
        <c:auto val="1"/>
        <c:lblAlgn val="ctr"/>
        <c:lblOffset val="100"/>
        <c:noMultiLvlLbl val="0"/>
      </c:catAx>
      <c:valAx>
        <c:axId val="189202062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92017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'reportSubjectTeacher (2)'!$B$8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(2)'!$A$9:$A$18</c:f>
              <c:strCache>
                <c:ptCount val="10"/>
                <c:pt idx="1">
                  <c:v>2А</c:v>
                </c:pt>
                <c:pt idx="2">
                  <c:v>2Ә</c:v>
                </c:pt>
                <c:pt idx="3">
                  <c:v>3 А</c:v>
                </c:pt>
                <c:pt idx="4">
                  <c:v>3Ә</c:v>
                </c:pt>
                <c:pt idx="5">
                  <c:v>4А</c:v>
                </c:pt>
                <c:pt idx="6">
                  <c:v>4Ә</c:v>
                </c:pt>
                <c:pt idx="7">
                  <c:v>5А</c:v>
                </c:pt>
                <c:pt idx="8">
                  <c:v>6А</c:v>
                </c:pt>
                <c:pt idx="9">
                  <c:v>6Ә</c:v>
                </c:pt>
              </c:strCache>
            </c:strRef>
          </c:cat>
          <c:val>
            <c:numRef>
              <c:f>'reportSubjectTeacher (2)'!$B$9:$B$18</c:f>
              <c:numCache>
                <c:formatCode>General</c:formatCode>
                <c:ptCount val="10"/>
                <c:pt idx="1">
                  <c:v>3.94</c:v>
                </c:pt>
                <c:pt idx="2">
                  <c:v>4.0599999999999996</c:v>
                </c:pt>
                <c:pt idx="3">
                  <c:v>3.93</c:v>
                </c:pt>
                <c:pt idx="4">
                  <c:v>4.07</c:v>
                </c:pt>
                <c:pt idx="5">
                  <c:v>4.1399999999999997</c:v>
                </c:pt>
                <c:pt idx="6">
                  <c:v>4.0599999999999996</c:v>
                </c:pt>
                <c:pt idx="7">
                  <c:v>4.0599999999999996</c:v>
                </c:pt>
                <c:pt idx="8">
                  <c:v>3.87</c:v>
                </c:pt>
                <c:pt idx="9">
                  <c:v>3.87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03-478F-AE41-BF324B6275B9}"/>
            </c:ext>
          </c:extLst>
        </c:ser>
        <c:ser>
          <c:idx val="1"/>
          <c:order val="1"/>
          <c:tx>
            <c:strRef>
              <c:f>'reportSubjectTeacher (2)'!$C$8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(2)'!$A$9:$A$18</c:f>
              <c:strCache>
                <c:ptCount val="10"/>
                <c:pt idx="1">
                  <c:v>2А</c:v>
                </c:pt>
                <c:pt idx="2">
                  <c:v>2Ә</c:v>
                </c:pt>
                <c:pt idx="3">
                  <c:v>3 А</c:v>
                </c:pt>
                <c:pt idx="4">
                  <c:v>3Ә</c:v>
                </c:pt>
                <c:pt idx="5">
                  <c:v>4А</c:v>
                </c:pt>
                <c:pt idx="6">
                  <c:v>4Ә</c:v>
                </c:pt>
                <c:pt idx="7">
                  <c:v>5А</c:v>
                </c:pt>
                <c:pt idx="8">
                  <c:v>6А</c:v>
                </c:pt>
                <c:pt idx="9">
                  <c:v>6Ә</c:v>
                </c:pt>
              </c:strCache>
            </c:strRef>
          </c:cat>
          <c:val>
            <c:numRef>
              <c:f>'reportSubjectTeacher (2)'!$C$9:$C$18</c:f>
              <c:numCache>
                <c:formatCode>General</c:formatCode>
                <c:ptCount val="10"/>
                <c:pt idx="1">
                  <c:v>62.5</c:v>
                </c:pt>
                <c:pt idx="2">
                  <c:v>87.5</c:v>
                </c:pt>
                <c:pt idx="3">
                  <c:v>64.290000000000006</c:v>
                </c:pt>
                <c:pt idx="4">
                  <c:v>78.569999999999993</c:v>
                </c:pt>
                <c:pt idx="5">
                  <c:v>77.27</c:v>
                </c:pt>
                <c:pt idx="6">
                  <c:v>66.67</c:v>
                </c:pt>
                <c:pt idx="7">
                  <c:v>70.59</c:v>
                </c:pt>
                <c:pt idx="8">
                  <c:v>66.67</c:v>
                </c:pt>
                <c:pt idx="9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03-478F-AE41-BF324B6275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892016463"/>
        <c:axId val="1892021871"/>
      </c:barChart>
      <c:catAx>
        <c:axId val="1892016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92021871"/>
        <c:crosses val="autoZero"/>
        <c:auto val="1"/>
        <c:lblAlgn val="ctr"/>
        <c:lblOffset val="100"/>
        <c:noMultiLvlLbl val="0"/>
      </c:catAx>
      <c:valAx>
        <c:axId val="1892021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2016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тілі . Мусаева Ұ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spc="120" normalizeH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reportSubjectTeacher!$B$8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8"/>
                <c:pt idx="1">
                  <c:v>4А</c:v>
                </c:pt>
                <c:pt idx="2">
                  <c:v>4Ә</c:v>
                </c:pt>
                <c:pt idx="3">
                  <c:v>5А</c:v>
                </c:pt>
                <c:pt idx="4">
                  <c:v>7А</c:v>
                </c:pt>
                <c:pt idx="5">
                  <c:v>7Ә</c:v>
                </c:pt>
                <c:pt idx="6">
                  <c:v>8А</c:v>
                </c:pt>
                <c:pt idx="7">
                  <c:v>8Ә</c:v>
                </c:pt>
              </c:strCache>
            </c:strRef>
          </c:cat>
          <c:val>
            <c:numRef>
              <c:f>reportSubjectTeacher!$B$9:$B$17</c:f>
              <c:numCache>
                <c:formatCode>General</c:formatCode>
                <c:ptCount val="9"/>
                <c:pt idx="1">
                  <c:v>3.91</c:v>
                </c:pt>
                <c:pt idx="2">
                  <c:v>3.89</c:v>
                </c:pt>
                <c:pt idx="3">
                  <c:v>3.88</c:v>
                </c:pt>
                <c:pt idx="4">
                  <c:v>3.86</c:v>
                </c:pt>
                <c:pt idx="5">
                  <c:v>3.8</c:v>
                </c:pt>
                <c:pt idx="6">
                  <c:v>3.85</c:v>
                </c:pt>
                <c:pt idx="7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7-4339-B7A0-F6A4C4107A4F}"/>
            </c:ext>
          </c:extLst>
        </c:ser>
        <c:ser>
          <c:idx val="1"/>
          <c:order val="1"/>
          <c:tx>
            <c:strRef>
              <c:f>reportSubjectTeacher!$C$8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reportSubjectTeacher!$A$9:$A$17</c:f>
              <c:strCache>
                <c:ptCount val="8"/>
                <c:pt idx="1">
                  <c:v>4А</c:v>
                </c:pt>
                <c:pt idx="2">
                  <c:v>4Ә</c:v>
                </c:pt>
                <c:pt idx="3">
                  <c:v>5А</c:v>
                </c:pt>
                <c:pt idx="4">
                  <c:v>7А</c:v>
                </c:pt>
                <c:pt idx="5">
                  <c:v>7Ә</c:v>
                </c:pt>
                <c:pt idx="6">
                  <c:v>8А</c:v>
                </c:pt>
                <c:pt idx="7">
                  <c:v>8Ә</c:v>
                </c:pt>
              </c:strCache>
            </c:strRef>
          </c:cat>
          <c:val>
            <c:numRef>
              <c:f>reportSubjectTeacher!$C$9:$C$17</c:f>
              <c:numCache>
                <c:formatCode>General</c:formatCode>
                <c:ptCount val="9"/>
                <c:pt idx="1">
                  <c:v>54.55</c:v>
                </c:pt>
                <c:pt idx="2">
                  <c:v>61.11</c:v>
                </c:pt>
                <c:pt idx="3">
                  <c:v>58.82</c:v>
                </c:pt>
                <c:pt idx="4">
                  <c:v>57.14</c:v>
                </c:pt>
                <c:pt idx="5">
                  <c:v>50</c:v>
                </c:pt>
                <c:pt idx="6">
                  <c:v>53.85</c:v>
                </c:pt>
                <c:pt idx="7">
                  <c:v>61.54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47-4339-B7A0-F6A4C4107A4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97883135"/>
        <c:axId val="597891039"/>
      </c:barChart>
      <c:catAx>
        <c:axId val="5978831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97891039"/>
        <c:crosses val="autoZero"/>
        <c:auto val="1"/>
        <c:lblAlgn val="ctr"/>
        <c:lblOffset val="100"/>
        <c:noMultiLvlLbl val="0"/>
      </c:catAx>
      <c:valAx>
        <c:axId val="5978910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97883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тілі .Омирова А.А.</a:t>
            </a:r>
            <a:endParaRPr lang="ru-RU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spc="120" normalizeH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493108683932767E-2"/>
          <c:y val="0.20528341976639841"/>
          <c:w val="0.97473200688729167"/>
          <c:h val="0.70568278046327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'reportSubjectTeacher (1)'!$B$8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(1)'!$A$9:$A$15</c:f>
              <c:strCache>
                <c:ptCount val="6"/>
                <c:pt idx="0">
                  <c:v>6А</c:v>
                </c:pt>
                <c:pt idx="1">
                  <c:v>6Ә</c:v>
                </c:pt>
                <c:pt idx="2">
                  <c:v>9A</c:v>
                </c:pt>
                <c:pt idx="3">
                  <c:v>10Ә</c:v>
                </c:pt>
                <c:pt idx="4">
                  <c:v>10A</c:v>
                </c:pt>
                <c:pt idx="5">
                  <c:v>11А</c:v>
                </c:pt>
              </c:strCache>
            </c:strRef>
          </c:cat>
          <c:val>
            <c:numRef>
              <c:f>'reportSubjectTeacher (1)'!$B$9:$B$15</c:f>
              <c:numCache>
                <c:formatCode>General</c:formatCode>
                <c:ptCount val="6"/>
                <c:pt idx="0">
                  <c:v>4</c:v>
                </c:pt>
                <c:pt idx="1">
                  <c:v>3.8</c:v>
                </c:pt>
                <c:pt idx="2">
                  <c:v>3.91</c:v>
                </c:pt>
                <c:pt idx="3">
                  <c:v>3.92</c:v>
                </c:pt>
                <c:pt idx="4">
                  <c:v>3.8</c:v>
                </c:pt>
                <c:pt idx="5">
                  <c:v>3.71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7-4CCF-9B07-C3D0D434A483}"/>
            </c:ext>
          </c:extLst>
        </c:ser>
        <c:ser>
          <c:idx val="1"/>
          <c:order val="1"/>
          <c:tx>
            <c:strRef>
              <c:f>'reportSubjectTeacher (1)'!$C$8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(1)'!$A$9:$A$15</c:f>
              <c:strCache>
                <c:ptCount val="6"/>
                <c:pt idx="0">
                  <c:v>6А</c:v>
                </c:pt>
                <c:pt idx="1">
                  <c:v>6Ә</c:v>
                </c:pt>
                <c:pt idx="2">
                  <c:v>9A</c:v>
                </c:pt>
                <c:pt idx="3">
                  <c:v>10Ә</c:v>
                </c:pt>
                <c:pt idx="4">
                  <c:v>10A</c:v>
                </c:pt>
                <c:pt idx="5">
                  <c:v>11А</c:v>
                </c:pt>
              </c:strCache>
            </c:strRef>
          </c:cat>
          <c:val>
            <c:numRef>
              <c:f>'reportSubjectTeacher (1)'!$C$9:$C$15</c:f>
              <c:numCache>
                <c:formatCode>General</c:formatCode>
                <c:ptCount val="6"/>
                <c:pt idx="0">
                  <c:v>73.33</c:v>
                </c:pt>
                <c:pt idx="1">
                  <c:v>60</c:v>
                </c:pt>
                <c:pt idx="2">
                  <c:v>56.52</c:v>
                </c:pt>
                <c:pt idx="3">
                  <c:v>66.67</c:v>
                </c:pt>
                <c:pt idx="4">
                  <c:v>60</c:v>
                </c:pt>
                <c:pt idx="5">
                  <c:v>58.82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97-4CCF-9B07-C3D0D434A4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22129615"/>
        <c:axId val="522122959"/>
      </c:barChart>
      <c:catAx>
        <c:axId val="5221296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2122959"/>
        <c:crosses val="autoZero"/>
        <c:auto val="1"/>
        <c:lblAlgn val="ctr"/>
        <c:lblOffset val="100"/>
        <c:noMultiLvlLbl val="0"/>
      </c:catAx>
      <c:valAx>
        <c:axId val="52212295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2212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r>
              <a:rPr lang="ru-RU" sz="3200" b="1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Алдибекова А</a:t>
            </a:r>
            <a:endParaRPr lang="ru-RU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'reportSubjectTeacher (2)'!$B$8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'reportSubjectTeacher (2)'!$A$9:$A$18</c:f>
              <c:strCache>
                <c:ptCount val="10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6">
                  <c:v>9A</c:v>
                </c:pt>
                <c:pt idx="7">
                  <c:v>10Ә</c:v>
                </c:pt>
                <c:pt idx="8">
                  <c:v>10A</c:v>
                </c:pt>
                <c:pt idx="9">
                  <c:v>11А</c:v>
                </c:pt>
              </c:strCache>
            </c:strRef>
          </c:cat>
          <c:val>
            <c:numRef>
              <c:f>'reportSubjectTeacher (2)'!$B$9:$B$18</c:f>
              <c:numCache>
                <c:formatCode>General</c:formatCode>
                <c:ptCount val="10"/>
                <c:pt idx="1">
                  <c:v>3.86</c:v>
                </c:pt>
                <c:pt idx="2">
                  <c:v>3.85</c:v>
                </c:pt>
                <c:pt idx="3">
                  <c:v>3.92</c:v>
                </c:pt>
                <c:pt idx="4">
                  <c:v>4</c:v>
                </c:pt>
                <c:pt idx="6">
                  <c:v>3.87</c:v>
                </c:pt>
                <c:pt idx="7">
                  <c:v>3.83</c:v>
                </c:pt>
                <c:pt idx="8">
                  <c:v>3.9</c:v>
                </c:pt>
                <c:pt idx="9">
                  <c:v>3.71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C-4016-8916-FC416EF5B432}"/>
            </c:ext>
          </c:extLst>
        </c:ser>
        <c:ser>
          <c:idx val="1"/>
          <c:order val="1"/>
          <c:tx>
            <c:strRef>
              <c:f>'reportSubjectTeacher (2)'!$C$8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'reportSubjectTeacher (2)'!$A$9:$A$18</c:f>
              <c:strCache>
                <c:ptCount val="10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6">
                  <c:v>9A</c:v>
                </c:pt>
                <c:pt idx="7">
                  <c:v>10Ә</c:v>
                </c:pt>
                <c:pt idx="8">
                  <c:v>10A</c:v>
                </c:pt>
                <c:pt idx="9">
                  <c:v>11А</c:v>
                </c:pt>
              </c:strCache>
            </c:strRef>
          </c:cat>
          <c:val>
            <c:numRef>
              <c:f>'reportSubjectTeacher (2)'!$C$9:$C$18</c:f>
              <c:numCache>
                <c:formatCode>General</c:formatCode>
                <c:ptCount val="10"/>
                <c:pt idx="1">
                  <c:v>50</c:v>
                </c:pt>
                <c:pt idx="2">
                  <c:v>55</c:v>
                </c:pt>
                <c:pt idx="3">
                  <c:v>61.54</c:v>
                </c:pt>
                <c:pt idx="4">
                  <c:v>61.54</c:v>
                </c:pt>
                <c:pt idx="6">
                  <c:v>52.17</c:v>
                </c:pt>
                <c:pt idx="7">
                  <c:v>58.33</c:v>
                </c:pt>
                <c:pt idx="8">
                  <c:v>60</c:v>
                </c:pt>
                <c:pt idx="9">
                  <c:v>52.94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C-4016-8916-FC416EF5B43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3394751"/>
        <c:axId val="353391839"/>
      </c:barChart>
      <c:catAx>
        <c:axId val="353394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53391839"/>
        <c:crosses val="autoZero"/>
        <c:auto val="1"/>
        <c:lblAlgn val="ctr"/>
        <c:lblOffset val="100"/>
        <c:noMultiLvlLbl val="0"/>
      </c:catAx>
      <c:valAx>
        <c:axId val="353391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3394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Химия. Зулпухар Ж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cap="all" spc="120" normalizeH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'reportSubjectTeacher (3)'!$B$8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(3)'!$A$9:$A$16</c:f>
              <c:strCache>
                <c:ptCount val="7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5">
                  <c:v>8Ә</c:v>
                </c:pt>
                <c:pt idx="6">
                  <c:v>9A</c:v>
                </c:pt>
              </c:strCache>
            </c:strRef>
          </c:cat>
          <c:val>
            <c:numRef>
              <c:f>'reportSubjectTeacher (3)'!$B$9:$B$16</c:f>
              <c:numCache>
                <c:formatCode>General</c:formatCode>
                <c:ptCount val="7"/>
                <c:pt idx="1">
                  <c:v>3.71</c:v>
                </c:pt>
                <c:pt idx="2">
                  <c:v>3.8</c:v>
                </c:pt>
                <c:pt idx="3">
                  <c:v>3.92</c:v>
                </c:pt>
                <c:pt idx="4">
                  <c:v>3.85</c:v>
                </c:pt>
                <c:pt idx="5">
                  <c:v>3.85</c:v>
                </c:pt>
                <c:pt idx="6">
                  <c:v>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79-4765-AC80-31904282A0CE}"/>
            </c:ext>
          </c:extLst>
        </c:ser>
        <c:ser>
          <c:idx val="1"/>
          <c:order val="1"/>
          <c:tx>
            <c:strRef>
              <c:f>'reportSubjectTeacher (3)'!$C$8</c:f>
              <c:strCache>
                <c:ptCount val="1"/>
                <c:pt idx="0">
                  <c:v>Біл. сап.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'reportSubjectTeacher (3)'!$A$9:$A$16</c:f>
              <c:strCache>
                <c:ptCount val="7"/>
                <c:pt idx="1">
                  <c:v>7А</c:v>
                </c:pt>
                <c:pt idx="2">
                  <c:v>7Ә</c:v>
                </c:pt>
                <c:pt idx="3">
                  <c:v>8А</c:v>
                </c:pt>
                <c:pt idx="4">
                  <c:v>8Ә</c:v>
                </c:pt>
                <c:pt idx="5">
                  <c:v>8Ә</c:v>
                </c:pt>
                <c:pt idx="6">
                  <c:v>9A</c:v>
                </c:pt>
              </c:strCache>
            </c:strRef>
          </c:cat>
          <c:val>
            <c:numRef>
              <c:f>'reportSubjectTeacher (3)'!$C$9:$C$16</c:f>
              <c:numCache>
                <c:formatCode>General</c:formatCode>
                <c:ptCount val="7"/>
                <c:pt idx="1">
                  <c:v>42.86</c:v>
                </c:pt>
                <c:pt idx="2">
                  <c:v>50</c:v>
                </c:pt>
                <c:pt idx="3">
                  <c:v>53.85</c:v>
                </c:pt>
                <c:pt idx="4">
                  <c:v>53.85</c:v>
                </c:pt>
                <c:pt idx="5">
                  <c:v>53.85</c:v>
                </c:pt>
                <c:pt idx="6">
                  <c:v>47.83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79-4765-AC80-31904282A0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544183407"/>
        <c:axId val="544201711"/>
      </c:barChart>
      <c:catAx>
        <c:axId val="5441834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44201711"/>
        <c:crosses val="autoZero"/>
        <c:auto val="1"/>
        <c:lblAlgn val="ctr"/>
        <c:lblOffset val="100"/>
        <c:noMultiLvlLbl val="0"/>
      </c:catAx>
      <c:valAx>
        <c:axId val="54420171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44183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85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3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61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04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58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15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71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1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4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234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61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A6E6-ACFF-43B0-8D06-B1DC3E07A233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0BC43-7D5F-41D9-8365-5BCBBABC14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03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962599"/>
              </p:ext>
            </p:extLst>
          </p:nvPr>
        </p:nvGraphicFramePr>
        <p:xfrm>
          <a:off x="371061" y="1628278"/>
          <a:ext cx="11486322" cy="5133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– тоқсан бойынша білім 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40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Каюпова П.С.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177923"/>
              </p:ext>
            </p:extLst>
          </p:nvPr>
        </p:nvGraphicFramePr>
        <p:xfrm>
          <a:off x="927463" y="1909355"/>
          <a:ext cx="10480766" cy="4543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62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Джусупбекова Г.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7030492"/>
              </p:ext>
            </p:extLst>
          </p:nvPr>
        </p:nvGraphicFramePr>
        <p:xfrm>
          <a:off x="1772193" y="1822269"/>
          <a:ext cx="9122229" cy="4352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94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Пәзілбек Б.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4200182"/>
              </p:ext>
            </p:extLst>
          </p:nvPr>
        </p:nvGraphicFramePr>
        <p:xfrm>
          <a:off x="709748" y="1682930"/>
          <a:ext cx="10776857" cy="4778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17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Байтимова Ж.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9549573"/>
              </p:ext>
            </p:extLst>
          </p:nvPr>
        </p:nvGraphicFramePr>
        <p:xfrm>
          <a:off x="640079" y="1752599"/>
          <a:ext cx="11072949" cy="4604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11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Қазыбекова Ә.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596188"/>
              </p:ext>
            </p:extLst>
          </p:nvPr>
        </p:nvGraphicFramePr>
        <p:xfrm>
          <a:off x="239486" y="1761307"/>
          <a:ext cx="11430000" cy="4656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33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Қазыбекова Ә.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4238950"/>
              </p:ext>
            </p:extLst>
          </p:nvPr>
        </p:nvGraphicFramePr>
        <p:xfrm>
          <a:off x="631370" y="1776548"/>
          <a:ext cx="11099075" cy="4659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23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Бекбауова М 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412771"/>
              </p:ext>
            </p:extLst>
          </p:nvPr>
        </p:nvGraphicFramePr>
        <p:xfrm>
          <a:off x="883920" y="1822269"/>
          <a:ext cx="10306594" cy="4021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300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Халбеков Н.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708312"/>
              </p:ext>
            </p:extLst>
          </p:nvPr>
        </p:nvGraphicFramePr>
        <p:xfrm>
          <a:off x="631372" y="1735182"/>
          <a:ext cx="10802982" cy="4630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863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Серикбаева Г.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522862"/>
              </p:ext>
            </p:extLst>
          </p:nvPr>
        </p:nvGraphicFramePr>
        <p:xfrm>
          <a:off x="971004" y="1717765"/>
          <a:ext cx="10855235" cy="4116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6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Бугыбаева Г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810260"/>
              </p:ext>
            </p:extLst>
          </p:nvPr>
        </p:nvGraphicFramePr>
        <p:xfrm>
          <a:off x="709748" y="1613262"/>
          <a:ext cx="10907486" cy="4386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9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189881"/>
              </p:ext>
            </p:extLst>
          </p:nvPr>
        </p:nvGraphicFramePr>
        <p:xfrm>
          <a:off x="185650" y="1575261"/>
          <a:ext cx="11543505" cy="4667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2 – тоқсан бойынша білім сапасы салыстыру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22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Аширбаева Г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859536"/>
              </p:ext>
            </p:extLst>
          </p:nvPr>
        </p:nvGraphicFramePr>
        <p:xfrm>
          <a:off x="1354182" y="1819546"/>
          <a:ext cx="9862457" cy="3753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99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 бойынша қазақ тілі пәні 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5608537"/>
              </p:ext>
            </p:extLst>
          </p:nvPr>
        </p:nvGraphicFramePr>
        <p:xfrm>
          <a:off x="0" y="2231571"/>
          <a:ext cx="11486606" cy="381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119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 сынып бойынша МАТЕМАТИКА пәні 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172161"/>
              </p:ext>
            </p:extLst>
          </p:nvPr>
        </p:nvGraphicFramePr>
        <p:xfrm>
          <a:off x="222068" y="1970315"/>
          <a:ext cx="10968446" cy="3995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447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 6 сынып аралығында </a:t>
            </a:r>
            <a:r>
              <a:rPr lang="kk-KZ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пәні  білім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373391"/>
              </p:ext>
            </p:extLst>
          </p:nvPr>
        </p:nvGraphicFramePr>
        <p:xfrm>
          <a:off x="779417" y="1900645"/>
          <a:ext cx="10820400" cy="4360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394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ағылшын тілі пәнінен  білім 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831574"/>
              </p:ext>
            </p:extLst>
          </p:nvPr>
        </p:nvGraphicFramePr>
        <p:xfrm>
          <a:off x="750711" y="1786467"/>
          <a:ext cx="10944578" cy="462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69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ағылшын тілі пәнінен  білім 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60971"/>
              </p:ext>
            </p:extLst>
          </p:nvPr>
        </p:nvGraphicFramePr>
        <p:xfrm>
          <a:off x="366888" y="1617134"/>
          <a:ext cx="11057467" cy="4907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258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биология пәнінен  білім 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7016230"/>
              </p:ext>
            </p:extLst>
          </p:nvPr>
        </p:nvGraphicFramePr>
        <p:xfrm>
          <a:off x="1021645" y="1645214"/>
          <a:ext cx="10294202" cy="4405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12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3243" y="536713"/>
            <a:ext cx="102126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Әшімжан Ахметов атындағы  №61 жалпы орта білім беретін мектептің 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тоқсан бойынша химия  пәнінен  білім сапасы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361458"/>
              </p:ext>
            </p:extLst>
          </p:nvPr>
        </p:nvGraphicFramePr>
        <p:xfrm>
          <a:off x="660399" y="1822237"/>
          <a:ext cx="11034889" cy="4691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98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394</Words>
  <Application>Microsoft Office PowerPoint</Application>
  <PresentationFormat>Широкоэкранный</PresentationFormat>
  <Paragraphs>45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19</cp:revision>
  <dcterms:created xsi:type="dcterms:W3CDTF">2026-01-05T06:35:02Z</dcterms:created>
  <dcterms:modified xsi:type="dcterms:W3CDTF">2026-01-06T05:03:44Z</dcterms:modified>
</cp:coreProperties>
</file>