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rgbClr val="0033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pP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Ахметов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№61жоббм  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rgbClr val="0033CC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defRPr>
          </a:pPr>
          <a:endParaRPr lang="LID4096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Лист1!$F$5</c:f>
              <c:strCache>
                <c:ptCount val="1"/>
                <c:pt idx="0">
                  <c:v>2024-2025 оқу жылы 4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Лист1!$E$6:$E$11</c:f>
              <c:strCache>
                <c:ptCount val="6"/>
                <c:pt idx="0">
                  <c:v>жалпы оқушылар саны</c:v>
                </c:pt>
                <c:pt idx="1">
                  <c:v>үздіктер</c:v>
                </c:pt>
                <c:pt idx="2">
                  <c:v>екпінділер</c:v>
                </c:pt>
                <c:pt idx="3">
                  <c:v>үлгерімі орташа оқушылар</c:v>
                </c:pt>
                <c:pt idx="4">
                  <c:v>білім сапасы </c:v>
                </c:pt>
                <c:pt idx="5">
                  <c:v>орта балл</c:v>
                </c:pt>
              </c:strCache>
            </c:strRef>
          </c:cat>
          <c:val>
            <c:numRef>
              <c:f>Лист1!$F$6:$F$11</c:f>
              <c:numCache>
                <c:formatCode>General</c:formatCode>
                <c:ptCount val="6"/>
                <c:pt idx="0">
                  <c:v>274</c:v>
                </c:pt>
                <c:pt idx="1">
                  <c:v>66</c:v>
                </c:pt>
                <c:pt idx="2">
                  <c:v>80</c:v>
                </c:pt>
                <c:pt idx="3">
                  <c:v>128</c:v>
                </c:pt>
                <c:pt idx="4">
                  <c:v>53.28</c:v>
                </c:pt>
                <c:pt idx="5">
                  <c:v>4.0199999999999996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8F-4FE0-BE75-65989A742F0B}"/>
            </c:ext>
          </c:extLst>
        </c:ser>
        <c:ser>
          <c:idx val="1"/>
          <c:order val="1"/>
          <c:tx>
            <c:strRef>
              <c:f>Лист1!$G$5</c:f>
              <c:strCache>
                <c:ptCount val="1"/>
                <c:pt idx="0">
                  <c:v>2025-2026 оқу жылы 1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33CC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Лист1!$E$6:$E$11</c:f>
              <c:strCache>
                <c:ptCount val="6"/>
                <c:pt idx="0">
                  <c:v>жалпы оқушылар саны</c:v>
                </c:pt>
                <c:pt idx="1">
                  <c:v>үздіктер</c:v>
                </c:pt>
                <c:pt idx="2">
                  <c:v>екпінділер</c:v>
                </c:pt>
                <c:pt idx="3">
                  <c:v>үлгерімі орташа оқушылар</c:v>
                </c:pt>
                <c:pt idx="4">
                  <c:v>білім сапасы </c:v>
                </c:pt>
                <c:pt idx="5">
                  <c:v>орта балл</c:v>
                </c:pt>
              </c:strCache>
            </c:strRef>
          </c:cat>
          <c:val>
            <c:numRef>
              <c:f>Лист1!$G$6:$G$11</c:f>
              <c:numCache>
                <c:formatCode>General</c:formatCode>
                <c:ptCount val="6"/>
                <c:pt idx="0">
                  <c:v>274</c:v>
                </c:pt>
                <c:pt idx="1">
                  <c:v>65</c:v>
                </c:pt>
                <c:pt idx="2">
                  <c:v>66</c:v>
                </c:pt>
                <c:pt idx="3">
                  <c:v>143</c:v>
                </c:pt>
                <c:pt idx="4">
                  <c:v>47.81</c:v>
                </c:pt>
                <c:pt idx="5">
                  <c:v>3.86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8F-4FE0-BE75-65989A742F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86925248"/>
        <c:axId val="1818597728"/>
      </c:barChart>
      <c:catAx>
        <c:axId val="1686925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rgbClr val="0033CC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1818597728"/>
        <c:crosses val="autoZero"/>
        <c:auto val="1"/>
        <c:lblAlgn val="ctr"/>
        <c:lblOffset val="100"/>
        <c:noMultiLvlLbl val="0"/>
      </c:catAx>
      <c:valAx>
        <c:axId val="18185977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8692524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33CC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951918132942936E-2"/>
          <c:y val="0.21538597258675998"/>
          <c:w val="0.9368684605994142"/>
          <c:h val="0.67154228638086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[reportProgressSchool.xls]reportProgressSchool!$B$10</c:f>
              <c:strCache>
                <c:ptCount val="1"/>
                <c:pt idx="0">
                  <c:v>Жалпы білім сап.%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[reportProgressSchool.xls]reportProgressSchool!$A$11:$A$77</c:f>
              <c:strCache>
                <c:ptCount val="21"/>
                <c:pt idx="2">
                  <c:v>2А</c:v>
                </c:pt>
                <c:pt idx="3">
                  <c:v>2Ә</c:v>
                </c:pt>
                <c:pt idx="4">
                  <c:v>3 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  <c:pt idx="8">
                  <c:v>5А</c:v>
                </c:pt>
                <c:pt idx="10">
                  <c:v>6А</c:v>
                </c:pt>
                <c:pt idx="11">
                  <c:v>6Ә</c:v>
                </c:pt>
                <c:pt idx="13">
                  <c:v>7А</c:v>
                </c:pt>
                <c:pt idx="14">
                  <c:v>7Ә</c:v>
                </c:pt>
                <c:pt idx="15">
                  <c:v>8А</c:v>
                </c:pt>
                <c:pt idx="16">
                  <c:v>8Ә</c:v>
                </c:pt>
                <c:pt idx="17">
                  <c:v>9A</c:v>
                </c:pt>
                <c:pt idx="18">
                  <c:v>10Ә</c:v>
                </c:pt>
                <c:pt idx="19">
                  <c:v>10A</c:v>
                </c:pt>
                <c:pt idx="20">
                  <c:v>11А</c:v>
                </c:pt>
              </c:strCache>
            </c:strRef>
          </c:cat>
          <c:val>
            <c:numRef>
              <c:f>[reportProgressSchool.xls]reportProgressSchool!$B$11:$B$77</c:f>
              <c:numCache>
                <c:formatCode>General</c:formatCode>
                <c:ptCount val="21"/>
                <c:pt idx="2">
                  <c:v>50</c:v>
                </c:pt>
                <c:pt idx="3">
                  <c:v>50</c:v>
                </c:pt>
                <c:pt idx="4">
                  <c:v>53.33</c:v>
                </c:pt>
                <c:pt idx="5">
                  <c:v>57.14</c:v>
                </c:pt>
                <c:pt idx="6">
                  <c:v>52.38</c:v>
                </c:pt>
                <c:pt idx="7">
                  <c:v>52.63</c:v>
                </c:pt>
                <c:pt idx="8">
                  <c:v>50</c:v>
                </c:pt>
                <c:pt idx="10">
                  <c:v>43.75</c:v>
                </c:pt>
                <c:pt idx="11">
                  <c:v>40</c:v>
                </c:pt>
                <c:pt idx="13">
                  <c:v>42.86</c:v>
                </c:pt>
                <c:pt idx="14">
                  <c:v>50</c:v>
                </c:pt>
                <c:pt idx="15">
                  <c:v>57.14</c:v>
                </c:pt>
                <c:pt idx="16">
                  <c:v>42.86</c:v>
                </c:pt>
                <c:pt idx="17">
                  <c:v>36.36</c:v>
                </c:pt>
                <c:pt idx="18">
                  <c:v>45.45</c:v>
                </c:pt>
                <c:pt idx="19">
                  <c:v>33.33</c:v>
                </c:pt>
                <c:pt idx="2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5B-4CC9-90E4-CAFCEEE39D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30656816"/>
        <c:axId val="1830007248"/>
      </c:barChart>
      <c:catAx>
        <c:axId val="183065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none" spc="0" normalizeH="0" baseline="0">
                <a:solidFill>
                  <a:srgbClr val="0033CC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ID4096"/>
          </a:p>
        </c:txPr>
        <c:crossAx val="1830007248"/>
        <c:crosses val="autoZero"/>
        <c:auto val="1"/>
        <c:lblAlgn val="ctr"/>
        <c:lblOffset val="100"/>
        <c:noMultiLvlLbl val="0"/>
      </c:catAx>
      <c:valAx>
        <c:axId val="1830007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83065681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4433315288713911"/>
          <c:y val="3.8662146398366896E-2"/>
          <c:w val="0.2306755249343832"/>
          <c:h val="5.17101195683872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ID4096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Қазақ тілі пәні бойынша Біл. сап.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LID4096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[reportSubjectTeacher.xls]reportSubjectTeacher!$B$8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[reportSubjectTeacher.xls]reportSubjectTeacher!$A$9:$A$17</c:f>
              <c:strCache>
                <c:ptCount val="9"/>
                <c:pt idx="1">
                  <c:v>7А Байтимова Ж</c:v>
                </c:pt>
                <c:pt idx="2">
                  <c:v>7Ә  Байтимова Ж</c:v>
                </c:pt>
                <c:pt idx="3">
                  <c:v>8А Байтимова Ж</c:v>
                </c:pt>
                <c:pt idx="4">
                  <c:v>9A Байтимова Ж</c:v>
                </c:pt>
                <c:pt idx="5">
                  <c:v>5А Қазыбекова Ә</c:v>
                </c:pt>
                <c:pt idx="6">
                  <c:v>8Ә Қазыбекова Ә</c:v>
                </c:pt>
                <c:pt idx="7">
                  <c:v>11А Қазыбекова Ә</c:v>
                </c:pt>
                <c:pt idx="8">
                  <c:v>6Ә Бекбауова М</c:v>
                </c:pt>
              </c:strCache>
            </c:strRef>
          </c:cat>
          <c:val>
            <c:numRef>
              <c:f>[reportSubjectTeacher.xls]reportSubjectTeacher!$B$9:$B$17</c:f>
              <c:numCache>
                <c:formatCode>General</c:formatCode>
                <c:ptCount val="9"/>
                <c:pt idx="1">
                  <c:v>42.86</c:v>
                </c:pt>
                <c:pt idx="2">
                  <c:v>63.64</c:v>
                </c:pt>
                <c:pt idx="3">
                  <c:v>64.290000000000006</c:v>
                </c:pt>
                <c:pt idx="4">
                  <c:v>50</c:v>
                </c:pt>
                <c:pt idx="5">
                  <c:v>61.11</c:v>
                </c:pt>
                <c:pt idx="6">
                  <c:v>61.54</c:v>
                </c:pt>
                <c:pt idx="7">
                  <c:v>55.56</c:v>
                </c:pt>
                <c:pt idx="8">
                  <c:v>53.33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33-4924-9F99-39731B3790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834134528"/>
        <c:axId val="1829211104"/>
      </c:barChart>
      <c:catAx>
        <c:axId val="1834134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829211104"/>
        <c:crosses val="autoZero"/>
        <c:auto val="1"/>
        <c:lblAlgn val="ctr"/>
        <c:lblOffset val="100"/>
        <c:noMultiLvlLbl val="0"/>
      </c:catAx>
      <c:valAx>
        <c:axId val="1829211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83413452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Қазақстан тарихы пәні бойынша біл. сап.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LID4096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'[reportSubjectTeacher (2).xls]reportSubjectTeacher (2)'!$B$8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(2).xls]reportSubjectTeacher (2)'!$A$9:$A$20</c:f>
              <c:strCache>
                <c:ptCount val="12"/>
                <c:pt idx="1">
                  <c:v>6а Аширбаева Г</c:v>
                </c:pt>
                <c:pt idx="2">
                  <c:v>7а Бугыбаева Г </c:v>
                </c:pt>
                <c:pt idx="3">
                  <c:v>7ә Бугыбаева Г</c:v>
                </c:pt>
                <c:pt idx="4">
                  <c:v>5а Серикбаева Г</c:v>
                </c:pt>
                <c:pt idx="5">
                  <c:v>6ә Серикбаева Г</c:v>
                </c:pt>
                <c:pt idx="6">
                  <c:v>8ә Серикбаева Г</c:v>
                </c:pt>
                <c:pt idx="7">
                  <c:v>10Ә Серикбаева Г</c:v>
                </c:pt>
                <c:pt idx="8">
                  <c:v>8а Халбеков.Н</c:v>
                </c:pt>
                <c:pt idx="9">
                  <c:v>9а Халбеков.Н</c:v>
                </c:pt>
                <c:pt idx="10">
                  <c:v>10аХалбеков.Н</c:v>
                </c:pt>
                <c:pt idx="11">
                  <c:v>11аХалбеков.Н</c:v>
                </c:pt>
              </c:strCache>
            </c:strRef>
          </c:cat>
          <c:val>
            <c:numRef>
              <c:f>'[reportSubjectTeacher (2).xls]reportSubjectTeacher (2)'!$B$9:$B$20</c:f>
              <c:numCache>
                <c:formatCode>General</c:formatCode>
                <c:ptCount val="12"/>
                <c:pt idx="1">
                  <c:v>75</c:v>
                </c:pt>
                <c:pt idx="2">
                  <c:v>42.86</c:v>
                </c:pt>
                <c:pt idx="3">
                  <c:v>59.09</c:v>
                </c:pt>
                <c:pt idx="4">
                  <c:v>50</c:v>
                </c:pt>
                <c:pt idx="5">
                  <c:v>66.67</c:v>
                </c:pt>
                <c:pt idx="6">
                  <c:v>53.85</c:v>
                </c:pt>
                <c:pt idx="7">
                  <c:v>72.73</c:v>
                </c:pt>
                <c:pt idx="8">
                  <c:v>64.290000000000006</c:v>
                </c:pt>
                <c:pt idx="9">
                  <c:v>50</c:v>
                </c:pt>
                <c:pt idx="10">
                  <c:v>55.56</c:v>
                </c:pt>
                <c:pt idx="11">
                  <c:v>61.11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EB-456A-BF70-AA9088D8FB5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87046784"/>
        <c:axId val="1347039504"/>
      </c:barChart>
      <c:catAx>
        <c:axId val="168704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347039504"/>
        <c:crosses val="autoZero"/>
        <c:auto val="1"/>
        <c:lblAlgn val="ctr"/>
        <c:lblOffset val="100"/>
        <c:noMultiLvlLbl val="0"/>
      </c:catAx>
      <c:valAx>
        <c:axId val="1347039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8704678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Математика, Алгебра , Алгебра және АБ пәндері бойынша Біл. сап.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LID4096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'[reportSubjectTeacher (2).xls]reportSubjectTeacher (2)'!$B$8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(2).xls]reportSubjectTeacher (2)'!$A$9:$A$21</c:f>
              <c:strCache>
                <c:ptCount val="13"/>
                <c:pt idx="1">
                  <c:v>5а мат Каюпова</c:v>
                </c:pt>
                <c:pt idx="2">
                  <c:v>6ә мат Каюпова</c:v>
                </c:pt>
                <c:pt idx="3">
                  <c:v>8ә Алг Каюпова</c:v>
                </c:pt>
                <c:pt idx="4">
                  <c:v>10а Алг ж\е АБ Каюпова</c:v>
                </c:pt>
                <c:pt idx="5">
                  <c:v>6а Джусупбекова </c:v>
                </c:pt>
                <c:pt idx="6">
                  <c:v>7а Джусупбекова </c:v>
                </c:pt>
                <c:pt idx="7">
                  <c:v>8а Джусупбекова </c:v>
                </c:pt>
                <c:pt idx="8">
                  <c:v>10ә Джусупбекова </c:v>
                </c:pt>
                <c:pt idx="9">
                  <c:v>11а Джусупбекова </c:v>
                </c:pt>
                <c:pt idx="10">
                  <c:v>6а Пәзілбек Б</c:v>
                </c:pt>
                <c:pt idx="11">
                  <c:v>7әПәзілбек Б</c:v>
                </c:pt>
                <c:pt idx="12">
                  <c:v>9аПәзілбек Б</c:v>
                </c:pt>
              </c:strCache>
            </c:strRef>
          </c:cat>
          <c:val>
            <c:numRef>
              <c:f>'[reportSubjectTeacher (2).xls]reportSubjectTeacher (2)'!$B$9:$B$21</c:f>
              <c:numCache>
                <c:formatCode>General</c:formatCode>
                <c:ptCount val="13"/>
                <c:pt idx="1">
                  <c:v>55.56</c:v>
                </c:pt>
                <c:pt idx="2">
                  <c:v>66.67</c:v>
                </c:pt>
                <c:pt idx="3">
                  <c:v>46.15</c:v>
                </c:pt>
                <c:pt idx="4">
                  <c:v>77.78</c:v>
                </c:pt>
                <c:pt idx="5">
                  <c:v>56.25</c:v>
                </c:pt>
                <c:pt idx="6">
                  <c:v>42.86</c:v>
                </c:pt>
                <c:pt idx="7">
                  <c:v>57.14</c:v>
                </c:pt>
                <c:pt idx="8">
                  <c:v>45.45</c:v>
                </c:pt>
                <c:pt idx="9">
                  <c:v>50</c:v>
                </c:pt>
                <c:pt idx="10">
                  <c:v>56.25</c:v>
                </c:pt>
                <c:pt idx="11">
                  <c:v>50</c:v>
                </c:pt>
                <c:pt idx="12">
                  <c:v>45.45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C6-459B-8186-44EBAC818FD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599102720"/>
        <c:axId val="1649928608"/>
      </c:barChart>
      <c:catAx>
        <c:axId val="1599102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649928608"/>
        <c:crosses val="autoZero"/>
        <c:auto val="1"/>
        <c:lblAlgn val="ctr"/>
        <c:lblOffset val="100"/>
        <c:noMultiLvlLbl val="0"/>
      </c:catAx>
      <c:valAx>
        <c:axId val="1649928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59910272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Орыс тілі мен әдебиеті Біл. сап.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LID4096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'[reportSubjectTeacher (2).xls]reportSubjectTeacher (2)'!$B$8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(2).xls]reportSubjectTeacher (2)'!$A$9:$A$19</c:f>
              <c:strCache>
                <c:ptCount val="11"/>
                <c:pt idx="1">
                  <c:v>5а Абдуллаева Г</c:v>
                </c:pt>
                <c:pt idx="2">
                  <c:v>7а Абдуллаева Г</c:v>
                </c:pt>
                <c:pt idx="3">
                  <c:v>7ә Абдуллаева Г</c:v>
                </c:pt>
                <c:pt idx="4">
                  <c:v>9а Абдуллаева Г</c:v>
                </c:pt>
                <c:pt idx="5">
                  <c:v>10а Абдуллаева Г</c:v>
                </c:pt>
                <c:pt idx="6">
                  <c:v>6а Курбанова Р</c:v>
                </c:pt>
                <c:pt idx="7">
                  <c:v>6ә Курбанова Р</c:v>
                </c:pt>
                <c:pt idx="8">
                  <c:v>8ә Курбанова Р</c:v>
                </c:pt>
                <c:pt idx="9">
                  <c:v>10ә Курбанова Р</c:v>
                </c:pt>
                <c:pt idx="10">
                  <c:v>11а Курбанова Р</c:v>
                </c:pt>
              </c:strCache>
            </c:strRef>
          </c:cat>
          <c:val>
            <c:numRef>
              <c:f>'[reportSubjectTeacher (2).xls]reportSubjectTeacher (2)'!$B$9:$B$19</c:f>
              <c:numCache>
                <c:formatCode>General</c:formatCode>
                <c:ptCount val="11"/>
                <c:pt idx="1">
                  <c:v>61.11</c:v>
                </c:pt>
                <c:pt idx="2">
                  <c:v>50</c:v>
                </c:pt>
                <c:pt idx="3">
                  <c:v>50</c:v>
                </c:pt>
                <c:pt idx="4">
                  <c:v>54.55</c:v>
                </c:pt>
                <c:pt idx="5">
                  <c:v>66.67</c:v>
                </c:pt>
                <c:pt idx="6">
                  <c:v>56.25</c:v>
                </c:pt>
                <c:pt idx="7">
                  <c:v>53.33</c:v>
                </c:pt>
                <c:pt idx="8">
                  <c:v>64.290000000000006</c:v>
                </c:pt>
                <c:pt idx="9">
                  <c:v>54.55</c:v>
                </c:pt>
                <c:pt idx="10">
                  <c:v>61.11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2B-4AAF-AFD6-7D2920F419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644931488"/>
        <c:axId val="1649927360"/>
      </c:barChart>
      <c:catAx>
        <c:axId val="16449314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649927360"/>
        <c:crosses val="autoZero"/>
        <c:auto val="1"/>
        <c:lblAlgn val="ctr"/>
        <c:lblOffset val="100"/>
        <c:noMultiLvlLbl val="0"/>
      </c:catAx>
      <c:valAx>
        <c:axId val="1649927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64493148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физика , жаратылыстану Біл. сап. % </a:t>
            </a:r>
          </a:p>
          <a:p>
            <a:pPr>
              <a:defRPr/>
            </a:pPr>
            <a:r>
              <a:rPr lang="ru-RU"/>
              <a:t>Айтуарова 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LID4096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'[reportSubjectTeacher (2).xls]reportSubjectTeacher (2)'!$B$8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(2).xls]reportSubjectTeacher (2)'!$A$9:$A$18</c:f>
              <c:strCache>
                <c:ptCount val="10"/>
                <c:pt idx="1">
                  <c:v>7а</c:v>
                </c:pt>
                <c:pt idx="2">
                  <c:v>7ә</c:v>
                </c:pt>
                <c:pt idx="3">
                  <c:v>8а</c:v>
                </c:pt>
                <c:pt idx="4">
                  <c:v>8ә</c:v>
                </c:pt>
                <c:pt idx="5">
                  <c:v>9а</c:v>
                </c:pt>
                <c:pt idx="6">
                  <c:v>10а</c:v>
                </c:pt>
                <c:pt idx="7">
                  <c:v>10ә</c:v>
                </c:pt>
                <c:pt idx="8">
                  <c:v>11а</c:v>
                </c:pt>
                <c:pt idx="9">
                  <c:v>5а жаратылыстану</c:v>
                </c:pt>
              </c:strCache>
            </c:strRef>
          </c:cat>
          <c:val>
            <c:numRef>
              <c:f>'[reportSubjectTeacher (2).xls]reportSubjectTeacher (2)'!$B$9:$B$18</c:f>
              <c:numCache>
                <c:formatCode>General</c:formatCode>
                <c:ptCount val="10"/>
                <c:pt idx="1">
                  <c:v>57.14</c:v>
                </c:pt>
                <c:pt idx="2">
                  <c:v>54.55</c:v>
                </c:pt>
                <c:pt idx="3">
                  <c:v>57.14</c:v>
                </c:pt>
                <c:pt idx="4">
                  <c:v>53.85</c:v>
                </c:pt>
                <c:pt idx="5">
                  <c:v>45.45</c:v>
                </c:pt>
                <c:pt idx="6">
                  <c:v>54.55</c:v>
                </c:pt>
                <c:pt idx="7">
                  <c:v>66.67</c:v>
                </c:pt>
                <c:pt idx="8">
                  <c:v>50</c:v>
                </c:pt>
                <c:pt idx="9">
                  <c:v>72.22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7B-4E9D-8E2F-8F43B642A09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834050960"/>
        <c:axId val="1649929024"/>
      </c:barChart>
      <c:catAx>
        <c:axId val="1834050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649929024"/>
        <c:crosses val="autoZero"/>
        <c:auto val="1"/>
        <c:lblAlgn val="ctr"/>
        <c:lblOffset val="100"/>
        <c:noMultiLvlLbl val="0"/>
      </c:catAx>
      <c:valAx>
        <c:axId val="1649929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83405096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Биология, жаратылыстану Біл. сап. % Алдибекова А</a:t>
            </a:r>
          </a:p>
        </c:rich>
      </c:tx>
      <c:layout>
        <c:manualLayout>
          <c:xMode val="edge"/>
          <c:yMode val="edge"/>
          <c:x val="0.20569799190340868"/>
          <c:y val="0.131484800449095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LID4096"/>
        </a:p>
      </c:txPr>
    </c:title>
    <c:autoTitleDeleted val="0"/>
    <c:plotArea>
      <c:layout>
        <c:manualLayout>
          <c:layoutTarget val="inner"/>
          <c:xMode val="edge"/>
          <c:yMode val="edge"/>
          <c:x val="2.7777777777777776E-2"/>
          <c:y val="0.29657443861184019"/>
          <c:w val="0.93888888888888888"/>
          <c:h val="0.336611256926217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'[reportSubjectTeacher (2).xls]reportSubjectTeacher (2)'!$B$8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(2).xls]reportSubjectTeacher (2)'!$A$9:$A$18</c:f>
              <c:strCache>
                <c:ptCount val="10"/>
                <c:pt idx="1">
                  <c:v>7а</c:v>
                </c:pt>
                <c:pt idx="2">
                  <c:v>7ә</c:v>
                </c:pt>
                <c:pt idx="3">
                  <c:v>8а</c:v>
                </c:pt>
                <c:pt idx="4">
                  <c:v>8ә</c:v>
                </c:pt>
                <c:pt idx="5">
                  <c:v>9а</c:v>
                </c:pt>
                <c:pt idx="6">
                  <c:v>10а</c:v>
                </c:pt>
                <c:pt idx="7">
                  <c:v>10ә</c:v>
                </c:pt>
                <c:pt idx="8">
                  <c:v>11а</c:v>
                </c:pt>
                <c:pt idx="9">
                  <c:v>6ә жаратылыстану</c:v>
                </c:pt>
              </c:strCache>
            </c:strRef>
          </c:cat>
          <c:val>
            <c:numRef>
              <c:f>'[reportSubjectTeacher (2).xls]reportSubjectTeacher (2)'!$B$9:$B$18</c:f>
              <c:numCache>
                <c:formatCode>General</c:formatCode>
                <c:ptCount val="10"/>
                <c:pt idx="1">
                  <c:v>57.14</c:v>
                </c:pt>
                <c:pt idx="2">
                  <c:v>50</c:v>
                </c:pt>
                <c:pt idx="3">
                  <c:v>57.14</c:v>
                </c:pt>
                <c:pt idx="4">
                  <c:v>53.85</c:v>
                </c:pt>
                <c:pt idx="5">
                  <c:v>50</c:v>
                </c:pt>
                <c:pt idx="6">
                  <c:v>54.55</c:v>
                </c:pt>
                <c:pt idx="7">
                  <c:v>55.56</c:v>
                </c:pt>
                <c:pt idx="8">
                  <c:v>50</c:v>
                </c:pt>
                <c:pt idx="9">
                  <c:v>53.33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41-4485-8CDA-E81735484C0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830657616"/>
        <c:axId val="1651094704"/>
      </c:barChart>
      <c:catAx>
        <c:axId val="1830657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651094704"/>
        <c:crosses val="autoZero"/>
        <c:auto val="1"/>
        <c:lblAlgn val="ctr"/>
        <c:lblOffset val="100"/>
        <c:noMultiLvlLbl val="0"/>
      </c:catAx>
      <c:valAx>
        <c:axId val="1651094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83065761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ГеОГрафия Бугыбаева </a:t>
            </a:r>
          </a:p>
          <a:p>
            <a:pPr>
              <a:defRPr/>
            </a:pPr>
            <a:r>
              <a:rPr lang="ru-RU"/>
              <a:t>Біл. сап.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LID4096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'[reportSubjectTeacher (2).xls]reportSubjectTeacher (2)'!$B$8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'[reportSubjectTeacher (2).xls]reportSubjectTeacher (2)'!$A$9:$A$10</c:f>
              <c:strCache>
                <c:ptCount val="2"/>
                <c:pt idx="1">
                  <c:v>9а география Бугыбаева </c:v>
                </c:pt>
              </c:strCache>
            </c:strRef>
          </c:cat>
          <c:val>
            <c:numRef>
              <c:f>'[reportSubjectTeacher (2).xls]reportSubjectTeacher (2)'!$B$9:$B$10</c:f>
              <c:numCache>
                <c:formatCode>General</c:formatCode>
                <c:ptCount val="2"/>
                <c:pt idx="1">
                  <c:v>54.55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93-4901-99AB-73B482A3CF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686924448"/>
        <c:axId val="1681476032"/>
      </c:barChart>
      <c:catAx>
        <c:axId val="16869244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681476032"/>
        <c:crosses val="autoZero"/>
        <c:auto val="1"/>
        <c:lblAlgn val="ctr"/>
        <c:lblOffset val="100"/>
        <c:noMultiLvlLbl val="0"/>
      </c:catAx>
      <c:valAx>
        <c:axId val="1681476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68692444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065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51283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0662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196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73660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4628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85469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92344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7042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3915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18896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0449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6697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2708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6859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86379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6641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12FD602-27F9-4261-9C74-B10A6CD58928}" type="datetimeFigureOut">
              <a:rPr lang="LID4096" smtClean="0"/>
              <a:t>10/29/2025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0A5ED8A-23C1-464A-9757-5678C58D03A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40947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2DAB95CD-5489-4A82-A375-E24DF56269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858508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0368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9E17FC16-4EBC-4317-B858-E220F4A824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725564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6489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60508D85-65CA-4C39-9784-8E7068F6C9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4073705"/>
              </p:ext>
            </p:extLst>
          </p:nvPr>
        </p:nvGraphicFramePr>
        <p:xfrm>
          <a:off x="185057" y="685800"/>
          <a:ext cx="11190514" cy="5399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4073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A7BAAF95-598D-4721-AB3B-9A87AD4B8E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9025913"/>
              </p:ext>
            </p:extLst>
          </p:nvPr>
        </p:nvGraphicFramePr>
        <p:xfrm>
          <a:off x="315684" y="859971"/>
          <a:ext cx="11484429" cy="5061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1085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337F660D-D891-4E0F-BD1D-5B5BB6005B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8276"/>
              </p:ext>
            </p:extLst>
          </p:nvPr>
        </p:nvGraphicFramePr>
        <p:xfrm>
          <a:off x="228599" y="261257"/>
          <a:ext cx="11789229" cy="6487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0423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C7F27D0C-7985-4AA4-9F36-55032CECFD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9259176"/>
              </p:ext>
            </p:extLst>
          </p:nvPr>
        </p:nvGraphicFramePr>
        <p:xfrm>
          <a:off x="195942" y="533399"/>
          <a:ext cx="11680371" cy="5900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900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75C3C69B-78FA-44AE-BAD5-58D26CB51B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2237862"/>
              </p:ext>
            </p:extLst>
          </p:nvPr>
        </p:nvGraphicFramePr>
        <p:xfrm>
          <a:off x="163285" y="348342"/>
          <a:ext cx="11756571" cy="6281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323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F482EBC9-BF24-4F6B-BB6A-A82603FC22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3374259"/>
              </p:ext>
            </p:extLst>
          </p:nvPr>
        </p:nvGraphicFramePr>
        <p:xfrm>
          <a:off x="130628" y="359229"/>
          <a:ext cx="12061372" cy="6085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0691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1DC59771-65FC-4726-A1CE-9BF02AD0B0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6646834"/>
              </p:ext>
            </p:extLst>
          </p:nvPr>
        </p:nvGraphicFramePr>
        <p:xfrm>
          <a:off x="1240972" y="685800"/>
          <a:ext cx="9579428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258477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93</TotalTime>
  <Words>75</Words>
  <Application>Microsoft Office PowerPoint</Application>
  <PresentationFormat>Широкоэкранный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9</cp:revision>
  <dcterms:created xsi:type="dcterms:W3CDTF">2025-10-29T17:30:21Z</dcterms:created>
  <dcterms:modified xsi:type="dcterms:W3CDTF">2025-10-29T19:03:24Z</dcterms:modified>
</cp:coreProperties>
</file>