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9" r:id="rId3"/>
    <p:sldId id="276" r:id="rId4"/>
    <p:sldId id="278" r:id="rId5"/>
    <p:sldId id="277" r:id="rId6"/>
    <p:sldId id="279" r:id="rId7"/>
    <p:sldId id="283" r:id="rId8"/>
    <p:sldId id="282" r:id="rId9"/>
    <p:sldId id="281" r:id="rId10"/>
    <p:sldId id="280" r:id="rId11"/>
    <p:sldId id="284" r:id="rId12"/>
    <p:sldId id="285" r:id="rId13"/>
    <p:sldId id="288" r:id="rId14"/>
    <p:sldId id="287" r:id="rId15"/>
    <p:sldId id="286" r:id="rId16"/>
    <p:sldId id="290" r:id="rId17"/>
    <p:sldId id="291" r:id="rId18"/>
    <p:sldId id="292" r:id="rId19"/>
    <p:sldId id="293" r:id="rId20"/>
    <p:sldId id="295" r:id="rId21"/>
    <p:sldId id="294" r:id="rId22"/>
    <p:sldId id="296" r:id="rId23"/>
    <p:sldId id="298" r:id="rId24"/>
    <p:sldId id="300" r:id="rId25"/>
    <p:sldId id="301" r:id="rId26"/>
    <p:sldId id="299" r:id="rId27"/>
    <p:sldId id="302" r:id="rId28"/>
    <p:sldId id="304" r:id="rId29"/>
    <p:sldId id="303" r:id="rId30"/>
    <p:sldId id="305" r:id="rId31"/>
    <p:sldId id="306" r:id="rId32"/>
    <p:sldId id="307" r:id="rId33"/>
    <p:sldId id="29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reportProgressSchool%20(3).xls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3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[reportProgressSchool.xls]reportProgressSchool!$A$10:$E$10</c:f>
              <c:strCache>
                <c:ptCount val="5"/>
                <c:pt idx="0">
                  <c:v>Барлығы</c:v>
                </c:pt>
                <c:pt idx="1">
                  <c:v>Үздік оқушылар</c:v>
                </c:pt>
                <c:pt idx="2">
                  <c:v>Үлгерімі жақсы оқушылар</c:v>
                </c:pt>
                <c:pt idx="3">
                  <c:v>Үлгерімі орташа оқушылар</c:v>
                </c:pt>
                <c:pt idx="4">
                  <c:v>Білім сапасы</c:v>
                </c:pt>
              </c:strCache>
            </c:strRef>
          </c:cat>
          <c:val>
            <c:numRef>
              <c:f>[reportProgressSchool.xls]reportProgressSchool!$A$11:$E$11</c:f>
              <c:numCache>
                <c:formatCode>General</c:formatCode>
                <c:ptCount val="5"/>
                <c:pt idx="0">
                  <c:v>272</c:v>
                </c:pt>
                <c:pt idx="1">
                  <c:v>65</c:v>
                </c:pt>
                <c:pt idx="2">
                  <c:v>83</c:v>
                </c:pt>
                <c:pt idx="3">
                  <c:v>124</c:v>
                </c:pt>
                <c:pt idx="4">
                  <c:v>54.41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39-4E43-8AC4-E688B920A2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8105960"/>
        <c:axId val="348110664"/>
      </c:barChart>
      <c:catAx>
        <c:axId val="348105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8110664"/>
        <c:crosses val="autoZero"/>
        <c:auto val="1"/>
        <c:lblAlgn val="ctr"/>
        <c:lblOffset val="100"/>
        <c:noMultiLvlLbl val="0"/>
      </c:catAx>
      <c:valAx>
        <c:axId val="348110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810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(6).xls]reportSubjectTeacher (6)'!$B$8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(6).xls]reportSubjectTeacher (6)'!$A$9:$A$15</c:f>
              <c:strCache>
                <c:ptCount val="5"/>
                <c:pt idx="1">
                  <c:v>5А матем</c:v>
                </c:pt>
                <c:pt idx="2">
                  <c:v>6Ә матем</c:v>
                </c:pt>
                <c:pt idx="3">
                  <c:v>8А алгебра</c:v>
                </c:pt>
                <c:pt idx="4">
                  <c:v>8Агеометрия</c:v>
                </c:pt>
              </c:strCache>
            </c:strRef>
          </c:cat>
          <c:val>
            <c:numRef>
              <c:f>'[reportSubjectTeacher (6).xls]reportSubjectTeacher (6)'!$B$9:$B$15</c:f>
              <c:numCache>
                <c:formatCode>General</c:formatCode>
                <c:ptCount val="7"/>
                <c:pt idx="1">
                  <c:v>68.75</c:v>
                </c:pt>
                <c:pt idx="2">
                  <c:v>54.55</c:v>
                </c:pt>
                <c:pt idx="3">
                  <c:v>56.52</c:v>
                </c:pt>
                <c:pt idx="4">
                  <c:v>56.52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E5-44B6-8944-C8C0791BAA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614864"/>
        <c:axId val="346615648"/>
      </c:barChart>
      <c:catAx>
        <c:axId val="34661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6615648"/>
        <c:crosses val="autoZero"/>
        <c:auto val="1"/>
        <c:lblAlgn val="ctr"/>
        <c:lblOffset val="100"/>
        <c:noMultiLvlLbl val="0"/>
      </c:catAx>
      <c:valAx>
        <c:axId val="34661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61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(2).xls]reportSubjectTeacher (2)'!$A$10:$A$19</c:f>
              <c:strCache>
                <c:ptCount val="10"/>
                <c:pt idx="0">
                  <c:v>5ә</c:v>
                </c:pt>
                <c:pt idx="1">
                  <c:v>7ә</c:v>
                </c:pt>
                <c:pt idx="3">
                  <c:v>9ә</c:v>
                </c:pt>
                <c:pt idx="5">
                  <c:v>11 "А"</c:v>
                </c:pt>
                <c:pt idx="6">
                  <c:v>11 "А"  д тарих</c:v>
                </c:pt>
                <c:pt idx="7">
                  <c:v>11 "А"   құқық негіз</c:v>
                </c:pt>
                <c:pt idx="8">
                  <c:v>9А география</c:v>
                </c:pt>
                <c:pt idx="9">
                  <c:v>9Ә география</c:v>
                </c:pt>
              </c:strCache>
            </c:strRef>
          </c:cat>
          <c:val>
            <c:numRef>
              <c:f>'[reportSubjectTeacher (2).xls]reportSubjectTeacher (2)'!$B$10:$B$19</c:f>
              <c:numCache>
                <c:formatCode>General</c:formatCode>
                <c:ptCount val="10"/>
                <c:pt idx="0">
                  <c:v>66.67</c:v>
                </c:pt>
                <c:pt idx="1">
                  <c:v>69.23</c:v>
                </c:pt>
                <c:pt idx="3">
                  <c:v>66.67</c:v>
                </c:pt>
                <c:pt idx="5">
                  <c:v>87.5</c:v>
                </c:pt>
                <c:pt idx="6">
                  <c:v>87.5</c:v>
                </c:pt>
                <c:pt idx="7">
                  <c:v>87.5</c:v>
                </c:pt>
                <c:pt idx="8">
                  <c:v>80</c:v>
                </c:pt>
                <c:pt idx="9">
                  <c:v>66.67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BF-4B44-B0F8-63A32390AA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4731576"/>
        <c:axId val="344725696"/>
      </c:barChart>
      <c:catAx>
        <c:axId val="344731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725696"/>
        <c:crosses val="autoZero"/>
        <c:auto val="1"/>
        <c:lblAlgn val="ctr"/>
        <c:lblOffset val="100"/>
        <c:noMultiLvlLbl val="0"/>
      </c:catAx>
      <c:valAx>
        <c:axId val="34472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731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06255430060818E-2"/>
          <c:y val="0"/>
          <c:w val="0.97610773240660298"/>
          <c:h val="0.83267621092817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'[reportSubjectTeacher (5).xls]Лист1'!$D$3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(5).xls]Лист1'!$C$4:$C$10</c:f>
              <c:strCache>
                <c:ptCount val="7"/>
                <c:pt idx="0">
                  <c:v>6а  Қазақстан тарихы </c:v>
                </c:pt>
                <c:pt idx="1">
                  <c:v>6ә қазақстан тарихы</c:v>
                </c:pt>
                <c:pt idx="2">
                  <c:v>6а жаратылыстану</c:v>
                </c:pt>
                <c:pt idx="3">
                  <c:v>6әжаратылыстану</c:v>
                </c:pt>
                <c:pt idx="4">
                  <c:v>7а география</c:v>
                </c:pt>
                <c:pt idx="5">
                  <c:v>7ә(негізгі) географ</c:v>
                </c:pt>
                <c:pt idx="6">
                  <c:v>8а географ</c:v>
                </c:pt>
              </c:strCache>
            </c:strRef>
          </c:cat>
          <c:val>
            <c:numRef>
              <c:f>'[reportSubjectTeacher (5).xls]Лист1'!$D$4:$D$10</c:f>
              <c:numCache>
                <c:formatCode>General</c:formatCode>
                <c:ptCount val="7"/>
                <c:pt idx="0">
                  <c:v>3.79</c:v>
                </c:pt>
                <c:pt idx="1">
                  <c:v>3.91</c:v>
                </c:pt>
                <c:pt idx="2">
                  <c:v>3.79</c:v>
                </c:pt>
                <c:pt idx="3">
                  <c:v>3.91</c:v>
                </c:pt>
                <c:pt idx="4">
                  <c:v>4.07</c:v>
                </c:pt>
                <c:pt idx="5">
                  <c:v>3.92</c:v>
                </c:pt>
                <c:pt idx="6">
                  <c:v>3.96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99-463F-9408-7E89B32F1C31}"/>
            </c:ext>
          </c:extLst>
        </c:ser>
        <c:ser>
          <c:idx val="1"/>
          <c:order val="1"/>
          <c:tx>
            <c:strRef>
              <c:f>'[reportSubjectTeacher (5).xls]Лист1'!$E$3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(5).xls]Лист1'!$C$4:$C$10</c:f>
              <c:strCache>
                <c:ptCount val="7"/>
                <c:pt idx="0">
                  <c:v>6а  Қазақстан тарихы </c:v>
                </c:pt>
                <c:pt idx="1">
                  <c:v>6ә қазақстан тарихы</c:v>
                </c:pt>
                <c:pt idx="2">
                  <c:v>6а жаратылыстану</c:v>
                </c:pt>
                <c:pt idx="3">
                  <c:v>6әжаратылыстану</c:v>
                </c:pt>
                <c:pt idx="4">
                  <c:v>7а география</c:v>
                </c:pt>
                <c:pt idx="5">
                  <c:v>7ә(негізгі) географ</c:v>
                </c:pt>
                <c:pt idx="6">
                  <c:v>8а географ</c:v>
                </c:pt>
              </c:strCache>
            </c:strRef>
          </c:cat>
          <c:val>
            <c:numRef>
              <c:f>'[reportSubjectTeacher (5).xls]Лист1'!$E$4:$E$10</c:f>
              <c:numCache>
                <c:formatCode>General</c:formatCode>
                <c:ptCount val="7"/>
                <c:pt idx="0">
                  <c:v>42.86</c:v>
                </c:pt>
                <c:pt idx="1">
                  <c:v>54.55</c:v>
                </c:pt>
                <c:pt idx="2">
                  <c:v>42.86</c:v>
                </c:pt>
                <c:pt idx="3">
                  <c:v>54.55</c:v>
                </c:pt>
                <c:pt idx="4">
                  <c:v>64.290000000000006</c:v>
                </c:pt>
                <c:pt idx="5">
                  <c:v>61.54</c:v>
                </c:pt>
                <c:pt idx="6">
                  <c:v>60.87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99-463F-9408-7E89B32F1C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4724912"/>
        <c:axId val="344726088"/>
      </c:barChart>
      <c:catAx>
        <c:axId val="344724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726088"/>
        <c:crosses val="autoZero"/>
        <c:auto val="1"/>
        <c:lblAlgn val="ctr"/>
        <c:lblOffset val="100"/>
        <c:noMultiLvlLbl val="0"/>
      </c:catAx>
      <c:valAx>
        <c:axId val="344726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72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(8).xls]reportSubjectTeacher (8)'!$A$8:$A$12</c:f>
              <c:strCache>
                <c:ptCount val="5"/>
                <c:pt idx="0">
                  <c:v>10а дүниежүзі тарих</c:v>
                </c:pt>
                <c:pt idx="1">
                  <c:v>10а құқық негіздері</c:v>
                </c:pt>
                <c:pt idx="2">
                  <c:v>7а қазақстан тарихы </c:v>
                </c:pt>
                <c:pt idx="3">
                  <c:v>8ақазақстан тарихы</c:v>
                </c:pt>
                <c:pt idx="4">
                  <c:v>9ақазақстан тарихы</c:v>
                </c:pt>
              </c:strCache>
            </c:strRef>
          </c:cat>
          <c:val>
            <c:numRef>
              <c:f>'[reportSubjectTeacher (8).xls]reportSubjectTeacher (8)'!$B$8:$B$12</c:f>
              <c:numCache>
                <c:formatCode>General</c:formatCode>
                <c:ptCount val="5"/>
                <c:pt idx="0">
                  <c:v>3.85</c:v>
                </c:pt>
                <c:pt idx="1">
                  <c:v>3.85</c:v>
                </c:pt>
                <c:pt idx="2">
                  <c:v>4.07</c:v>
                </c:pt>
                <c:pt idx="3">
                  <c:v>4.09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03-41A2-9C8A-EFFDB071C64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(8).xls]reportSubjectTeacher (8)'!$A$8:$A$12</c:f>
              <c:strCache>
                <c:ptCount val="5"/>
                <c:pt idx="0">
                  <c:v>10а дүниежүзі тарих</c:v>
                </c:pt>
                <c:pt idx="1">
                  <c:v>10а құқық негіздері</c:v>
                </c:pt>
                <c:pt idx="2">
                  <c:v>7а қазақстан тарихы </c:v>
                </c:pt>
                <c:pt idx="3">
                  <c:v>8ақазақстан тарихы</c:v>
                </c:pt>
                <c:pt idx="4">
                  <c:v>9ақазақстан тарихы</c:v>
                </c:pt>
              </c:strCache>
            </c:strRef>
          </c:cat>
          <c:val>
            <c:numRef>
              <c:f>'[reportSubjectTeacher (8).xls]reportSubjectTeacher (8)'!$C$8:$C$12</c:f>
              <c:numCache>
                <c:formatCode>General</c:formatCode>
                <c:ptCount val="5"/>
                <c:pt idx="0">
                  <c:v>65</c:v>
                </c:pt>
                <c:pt idx="1">
                  <c:v>65</c:v>
                </c:pt>
                <c:pt idx="2">
                  <c:v>71.430000000000007</c:v>
                </c:pt>
                <c:pt idx="3">
                  <c:v>69.569999999999993</c:v>
                </c:pt>
                <c:pt idx="4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03-41A2-9C8A-EFFDB071C6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8116152"/>
        <c:axId val="348106352"/>
      </c:barChart>
      <c:catAx>
        <c:axId val="348116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06352"/>
        <c:crosses val="autoZero"/>
        <c:auto val="1"/>
        <c:lblAlgn val="ctr"/>
        <c:lblOffset val="100"/>
        <c:noMultiLvlLbl val="0"/>
      </c:catAx>
      <c:valAx>
        <c:axId val="348106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811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(10).xls]reportSubjectTeacher (10)'!$B$8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(10).xls]reportSubjectTeacher (10)'!$A$9:$A$16</c:f>
              <c:strCache>
                <c:ptCount val="8"/>
                <c:pt idx="1">
                  <c:v>5а</c:v>
                </c:pt>
                <c:pt idx="2">
                  <c:v>5ә</c:v>
                </c:pt>
                <c:pt idx="3">
                  <c:v>7а</c:v>
                </c:pt>
                <c:pt idx="4">
                  <c:v>7ә</c:v>
                </c:pt>
                <c:pt idx="5">
                  <c:v>(негізгі)</c:v>
                </c:pt>
                <c:pt idx="6">
                  <c:v>8а</c:v>
                </c:pt>
                <c:pt idx="7">
                  <c:v>11 "А"</c:v>
                </c:pt>
              </c:strCache>
            </c:strRef>
          </c:cat>
          <c:val>
            <c:numRef>
              <c:f>'[reportSubjectTeacher (10).xls]reportSubjectTeacher (10)'!$B$9:$B$16</c:f>
              <c:numCache>
                <c:formatCode>General</c:formatCode>
                <c:ptCount val="8"/>
                <c:pt idx="1">
                  <c:v>4.13</c:v>
                </c:pt>
                <c:pt idx="2">
                  <c:v>3.93</c:v>
                </c:pt>
                <c:pt idx="3">
                  <c:v>3.86</c:v>
                </c:pt>
                <c:pt idx="4">
                  <c:v>4</c:v>
                </c:pt>
                <c:pt idx="6">
                  <c:v>3.83</c:v>
                </c:pt>
                <c:pt idx="7">
                  <c:v>4.13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C-4AD9-BFF8-83B38B60A118}"/>
            </c:ext>
          </c:extLst>
        </c:ser>
        <c:ser>
          <c:idx val="1"/>
          <c:order val="1"/>
          <c:tx>
            <c:strRef>
              <c:f>'[reportSubjectTeacher (10).xls]reportSubjectTeacher (10)'!$C$8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(10).xls]reportSubjectTeacher (10)'!$A$9:$A$16</c:f>
              <c:strCache>
                <c:ptCount val="8"/>
                <c:pt idx="1">
                  <c:v>5а</c:v>
                </c:pt>
                <c:pt idx="2">
                  <c:v>5ә</c:v>
                </c:pt>
                <c:pt idx="3">
                  <c:v>7а</c:v>
                </c:pt>
                <c:pt idx="4">
                  <c:v>7ә</c:v>
                </c:pt>
                <c:pt idx="5">
                  <c:v>(негізгі)</c:v>
                </c:pt>
                <c:pt idx="6">
                  <c:v>8а</c:v>
                </c:pt>
                <c:pt idx="7">
                  <c:v>11 "А"</c:v>
                </c:pt>
              </c:strCache>
            </c:strRef>
          </c:cat>
          <c:val>
            <c:numRef>
              <c:f>'[reportSubjectTeacher (10).xls]reportSubjectTeacher (10)'!$C$9:$C$16</c:f>
              <c:numCache>
                <c:formatCode>General</c:formatCode>
                <c:ptCount val="8"/>
                <c:pt idx="1">
                  <c:v>75</c:v>
                </c:pt>
                <c:pt idx="2">
                  <c:v>60</c:v>
                </c:pt>
                <c:pt idx="3">
                  <c:v>57.14</c:v>
                </c:pt>
                <c:pt idx="4">
                  <c:v>76.92</c:v>
                </c:pt>
                <c:pt idx="6">
                  <c:v>60.87</c:v>
                </c:pt>
                <c:pt idx="7">
                  <c:v>93.75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2C-4AD9-BFF8-83B38B60A1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8113408"/>
        <c:axId val="348116544"/>
      </c:barChart>
      <c:catAx>
        <c:axId val="348113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16544"/>
        <c:crosses val="autoZero"/>
        <c:auto val="1"/>
        <c:lblAlgn val="ctr"/>
        <c:lblOffset val="100"/>
        <c:noMultiLvlLbl val="0"/>
      </c:catAx>
      <c:valAx>
        <c:axId val="348116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811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2905147273257511"/>
          <c:w val="0.93888888888888888"/>
          <c:h val="0.7443664333624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'[reportSubjectTeacher (11).xls]reportSubjectTeacher (11)'!$B$8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(11).xls]reportSubjectTeacher (11)'!$A$9:$A$16</c:f>
              <c:strCache>
                <c:ptCount val="8"/>
                <c:pt idx="1">
                  <c:v>3а</c:v>
                </c:pt>
                <c:pt idx="2">
                  <c:v>3ә</c:v>
                </c:pt>
                <c:pt idx="3">
                  <c:v>6а</c:v>
                </c:pt>
                <c:pt idx="4">
                  <c:v>6ә</c:v>
                </c:pt>
                <c:pt idx="5">
                  <c:v>9а</c:v>
                </c:pt>
                <c:pt idx="6">
                  <c:v>9ә</c:v>
                </c:pt>
                <c:pt idx="7">
                  <c:v>10а</c:v>
                </c:pt>
              </c:strCache>
            </c:strRef>
          </c:cat>
          <c:val>
            <c:numRef>
              <c:f>'[reportSubjectTeacher (11).xls]reportSubjectTeacher (11)'!$B$9:$B$16</c:f>
              <c:numCache>
                <c:formatCode>General</c:formatCode>
                <c:ptCount val="8"/>
                <c:pt idx="1">
                  <c:v>4</c:v>
                </c:pt>
                <c:pt idx="2">
                  <c:v>3.94</c:v>
                </c:pt>
                <c:pt idx="3">
                  <c:v>3.64</c:v>
                </c:pt>
                <c:pt idx="4">
                  <c:v>3.86</c:v>
                </c:pt>
                <c:pt idx="5">
                  <c:v>3.6</c:v>
                </c:pt>
                <c:pt idx="6">
                  <c:v>3.8</c:v>
                </c:pt>
                <c:pt idx="7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1F-46F4-963D-7B0379063E50}"/>
            </c:ext>
          </c:extLst>
        </c:ser>
        <c:ser>
          <c:idx val="1"/>
          <c:order val="1"/>
          <c:tx>
            <c:strRef>
              <c:f>'[reportSubjectTeacher (11).xls]reportSubjectTeacher (11)'!$C$8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(11).xls]reportSubjectTeacher (11)'!$A$9:$A$16</c:f>
              <c:strCache>
                <c:ptCount val="8"/>
                <c:pt idx="1">
                  <c:v>3а</c:v>
                </c:pt>
                <c:pt idx="2">
                  <c:v>3ә</c:v>
                </c:pt>
                <c:pt idx="3">
                  <c:v>6а</c:v>
                </c:pt>
                <c:pt idx="4">
                  <c:v>6ә</c:v>
                </c:pt>
                <c:pt idx="5">
                  <c:v>9а</c:v>
                </c:pt>
                <c:pt idx="6">
                  <c:v>9ә</c:v>
                </c:pt>
                <c:pt idx="7">
                  <c:v>10а</c:v>
                </c:pt>
              </c:strCache>
            </c:strRef>
          </c:cat>
          <c:val>
            <c:numRef>
              <c:f>'[reportSubjectTeacher (11).xls]reportSubjectTeacher (11)'!$C$9:$C$16</c:f>
              <c:numCache>
                <c:formatCode>General</c:formatCode>
                <c:ptCount val="8"/>
                <c:pt idx="1">
                  <c:v>63.16</c:v>
                </c:pt>
                <c:pt idx="2">
                  <c:v>61.11</c:v>
                </c:pt>
                <c:pt idx="3">
                  <c:v>42.86</c:v>
                </c:pt>
                <c:pt idx="4">
                  <c:v>54.55</c:v>
                </c:pt>
                <c:pt idx="5">
                  <c:v>40</c:v>
                </c:pt>
                <c:pt idx="6">
                  <c:v>60</c:v>
                </c:pt>
                <c:pt idx="7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1F-46F4-963D-7B0379063E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8114192"/>
        <c:axId val="348106744"/>
      </c:barChart>
      <c:catAx>
        <c:axId val="34811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06744"/>
        <c:crosses val="autoZero"/>
        <c:auto val="1"/>
        <c:lblAlgn val="ctr"/>
        <c:lblOffset val="100"/>
        <c:noMultiLvlLbl val="0"/>
      </c:catAx>
      <c:valAx>
        <c:axId val="348106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81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(12).xls]reportSubjectTeacher (12)'!$B$8</c:f>
              <c:strCache>
                <c:ptCount val="1"/>
                <c:pt idx="0">
                  <c:v>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(12).xls]reportSubjectTeacher (12)'!$A$9:$A$15</c:f>
              <c:strCache>
                <c:ptCount val="7"/>
                <c:pt idx="1">
                  <c:v>5а</c:v>
                </c:pt>
                <c:pt idx="2">
                  <c:v>5ә</c:v>
                </c:pt>
                <c:pt idx="3">
                  <c:v>7а</c:v>
                </c:pt>
                <c:pt idx="4">
                  <c:v>9ә</c:v>
                </c:pt>
                <c:pt idx="5">
                  <c:v>(негізгі)</c:v>
                </c:pt>
                <c:pt idx="6">
                  <c:v>10а</c:v>
                </c:pt>
              </c:strCache>
            </c:strRef>
          </c:cat>
          <c:val>
            <c:numRef>
              <c:f>'[reportSubjectTeacher (12).xls]reportSubjectTeacher (12)'!$B$9:$B$15</c:f>
              <c:numCache>
                <c:formatCode>General</c:formatCode>
                <c:ptCount val="7"/>
                <c:pt idx="1">
                  <c:v>3.88</c:v>
                </c:pt>
                <c:pt idx="2">
                  <c:v>3.8</c:v>
                </c:pt>
                <c:pt idx="3">
                  <c:v>3.93</c:v>
                </c:pt>
                <c:pt idx="4">
                  <c:v>3.87</c:v>
                </c:pt>
                <c:pt idx="6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12-4588-90C4-E0385A13EF8F}"/>
            </c:ext>
          </c:extLst>
        </c:ser>
        <c:ser>
          <c:idx val="1"/>
          <c:order val="1"/>
          <c:tx>
            <c:strRef>
              <c:f>'[reportSubjectTeacher (12).xls]reportSubjectTeacher (12)'!$C$8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(12).xls]reportSubjectTeacher (12)'!$A$9:$A$15</c:f>
              <c:strCache>
                <c:ptCount val="7"/>
                <c:pt idx="1">
                  <c:v>5а</c:v>
                </c:pt>
                <c:pt idx="2">
                  <c:v>5ә</c:v>
                </c:pt>
                <c:pt idx="3">
                  <c:v>7а</c:v>
                </c:pt>
                <c:pt idx="4">
                  <c:v>9ә</c:v>
                </c:pt>
                <c:pt idx="5">
                  <c:v>(негізгі)</c:v>
                </c:pt>
                <c:pt idx="6">
                  <c:v>10а</c:v>
                </c:pt>
              </c:strCache>
            </c:strRef>
          </c:cat>
          <c:val>
            <c:numRef>
              <c:f>'[reportSubjectTeacher (12).xls]reportSubjectTeacher (12)'!$C$9:$C$15</c:f>
              <c:numCache>
                <c:formatCode>General</c:formatCode>
                <c:ptCount val="7"/>
                <c:pt idx="1">
                  <c:v>62.5</c:v>
                </c:pt>
                <c:pt idx="2">
                  <c:v>60</c:v>
                </c:pt>
                <c:pt idx="3">
                  <c:v>64.290000000000006</c:v>
                </c:pt>
                <c:pt idx="4">
                  <c:v>60</c:v>
                </c:pt>
                <c:pt idx="6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12-4588-90C4-E0385A13EF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8105176"/>
        <c:axId val="348114584"/>
      </c:barChart>
      <c:catAx>
        <c:axId val="348105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14584"/>
        <c:crosses val="autoZero"/>
        <c:auto val="1"/>
        <c:lblAlgn val="ctr"/>
        <c:lblOffset val="100"/>
        <c:noMultiLvlLbl val="0"/>
      </c:catAx>
      <c:valAx>
        <c:axId val="348114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810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'[reportProgressSchool (3).xls]Лист1'!$D$6</c:f>
              <c:strCache>
                <c:ptCount val="1"/>
                <c:pt idx="0">
                  <c:v>І тоқсан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(3).xls]Лист1'!$C$7:$C$12</c:f>
              <c:strCache>
                <c:ptCount val="6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</c:v>
                </c:pt>
                <c:pt idx="3">
                  <c:v>қанағаттанарлық</c:v>
                </c:pt>
                <c:pt idx="4">
                  <c:v>білім сапасы</c:v>
                </c:pt>
                <c:pt idx="5">
                  <c:v>орта баллы</c:v>
                </c:pt>
              </c:strCache>
            </c:strRef>
          </c:cat>
          <c:val>
            <c:numRef>
              <c:f>'[reportProgressSchool (3).xls]Лист1'!$D$7:$D$12</c:f>
              <c:numCache>
                <c:formatCode>General</c:formatCode>
                <c:ptCount val="6"/>
                <c:pt idx="0">
                  <c:v>268</c:v>
                </c:pt>
                <c:pt idx="1">
                  <c:v>55</c:v>
                </c:pt>
                <c:pt idx="2">
                  <c:v>77</c:v>
                </c:pt>
                <c:pt idx="3">
                  <c:v>136</c:v>
                </c:pt>
                <c:pt idx="4">
                  <c:v>49.25</c:v>
                </c:pt>
                <c:pt idx="5">
                  <c:v>3.93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F6-450D-8AFA-FC2A3E76734C}"/>
            </c:ext>
          </c:extLst>
        </c:ser>
        <c:ser>
          <c:idx val="1"/>
          <c:order val="1"/>
          <c:tx>
            <c:strRef>
              <c:f>'[reportProgressSchool (3).xls]Лист1'!$E$6</c:f>
              <c:strCache>
                <c:ptCount val="1"/>
                <c:pt idx="0">
                  <c:v>II тоқсан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(3).xls]Лист1'!$C$7:$C$12</c:f>
              <c:strCache>
                <c:ptCount val="6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</c:v>
                </c:pt>
                <c:pt idx="3">
                  <c:v>қанағаттанарлық</c:v>
                </c:pt>
                <c:pt idx="4">
                  <c:v>білім сапасы</c:v>
                </c:pt>
                <c:pt idx="5">
                  <c:v>орта баллы</c:v>
                </c:pt>
              </c:strCache>
            </c:strRef>
          </c:cat>
          <c:val>
            <c:numRef>
              <c:f>'[reportProgressSchool (3).xls]Лист1'!$E$7:$E$12</c:f>
              <c:numCache>
                <c:formatCode>General</c:formatCode>
                <c:ptCount val="6"/>
                <c:pt idx="0">
                  <c:v>272</c:v>
                </c:pt>
                <c:pt idx="1">
                  <c:v>61</c:v>
                </c:pt>
                <c:pt idx="2">
                  <c:v>74</c:v>
                </c:pt>
                <c:pt idx="3">
                  <c:v>137</c:v>
                </c:pt>
                <c:pt idx="4">
                  <c:v>50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F6-450D-8AFA-FC2A3E76734C}"/>
            </c:ext>
          </c:extLst>
        </c:ser>
        <c:ser>
          <c:idx val="2"/>
          <c:order val="2"/>
          <c:tx>
            <c:strRef>
              <c:f>'[reportProgressSchool (3).xls]Лист1'!$F$6</c:f>
              <c:strCache>
                <c:ptCount val="1"/>
                <c:pt idx="0">
                  <c:v>III тоқсан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(3).xls]Лист1'!$C$7:$C$12</c:f>
              <c:strCache>
                <c:ptCount val="6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</c:v>
                </c:pt>
                <c:pt idx="3">
                  <c:v>қанағаттанарлық</c:v>
                </c:pt>
                <c:pt idx="4">
                  <c:v>білім сапасы</c:v>
                </c:pt>
                <c:pt idx="5">
                  <c:v>орта баллы</c:v>
                </c:pt>
              </c:strCache>
            </c:strRef>
          </c:cat>
          <c:val>
            <c:numRef>
              <c:f>'[reportProgressSchool (3).xls]Лист1'!$F$7:$F$12</c:f>
              <c:numCache>
                <c:formatCode>General</c:formatCode>
                <c:ptCount val="6"/>
                <c:pt idx="0">
                  <c:v>272</c:v>
                </c:pt>
                <c:pt idx="1">
                  <c:v>65</c:v>
                </c:pt>
                <c:pt idx="2">
                  <c:v>84</c:v>
                </c:pt>
                <c:pt idx="3">
                  <c:v>123</c:v>
                </c:pt>
                <c:pt idx="4">
                  <c:v>54.78</c:v>
                </c:pt>
                <c:pt idx="5">
                  <c:v>3.98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F6-450D-8AFA-FC2A3E76734C}"/>
            </c:ext>
          </c:extLst>
        </c:ser>
        <c:ser>
          <c:idx val="3"/>
          <c:order val="3"/>
          <c:tx>
            <c:strRef>
              <c:f>'[reportProgressSchool (3).xls]Лист1'!$G$6</c:f>
              <c:strCache>
                <c:ptCount val="1"/>
                <c:pt idx="0">
                  <c:v>IV тоқсан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(3).xls]Лист1'!$C$7:$C$12</c:f>
              <c:strCache>
                <c:ptCount val="6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</c:v>
                </c:pt>
                <c:pt idx="3">
                  <c:v>қанағаттанарлық</c:v>
                </c:pt>
                <c:pt idx="4">
                  <c:v>білім сапасы</c:v>
                </c:pt>
                <c:pt idx="5">
                  <c:v>орта баллы</c:v>
                </c:pt>
              </c:strCache>
            </c:strRef>
          </c:cat>
          <c:val>
            <c:numRef>
              <c:f>'[reportProgressSchool (3).xls]Лист1'!$G$7:$G$12</c:f>
              <c:numCache>
                <c:formatCode>General</c:formatCode>
                <c:ptCount val="6"/>
                <c:pt idx="0">
                  <c:v>274</c:v>
                </c:pt>
                <c:pt idx="1">
                  <c:v>65</c:v>
                </c:pt>
                <c:pt idx="2">
                  <c:v>77</c:v>
                </c:pt>
                <c:pt idx="3">
                  <c:v>132</c:v>
                </c:pt>
                <c:pt idx="4">
                  <c:v>51.82</c:v>
                </c:pt>
                <c:pt idx="5">
                  <c:v>3.99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6F6-450D-8AFA-FC2A3E76734C}"/>
            </c:ext>
          </c:extLst>
        </c:ser>
        <c:ser>
          <c:idx val="4"/>
          <c:order val="4"/>
          <c:tx>
            <c:strRef>
              <c:f>'[reportProgressSchool (3).xls]Лист1'!$H$6</c:f>
              <c:strCache>
                <c:ptCount val="1"/>
                <c:pt idx="0">
                  <c:v>жылдық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(3).xls]Лист1'!$C$7:$C$12</c:f>
              <c:strCache>
                <c:ptCount val="6"/>
                <c:pt idx="0">
                  <c:v>оқушылар саны </c:v>
                </c:pt>
                <c:pt idx="1">
                  <c:v>үздіктер</c:v>
                </c:pt>
                <c:pt idx="2">
                  <c:v>екпінділер</c:v>
                </c:pt>
                <c:pt idx="3">
                  <c:v>қанағаттанарлық</c:v>
                </c:pt>
                <c:pt idx="4">
                  <c:v>білім сапасы</c:v>
                </c:pt>
                <c:pt idx="5">
                  <c:v>орта баллы</c:v>
                </c:pt>
              </c:strCache>
            </c:strRef>
          </c:cat>
          <c:val>
            <c:numRef>
              <c:f>'[reportProgressSchool (3).xls]Лист1'!$H$7:$H$12</c:f>
              <c:numCache>
                <c:formatCode>General</c:formatCode>
                <c:ptCount val="6"/>
                <c:pt idx="0">
                  <c:v>274</c:v>
                </c:pt>
                <c:pt idx="1">
                  <c:v>66</c:v>
                </c:pt>
                <c:pt idx="2">
                  <c:v>79</c:v>
                </c:pt>
                <c:pt idx="3">
                  <c:v>129</c:v>
                </c:pt>
                <c:pt idx="4">
                  <c:v>52.92</c:v>
                </c:pt>
                <c:pt idx="5">
                  <c:v>4.0199999999999996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6F6-450D-8AFA-FC2A3E7673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2675024"/>
        <c:axId val="62676200"/>
      </c:barChart>
      <c:catAx>
        <c:axId val="6267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676200"/>
        <c:crosses val="autoZero"/>
        <c:auto val="1"/>
        <c:lblAlgn val="ctr"/>
        <c:lblOffset val="100"/>
        <c:noMultiLvlLbl val="0"/>
      </c:catAx>
      <c:valAx>
        <c:axId val="62676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67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'[reportProgressSchool (5).xls]Лист1'!$C$5</c:f>
              <c:strCache>
                <c:ptCount val="1"/>
                <c:pt idx="0">
                  <c:v>білім сапасы 4 тоқсан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(5).xls]Лист1'!$B$6:$B$21</c:f>
              <c:strCache>
                <c:ptCount val="16"/>
                <c:pt idx="0">
                  <c:v>2а</c:v>
                </c:pt>
                <c:pt idx="1">
                  <c:v>2ә</c:v>
                </c:pt>
                <c:pt idx="2">
                  <c:v>3а</c:v>
                </c:pt>
                <c:pt idx="3">
                  <c:v>3ә</c:v>
                </c:pt>
                <c:pt idx="4">
                  <c:v>4а</c:v>
                </c:pt>
                <c:pt idx="5">
                  <c:v>5а</c:v>
                </c:pt>
                <c:pt idx="6">
                  <c:v>5ә</c:v>
                </c:pt>
                <c:pt idx="7">
                  <c:v>6а</c:v>
                </c:pt>
                <c:pt idx="8">
                  <c:v>6ә</c:v>
                </c:pt>
                <c:pt idx="9">
                  <c:v>7а</c:v>
                </c:pt>
                <c:pt idx="10">
                  <c:v>7ә</c:v>
                </c:pt>
                <c:pt idx="11">
                  <c:v>8а</c:v>
                </c:pt>
                <c:pt idx="12">
                  <c:v>9а</c:v>
                </c:pt>
                <c:pt idx="13">
                  <c:v>9ә</c:v>
                </c:pt>
                <c:pt idx="14">
                  <c:v>10а</c:v>
                </c:pt>
                <c:pt idx="15">
                  <c:v>11а</c:v>
                </c:pt>
              </c:strCache>
            </c:strRef>
          </c:cat>
          <c:val>
            <c:numRef>
              <c:f>'[reportProgressSchool (5).xls]Лист1'!$C$6:$C$21</c:f>
              <c:numCache>
                <c:formatCode>General</c:formatCode>
                <c:ptCount val="16"/>
                <c:pt idx="0">
                  <c:v>60</c:v>
                </c:pt>
                <c:pt idx="1">
                  <c:v>65</c:v>
                </c:pt>
                <c:pt idx="2">
                  <c:v>52.63</c:v>
                </c:pt>
                <c:pt idx="3">
                  <c:v>52.63</c:v>
                </c:pt>
                <c:pt idx="4">
                  <c:v>63.16</c:v>
                </c:pt>
                <c:pt idx="5">
                  <c:v>43.75</c:v>
                </c:pt>
                <c:pt idx="6">
                  <c:v>37.5</c:v>
                </c:pt>
                <c:pt idx="7">
                  <c:v>42.86</c:v>
                </c:pt>
                <c:pt idx="8">
                  <c:v>45.45</c:v>
                </c:pt>
                <c:pt idx="9">
                  <c:v>57.14</c:v>
                </c:pt>
                <c:pt idx="10">
                  <c:v>57.14</c:v>
                </c:pt>
                <c:pt idx="11">
                  <c:v>47.83</c:v>
                </c:pt>
                <c:pt idx="12">
                  <c:v>40</c:v>
                </c:pt>
                <c:pt idx="13">
                  <c:v>43.75</c:v>
                </c:pt>
                <c:pt idx="14">
                  <c:v>50</c:v>
                </c:pt>
                <c:pt idx="15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EF-4078-A13D-4B5A53FEA0E0}"/>
            </c:ext>
          </c:extLst>
        </c:ser>
        <c:ser>
          <c:idx val="1"/>
          <c:order val="1"/>
          <c:tx>
            <c:strRef>
              <c:f>'[reportProgressSchool (5).xls]Лист1'!$D$5</c:f>
              <c:strCache>
                <c:ptCount val="1"/>
                <c:pt idx="0">
                  <c:v>білім сапасы  жылдық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'[reportProgressSchool (5).xls]Лист1'!$B$6:$B$21</c:f>
              <c:strCache>
                <c:ptCount val="16"/>
                <c:pt idx="0">
                  <c:v>2а</c:v>
                </c:pt>
                <c:pt idx="1">
                  <c:v>2ә</c:v>
                </c:pt>
                <c:pt idx="2">
                  <c:v>3а</c:v>
                </c:pt>
                <c:pt idx="3">
                  <c:v>3ә</c:v>
                </c:pt>
                <c:pt idx="4">
                  <c:v>4а</c:v>
                </c:pt>
                <c:pt idx="5">
                  <c:v>5а</c:v>
                </c:pt>
                <c:pt idx="6">
                  <c:v>5ә</c:v>
                </c:pt>
                <c:pt idx="7">
                  <c:v>6а</c:v>
                </c:pt>
                <c:pt idx="8">
                  <c:v>6ә</c:v>
                </c:pt>
                <c:pt idx="9">
                  <c:v>7а</c:v>
                </c:pt>
                <c:pt idx="10">
                  <c:v>7ә</c:v>
                </c:pt>
                <c:pt idx="11">
                  <c:v>8а</c:v>
                </c:pt>
                <c:pt idx="12">
                  <c:v>9а</c:v>
                </c:pt>
                <c:pt idx="13">
                  <c:v>9ә</c:v>
                </c:pt>
                <c:pt idx="14">
                  <c:v>10а</c:v>
                </c:pt>
                <c:pt idx="15">
                  <c:v>11а</c:v>
                </c:pt>
              </c:strCache>
            </c:strRef>
          </c:cat>
          <c:val>
            <c:numRef>
              <c:f>'[reportProgressSchool (5).xls]Лист1'!$D$6:$D$21</c:f>
              <c:numCache>
                <c:formatCode>General</c:formatCode>
                <c:ptCount val="16"/>
                <c:pt idx="0">
                  <c:v>53.33</c:v>
                </c:pt>
                <c:pt idx="1">
                  <c:v>62.5</c:v>
                </c:pt>
                <c:pt idx="2">
                  <c:v>63.16</c:v>
                </c:pt>
                <c:pt idx="3">
                  <c:v>52.63</c:v>
                </c:pt>
                <c:pt idx="4">
                  <c:v>63.16</c:v>
                </c:pt>
                <c:pt idx="5">
                  <c:v>50</c:v>
                </c:pt>
                <c:pt idx="6">
                  <c:v>43.75</c:v>
                </c:pt>
                <c:pt idx="7">
                  <c:v>35.71</c:v>
                </c:pt>
                <c:pt idx="8">
                  <c:v>50</c:v>
                </c:pt>
                <c:pt idx="9">
                  <c:v>57.14</c:v>
                </c:pt>
                <c:pt idx="10">
                  <c:v>57.14</c:v>
                </c:pt>
                <c:pt idx="11">
                  <c:v>43.48</c:v>
                </c:pt>
                <c:pt idx="12">
                  <c:v>40</c:v>
                </c:pt>
                <c:pt idx="13">
                  <c:v>43.75</c:v>
                </c:pt>
                <c:pt idx="14">
                  <c:v>55</c:v>
                </c:pt>
                <c:pt idx="15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EF-4078-A13D-4B5A53FEA0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8119288"/>
        <c:axId val="348118112"/>
      </c:barChart>
      <c:catAx>
        <c:axId val="34811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8118112"/>
        <c:crosses val="autoZero"/>
        <c:auto val="1"/>
        <c:lblAlgn val="ctr"/>
        <c:lblOffset val="100"/>
        <c:noMultiLvlLbl val="0"/>
      </c:catAx>
      <c:valAx>
        <c:axId val="34811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19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 2а сыныбы</a:t>
            </a:r>
          </a:p>
          <a:p>
            <a:pPr>
              <a:defRPr/>
            </a:pPr>
            <a:r>
              <a:rPr lang="ru-RU"/>
              <a:t>сынып жетекші: Юсупова</a:t>
            </a:r>
            <a:r>
              <a:rPr lang="ru-RU" baseline="0"/>
              <a:t> Ж </a:t>
            </a:r>
            <a:r>
              <a:rPr lang="ru-RU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[teacherClassReport.xls]teacherClassReport!$A$12</c:f>
              <c:strCache>
                <c:ptCount val="1"/>
                <c:pt idx="0">
                  <c:v>Пән бойынша 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[teacherClassReport.xls]teacherClassReport!$B$11:$H$11</c:f>
              <c:strCache>
                <c:ptCount val="7"/>
                <c:pt idx="0">
                  <c:v>АТЫ-ЖӨНІ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Орыс</c:v>
                </c:pt>
              </c:strCache>
            </c:strRef>
          </c:cat>
          <c:val>
            <c:numRef>
              <c:f>[teacherClassReport.xls]teacherClassReport!$B$12:$H$12</c:f>
              <c:numCache>
                <c:formatCode>General</c:formatCode>
                <c:ptCount val="7"/>
                <c:pt idx="1">
                  <c:v>4.07</c:v>
                </c:pt>
                <c:pt idx="2">
                  <c:v>4.2699999999999996</c:v>
                </c:pt>
                <c:pt idx="3">
                  <c:v>4.33</c:v>
                </c:pt>
                <c:pt idx="4">
                  <c:v>4</c:v>
                </c:pt>
                <c:pt idx="5">
                  <c:v>4.07</c:v>
                </c:pt>
                <c:pt idx="6">
                  <c:v>3.93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F5-4CB4-81D5-9AA1E2A6BA3F}"/>
            </c:ext>
          </c:extLst>
        </c:ser>
        <c:ser>
          <c:idx val="1"/>
          <c:order val="1"/>
          <c:tx>
            <c:strRef>
              <c:f>[teacherClassReport.xls]teacherClassReport!$A$13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[teacherClassReport.xls]teacherClassReport!$B$11:$H$11</c:f>
              <c:strCache>
                <c:ptCount val="7"/>
                <c:pt idx="0">
                  <c:v>АТЫ-ЖӨНІ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Орыс</c:v>
                </c:pt>
              </c:strCache>
            </c:strRef>
          </c:cat>
          <c:val>
            <c:numRef>
              <c:f>[teacherClassReport.xls]teacherClassReport!$B$13:$H$13</c:f>
              <c:numCache>
                <c:formatCode>General</c:formatCode>
                <c:ptCount val="7"/>
                <c:pt idx="1">
                  <c:v>66.67</c:v>
                </c:pt>
                <c:pt idx="2">
                  <c:v>86.67</c:v>
                </c:pt>
                <c:pt idx="3">
                  <c:v>86.67</c:v>
                </c:pt>
                <c:pt idx="4">
                  <c:v>66.67</c:v>
                </c:pt>
                <c:pt idx="5">
                  <c:v>66.67</c:v>
                </c:pt>
                <c:pt idx="6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F5-4CB4-81D5-9AA1E2A6BA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5179864"/>
        <c:axId val="345180648"/>
      </c:barChart>
      <c:catAx>
        <c:axId val="345179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180648"/>
        <c:crosses val="autoZero"/>
        <c:auto val="1"/>
        <c:lblAlgn val="ctr"/>
        <c:lblOffset val="100"/>
        <c:noMultiLvlLbl val="0"/>
      </c:catAx>
      <c:valAx>
        <c:axId val="345180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517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tx1"/>
                </a:solidFill>
              </a:rPr>
              <a:t>Мектептің</a:t>
            </a:r>
            <a:r>
              <a:rPr lang="ru-RU" sz="2800" b="1" baseline="0">
                <a:solidFill>
                  <a:schemeClr val="tx1"/>
                </a:solidFill>
              </a:rPr>
              <a:t>  1,2,3 - тоқсан білім сапасы</a:t>
            </a:r>
            <a:endParaRPr lang="ru-RU" sz="2800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[reportProgressSchool.xls]reportProgressSchool!$A$12</c:f>
              <c:strCache>
                <c:ptCount val="1"/>
                <c:pt idx="0">
                  <c:v>1   тоқсан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[reportProgressSchool.xls]reportProgressSchool!$B$10:$G$11</c:f>
              <c:strCache>
                <c:ptCount val="6"/>
                <c:pt idx="0">
                  <c:v>Оқушылар саны </c:v>
                </c:pt>
                <c:pt idx="1">
                  <c:v>Үздік оқушылар</c:v>
                </c:pt>
                <c:pt idx="2">
                  <c:v>Үлгерімі жақсы оқушылар</c:v>
                </c:pt>
                <c:pt idx="3">
                  <c:v>Үлгерімі орташа оқушылар</c:v>
                </c:pt>
              </c:strCache>
              <c:extLst xmlns:c16r2="http://schemas.microsoft.com/office/drawing/2015/06/chart"/>
            </c:strRef>
          </c:cat>
          <c:val>
            <c:numRef>
              <c:f>[reportProgressSchool.xls]reportProgressSchool!$B$12:$G$12</c:f>
              <c:numCache>
                <c:formatCode>General</c:formatCode>
                <c:ptCount val="6"/>
                <c:pt idx="0">
                  <c:v>268</c:v>
                </c:pt>
                <c:pt idx="1">
                  <c:v>55</c:v>
                </c:pt>
                <c:pt idx="2">
                  <c:v>77</c:v>
                </c:pt>
                <c:pt idx="3">
                  <c:v>136</c:v>
                </c:pt>
                <c:pt idx="4">
                  <c:v>3.93</c:v>
                </c:pt>
                <c:pt idx="5">
                  <c:v>49.25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62-4961-B279-6E8BD90BD25C}"/>
            </c:ext>
          </c:extLst>
        </c:ser>
        <c:ser>
          <c:idx val="1"/>
          <c:order val="1"/>
          <c:tx>
            <c:strRef>
              <c:f>[reportProgressSchool.xls]reportProgressSchool!$A$13</c:f>
              <c:strCache>
                <c:ptCount val="1"/>
                <c:pt idx="0">
                  <c:v>2 тоқсан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[reportProgressSchool.xls]reportProgressSchool!$B$10:$G$11</c:f>
              <c:strCache>
                <c:ptCount val="6"/>
                <c:pt idx="0">
                  <c:v>Оқушылар саны </c:v>
                </c:pt>
                <c:pt idx="1">
                  <c:v>Үздік оқушылар</c:v>
                </c:pt>
                <c:pt idx="2">
                  <c:v>Үлгерімі жақсы оқушылар</c:v>
                </c:pt>
                <c:pt idx="3">
                  <c:v>Үлгерімі орташа оқушылар</c:v>
                </c:pt>
              </c:strCache>
              <c:extLst xmlns:c16r2="http://schemas.microsoft.com/office/drawing/2015/06/chart"/>
            </c:strRef>
          </c:cat>
          <c:val>
            <c:numRef>
              <c:f>[reportProgressSchool.xls]reportProgressSchool!$B$13:$G$13</c:f>
              <c:numCache>
                <c:formatCode>General</c:formatCode>
                <c:ptCount val="6"/>
                <c:pt idx="0">
                  <c:v>272</c:v>
                </c:pt>
                <c:pt idx="1">
                  <c:v>61</c:v>
                </c:pt>
                <c:pt idx="2">
                  <c:v>74</c:v>
                </c:pt>
                <c:pt idx="3">
                  <c:v>137</c:v>
                </c:pt>
                <c:pt idx="4">
                  <c:v>4</c:v>
                </c:pt>
                <c:pt idx="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62-4961-B279-6E8BD90BD25C}"/>
            </c:ext>
          </c:extLst>
        </c:ser>
        <c:ser>
          <c:idx val="2"/>
          <c:order val="2"/>
          <c:tx>
            <c:strRef>
              <c:f>[reportProgressSchool.xls]reportProgressSchool!$A$14</c:f>
              <c:strCache>
                <c:ptCount val="1"/>
                <c:pt idx="0">
                  <c:v> 3- тоқсан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[reportProgressSchool.xls]reportProgressSchool!$B$10:$G$11</c:f>
              <c:strCache>
                <c:ptCount val="6"/>
                <c:pt idx="0">
                  <c:v>Оқушылар саны </c:v>
                </c:pt>
                <c:pt idx="1">
                  <c:v>Үздік оқушылар</c:v>
                </c:pt>
                <c:pt idx="2">
                  <c:v>Үлгерімі жақсы оқушылар</c:v>
                </c:pt>
                <c:pt idx="3">
                  <c:v>Үлгерімі орташа оқушылар</c:v>
                </c:pt>
              </c:strCache>
              <c:extLst xmlns:c16r2="http://schemas.microsoft.com/office/drawing/2015/06/chart"/>
            </c:strRef>
          </c:cat>
          <c:val>
            <c:numRef>
              <c:f>[reportProgressSchool.xls]reportProgressSchool!$B$14:$G$14</c:f>
              <c:numCache>
                <c:formatCode>General</c:formatCode>
                <c:ptCount val="6"/>
                <c:pt idx="0">
                  <c:v>272</c:v>
                </c:pt>
                <c:pt idx="1">
                  <c:v>65</c:v>
                </c:pt>
                <c:pt idx="2">
                  <c:v>84</c:v>
                </c:pt>
                <c:pt idx="3">
                  <c:v>123</c:v>
                </c:pt>
                <c:pt idx="4">
                  <c:v>3.98</c:v>
                </c:pt>
                <c:pt idx="5">
                  <c:v>54.78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62-4961-B279-6E8BD90BD2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8115760"/>
        <c:axId val="348107920"/>
      </c:barChart>
      <c:catAx>
        <c:axId val="34811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07920"/>
        <c:crosses val="autoZero"/>
        <c:auto val="1"/>
        <c:lblAlgn val="ctr"/>
        <c:lblOffset val="100"/>
        <c:noMultiLvlLbl val="0"/>
      </c:catAx>
      <c:valAx>
        <c:axId val="348107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811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2400">
                <a:solidFill>
                  <a:srgbClr val="0033CC"/>
                </a:solidFill>
              </a:rPr>
              <a:t>2 ә  сыныбы.</a:t>
            </a:r>
            <a:r>
              <a:rPr lang="ru-RU" sz="2400" baseline="0">
                <a:solidFill>
                  <a:srgbClr val="0033CC"/>
                </a:solidFill>
              </a:rPr>
              <a:t> Бегамаганбетова Ж</a:t>
            </a:r>
            <a:r>
              <a:rPr lang="ru-RU" sz="2400">
                <a:solidFill>
                  <a:srgbClr val="0033CC"/>
                </a:solidFill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(1).xls]teacherClassReport (1)'!$A$12:$B$12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(1).xls]teacherClassReport (1)'!$C$11:$H$11</c:f>
              <c:strCache>
                <c:ptCount val="6"/>
                <c:pt idx="0">
                  <c:v>Әдеби</c:v>
                </c:pt>
                <c:pt idx="1">
                  <c:v>Дүние</c:v>
                </c:pt>
                <c:pt idx="2">
                  <c:v>Жарат</c:v>
                </c:pt>
                <c:pt idx="3">
                  <c:v>Қазақ</c:v>
                </c:pt>
                <c:pt idx="4">
                  <c:v>Матем</c:v>
                </c:pt>
                <c:pt idx="5">
                  <c:v>Орыс</c:v>
                </c:pt>
              </c:strCache>
            </c:strRef>
          </c:cat>
          <c:val>
            <c:numRef>
              <c:f>'[teacherClassReport (1).xls]teacherClassReport (1)'!$C$12:$H$12</c:f>
              <c:numCache>
                <c:formatCode>General</c:formatCode>
                <c:ptCount val="6"/>
                <c:pt idx="0">
                  <c:v>3.94</c:v>
                </c:pt>
                <c:pt idx="1">
                  <c:v>4.0599999999999996</c:v>
                </c:pt>
                <c:pt idx="2">
                  <c:v>4.0599999999999996</c:v>
                </c:pt>
                <c:pt idx="3">
                  <c:v>3.94</c:v>
                </c:pt>
                <c:pt idx="4">
                  <c:v>3.94</c:v>
                </c:pt>
                <c:pt idx="5">
                  <c:v>3.94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38-42C9-8421-C47865209A91}"/>
            </c:ext>
          </c:extLst>
        </c:ser>
        <c:ser>
          <c:idx val="1"/>
          <c:order val="1"/>
          <c:tx>
            <c:strRef>
              <c:f>'[teacherClassReport (1).xls]teacherClassReport (1)'!$A$13:$B$13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(1).xls]teacherClassReport (1)'!$C$11:$H$11</c:f>
              <c:strCache>
                <c:ptCount val="6"/>
                <c:pt idx="0">
                  <c:v>Әдеби</c:v>
                </c:pt>
                <c:pt idx="1">
                  <c:v>Дүние</c:v>
                </c:pt>
                <c:pt idx="2">
                  <c:v>Жарат</c:v>
                </c:pt>
                <c:pt idx="3">
                  <c:v>Қазақ</c:v>
                </c:pt>
                <c:pt idx="4">
                  <c:v>Матем</c:v>
                </c:pt>
                <c:pt idx="5">
                  <c:v>Орыс</c:v>
                </c:pt>
              </c:strCache>
            </c:strRef>
          </c:cat>
          <c:val>
            <c:numRef>
              <c:f>'[teacherClassReport (1).xls]teacherClassReport (1)'!$C$13:$H$13</c:f>
              <c:numCache>
                <c:formatCode>General</c:formatCode>
                <c:ptCount val="6"/>
                <c:pt idx="0">
                  <c:v>62.5</c:v>
                </c:pt>
                <c:pt idx="1">
                  <c:v>75</c:v>
                </c:pt>
                <c:pt idx="2">
                  <c:v>75</c:v>
                </c:pt>
                <c:pt idx="3">
                  <c:v>62.5</c:v>
                </c:pt>
                <c:pt idx="4">
                  <c:v>62.5</c:v>
                </c:pt>
                <c:pt idx="5">
                  <c:v>62.5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38-42C9-8421-C47865209A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5181040"/>
        <c:axId val="344789256"/>
      </c:barChart>
      <c:catAx>
        <c:axId val="345181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4789256"/>
        <c:crosses val="autoZero"/>
        <c:auto val="1"/>
        <c:lblAlgn val="ctr"/>
        <c:lblOffset val="100"/>
        <c:noMultiLvlLbl val="0"/>
      </c:catAx>
      <c:valAx>
        <c:axId val="344789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518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3а сыныбы. Абдуллаева</a:t>
            </a:r>
            <a:r>
              <a:rPr lang="ru-RU" sz="2400" baseline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(2).xls]teacherClassReport (2)'!$A$12:$B$12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(2).xls]teacherClassReport (2)'!$C$11:$I$11</c:f>
              <c:strCache>
                <c:ptCount val="7"/>
                <c:pt idx="0">
                  <c:v>Шетел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Орыс</c:v>
                </c:pt>
              </c:strCache>
            </c:strRef>
          </c:cat>
          <c:val>
            <c:numRef>
              <c:f>'[teacherClassReport (2).xls]teacherClassReport (2)'!$C$12:$I$12</c:f>
              <c:numCache>
                <c:formatCode>General</c:formatCode>
                <c:ptCount val="7"/>
                <c:pt idx="0">
                  <c:v>4</c:v>
                </c:pt>
                <c:pt idx="1">
                  <c:v>4.21</c:v>
                </c:pt>
                <c:pt idx="2">
                  <c:v>4.26</c:v>
                </c:pt>
                <c:pt idx="3">
                  <c:v>4.26</c:v>
                </c:pt>
                <c:pt idx="4">
                  <c:v>4</c:v>
                </c:pt>
                <c:pt idx="5">
                  <c:v>4.16</c:v>
                </c:pt>
                <c:pt idx="6">
                  <c:v>4.05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DA-45CB-BE93-7AA8EFD2B958}"/>
            </c:ext>
          </c:extLst>
        </c:ser>
        <c:ser>
          <c:idx val="1"/>
          <c:order val="1"/>
          <c:tx>
            <c:strRef>
              <c:f>'[teacherClassReport (2).xls]teacherClassReport (2)'!$A$13:$B$13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(2).xls]teacherClassReport (2)'!$C$11:$I$11</c:f>
              <c:strCache>
                <c:ptCount val="7"/>
                <c:pt idx="0">
                  <c:v>Шетел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Орыс</c:v>
                </c:pt>
              </c:strCache>
            </c:strRef>
          </c:cat>
          <c:val>
            <c:numRef>
              <c:f>'[teacherClassReport (2).xls]teacherClassReport (2)'!$C$13:$I$13</c:f>
              <c:numCache>
                <c:formatCode>General</c:formatCode>
                <c:ptCount val="7"/>
                <c:pt idx="0">
                  <c:v>57.89</c:v>
                </c:pt>
                <c:pt idx="1">
                  <c:v>78.95</c:v>
                </c:pt>
                <c:pt idx="2">
                  <c:v>78.95</c:v>
                </c:pt>
                <c:pt idx="3">
                  <c:v>84.21</c:v>
                </c:pt>
                <c:pt idx="4">
                  <c:v>57.89</c:v>
                </c:pt>
                <c:pt idx="5">
                  <c:v>73.680000000000007</c:v>
                </c:pt>
                <c:pt idx="6">
                  <c:v>57.89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DA-45CB-BE93-7AA8EFD2B9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4789648"/>
        <c:axId val="344790824"/>
      </c:barChart>
      <c:catAx>
        <c:axId val="34478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4790824"/>
        <c:crosses val="autoZero"/>
        <c:auto val="1"/>
        <c:lblAlgn val="ctr"/>
        <c:lblOffset val="100"/>
        <c:noMultiLvlLbl val="0"/>
      </c:catAx>
      <c:valAx>
        <c:axId val="344790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78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20" normalizeH="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2800">
                <a:solidFill>
                  <a:srgbClr val="0033CC"/>
                </a:solidFill>
              </a:rPr>
              <a:t>3ә</a:t>
            </a:r>
            <a:r>
              <a:rPr lang="ru-RU" sz="2800" baseline="0">
                <a:solidFill>
                  <a:srgbClr val="0033CC"/>
                </a:solidFill>
              </a:rPr>
              <a:t> сыныбы.Жаппарова М.</a:t>
            </a:r>
            <a:endParaRPr lang="ru-RU" sz="2800">
              <a:solidFill>
                <a:srgbClr val="0033CC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20" normalizeH="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(3).xls]teacherClassReport (3)'!$A$12:$B$12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(3).xls]teacherClassReport (3)'!$C$11:$I$11</c:f>
              <c:strCache>
                <c:ptCount val="7"/>
                <c:pt idx="0">
                  <c:v>Шетел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Орыс</c:v>
                </c:pt>
              </c:strCache>
            </c:strRef>
          </c:cat>
          <c:val>
            <c:numRef>
              <c:f>'[teacherClassReport (3).xls]teacherClassReport (3)'!$C$12:$I$12</c:f>
              <c:numCache>
                <c:formatCode>General</c:formatCode>
                <c:ptCount val="7"/>
                <c:pt idx="0">
                  <c:v>3.84</c:v>
                </c:pt>
                <c:pt idx="1">
                  <c:v>4</c:v>
                </c:pt>
                <c:pt idx="2">
                  <c:v>4.16</c:v>
                </c:pt>
                <c:pt idx="3">
                  <c:v>4.21</c:v>
                </c:pt>
                <c:pt idx="4">
                  <c:v>3.95</c:v>
                </c:pt>
                <c:pt idx="5">
                  <c:v>3.95</c:v>
                </c:pt>
                <c:pt idx="6">
                  <c:v>3.89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C0-474F-842B-5A0E42C80B68}"/>
            </c:ext>
          </c:extLst>
        </c:ser>
        <c:ser>
          <c:idx val="1"/>
          <c:order val="1"/>
          <c:tx>
            <c:strRef>
              <c:f>'[teacherClassReport (3).xls]teacherClassReport (3)'!$A$13:$B$13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(3).xls]teacherClassReport (3)'!$C$11:$I$11</c:f>
              <c:strCache>
                <c:ptCount val="7"/>
                <c:pt idx="0">
                  <c:v>Шетел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Орыс</c:v>
                </c:pt>
              </c:strCache>
            </c:strRef>
          </c:cat>
          <c:val>
            <c:numRef>
              <c:f>'[teacherClassReport (3).xls]teacherClassReport (3)'!$C$13:$I$13</c:f>
              <c:numCache>
                <c:formatCode>General</c:formatCode>
                <c:ptCount val="7"/>
                <c:pt idx="0">
                  <c:v>52.63</c:v>
                </c:pt>
                <c:pt idx="1">
                  <c:v>63.16</c:v>
                </c:pt>
                <c:pt idx="2">
                  <c:v>73.680000000000007</c:v>
                </c:pt>
                <c:pt idx="3">
                  <c:v>84.21</c:v>
                </c:pt>
                <c:pt idx="4">
                  <c:v>57.89</c:v>
                </c:pt>
                <c:pt idx="5">
                  <c:v>63.16</c:v>
                </c:pt>
                <c:pt idx="6">
                  <c:v>57.89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C0-474F-842B-5A0E42C80B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74514656"/>
        <c:axId val="374510344"/>
      </c:barChart>
      <c:catAx>
        <c:axId val="37451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4510344"/>
        <c:crosses val="autoZero"/>
        <c:auto val="1"/>
        <c:lblAlgn val="ctr"/>
        <c:lblOffset val="100"/>
        <c:noMultiLvlLbl val="0"/>
      </c:catAx>
      <c:valAx>
        <c:axId val="374510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51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206224477389918"/>
          <c:y val="7.6473607728932622E-2"/>
          <c:w val="0.52041683651941328"/>
          <c:h val="5.2473488769987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2000">
                <a:solidFill>
                  <a:srgbClr val="0033CC"/>
                </a:solidFill>
              </a:rPr>
              <a:t>4а сыныбы.Пиржанова К.</a:t>
            </a:r>
          </a:p>
        </c:rich>
      </c:tx>
      <c:layout>
        <c:manualLayout>
          <c:xMode val="edge"/>
          <c:yMode val="edge"/>
          <c:x val="0.36916095600974741"/>
          <c:y val="3.7037092691657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(4).xls]teacherClassReport (4)'!$A$12:$B$12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(4).xls]teacherClassReport (4)'!$C$11:$J$11</c:f>
              <c:strCache>
                <c:ptCount val="8"/>
                <c:pt idx="0">
                  <c:v>Шетел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Музык</c:v>
                </c:pt>
                <c:pt idx="7">
                  <c:v>Орыс</c:v>
                </c:pt>
              </c:strCache>
            </c:strRef>
          </c:cat>
          <c:val>
            <c:numRef>
              <c:f>'[teacherClassReport (4).xls]teacherClassReport (4)'!$C$12:$J$12</c:f>
              <c:numCache>
                <c:formatCode>General</c:formatCode>
                <c:ptCount val="8"/>
                <c:pt idx="0">
                  <c:v>4</c:v>
                </c:pt>
                <c:pt idx="1">
                  <c:v>4.21</c:v>
                </c:pt>
                <c:pt idx="2">
                  <c:v>4.26</c:v>
                </c:pt>
                <c:pt idx="3">
                  <c:v>4.21</c:v>
                </c:pt>
                <c:pt idx="4">
                  <c:v>4</c:v>
                </c:pt>
                <c:pt idx="5">
                  <c:v>4.1100000000000003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75-4C2F-B37B-3252191A84F7}"/>
            </c:ext>
          </c:extLst>
        </c:ser>
        <c:ser>
          <c:idx val="1"/>
          <c:order val="1"/>
          <c:tx>
            <c:strRef>
              <c:f>'[teacherClassReport (4).xls]teacherClassReport (4)'!$A$13:$B$13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(4).xls]teacherClassReport (4)'!$C$11:$J$11</c:f>
              <c:strCache>
                <c:ptCount val="8"/>
                <c:pt idx="0">
                  <c:v>Шетел</c:v>
                </c:pt>
                <c:pt idx="1">
                  <c:v>Әдеби</c:v>
                </c:pt>
                <c:pt idx="2">
                  <c:v>Дүние</c:v>
                </c:pt>
                <c:pt idx="3">
                  <c:v>Жарат</c:v>
                </c:pt>
                <c:pt idx="4">
                  <c:v>Қазақ</c:v>
                </c:pt>
                <c:pt idx="5">
                  <c:v>Матем</c:v>
                </c:pt>
                <c:pt idx="6">
                  <c:v>Музык</c:v>
                </c:pt>
                <c:pt idx="7">
                  <c:v>Орыс</c:v>
                </c:pt>
              </c:strCache>
            </c:strRef>
          </c:cat>
          <c:val>
            <c:numRef>
              <c:f>'[teacherClassReport (4).xls]teacherClassReport (4)'!$C$13:$J$13</c:f>
              <c:numCache>
                <c:formatCode>General</c:formatCode>
                <c:ptCount val="8"/>
                <c:pt idx="0">
                  <c:v>63.16</c:v>
                </c:pt>
                <c:pt idx="1">
                  <c:v>78.95</c:v>
                </c:pt>
                <c:pt idx="2">
                  <c:v>89.47</c:v>
                </c:pt>
                <c:pt idx="3">
                  <c:v>78.95</c:v>
                </c:pt>
                <c:pt idx="4">
                  <c:v>63.16</c:v>
                </c:pt>
                <c:pt idx="5">
                  <c:v>68.42</c:v>
                </c:pt>
                <c:pt idx="7">
                  <c:v>63.16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75-4C2F-B37B-3252191A84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4514264"/>
        <c:axId val="374507600"/>
      </c:barChart>
      <c:catAx>
        <c:axId val="37451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507600"/>
        <c:crosses val="autoZero"/>
        <c:auto val="1"/>
        <c:lblAlgn val="ctr"/>
        <c:lblOffset val="100"/>
        <c:noMultiLvlLbl val="0"/>
      </c:catAx>
      <c:valAx>
        <c:axId val="37450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51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5а сыныбы: Аширбаева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(5).xls]teacherClassReport (5)'!$A$12:$B$12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(5).xls]teacherClassReport (5)'!$C$11:$L$11</c:f>
              <c:strCache>
                <c:ptCount val="10"/>
                <c:pt idx="0">
                  <c:v>Шетел</c:v>
                </c:pt>
                <c:pt idx="1">
                  <c:v>Дене</c:v>
                </c:pt>
                <c:pt idx="2">
                  <c:v>Дүние</c:v>
                </c:pt>
                <c:pt idx="3">
                  <c:v>Жарат</c:v>
                </c:pt>
                <c:pt idx="4">
                  <c:v>Инфор</c:v>
                </c:pt>
                <c:pt idx="5">
                  <c:v>Қазақ</c:v>
                </c:pt>
                <c:pt idx="6">
                  <c:v>Қазақ</c:v>
                </c:pt>
                <c:pt idx="7">
                  <c:v>Қазақ</c:v>
                </c:pt>
                <c:pt idx="8">
                  <c:v>Матем</c:v>
                </c:pt>
                <c:pt idx="9">
                  <c:v>Орыс</c:v>
                </c:pt>
              </c:strCache>
            </c:strRef>
          </c:cat>
          <c:val>
            <c:numRef>
              <c:f>'[teacherClassReport (5).xls]teacherClassReport (5)'!$C$12:$L$12</c:f>
              <c:numCache>
                <c:formatCode>General</c:formatCode>
                <c:ptCount val="10"/>
                <c:pt idx="0">
                  <c:v>4.12</c:v>
                </c:pt>
                <c:pt idx="2">
                  <c:v>3.94</c:v>
                </c:pt>
                <c:pt idx="3">
                  <c:v>4.12</c:v>
                </c:pt>
                <c:pt idx="4">
                  <c:v>4</c:v>
                </c:pt>
                <c:pt idx="5">
                  <c:v>4.3099999999999996</c:v>
                </c:pt>
                <c:pt idx="6">
                  <c:v>4</c:v>
                </c:pt>
                <c:pt idx="7">
                  <c:v>4.0599999999999996</c:v>
                </c:pt>
                <c:pt idx="8">
                  <c:v>4</c:v>
                </c:pt>
                <c:pt idx="9">
                  <c:v>3.88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6C-4583-8B8F-EFB57BCB22C9}"/>
            </c:ext>
          </c:extLst>
        </c:ser>
        <c:ser>
          <c:idx val="1"/>
          <c:order val="1"/>
          <c:tx>
            <c:strRef>
              <c:f>'[teacherClassReport (5).xls]teacherClassReport (5)'!$A$13:$B$13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(5).xls]teacherClassReport (5)'!$C$11:$L$11</c:f>
              <c:strCache>
                <c:ptCount val="10"/>
                <c:pt idx="0">
                  <c:v>Шетел</c:v>
                </c:pt>
                <c:pt idx="1">
                  <c:v>Дене</c:v>
                </c:pt>
                <c:pt idx="2">
                  <c:v>Дүние</c:v>
                </c:pt>
                <c:pt idx="3">
                  <c:v>Жарат</c:v>
                </c:pt>
                <c:pt idx="4">
                  <c:v>Инфор</c:v>
                </c:pt>
                <c:pt idx="5">
                  <c:v>Қазақ</c:v>
                </c:pt>
                <c:pt idx="6">
                  <c:v>Қазақ</c:v>
                </c:pt>
                <c:pt idx="7">
                  <c:v>Қазақ</c:v>
                </c:pt>
                <c:pt idx="8">
                  <c:v>Матем</c:v>
                </c:pt>
                <c:pt idx="9">
                  <c:v>Орыс</c:v>
                </c:pt>
              </c:strCache>
            </c:strRef>
          </c:cat>
          <c:val>
            <c:numRef>
              <c:f>'[teacherClassReport (5).xls]teacherClassReport (5)'!$C$13:$L$13</c:f>
              <c:numCache>
                <c:formatCode>General</c:formatCode>
                <c:ptCount val="10"/>
                <c:pt idx="0">
                  <c:v>75</c:v>
                </c:pt>
                <c:pt idx="2">
                  <c:v>75</c:v>
                </c:pt>
                <c:pt idx="3">
                  <c:v>87.5</c:v>
                </c:pt>
                <c:pt idx="4">
                  <c:v>81.25</c:v>
                </c:pt>
                <c:pt idx="5">
                  <c:v>87.5</c:v>
                </c:pt>
                <c:pt idx="6">
                  <c:v>68.75</c:v>
                </c:pt>
                <c:pt idx="7">
                  <c:v>68.75</c:v>
                </c:pt>
                <c:pt idx="8">
                  <c:v>68.75</c:v>
                </c:pt>
                <c:pt idx="9">
                  <c:v>62.5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6C-4583-8B8F-EFB57BCB22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4511912"/>
        <c:axId val="374509168"/>
      </c:barChart>
      <c:catAx>
        <c:axId val="37451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4509168"/>
        <c:crosses val="autoZero"/>
        <c:auto val="1"/>
        <c:lblAlgn val="ctr"/>
        <c:lblOffset val="100"/>
        <c:noMultiLvlLbl val="0"/>
      </c:catAx>
      <c:valAx>
        <c:axId val="37450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51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rgbClr val="0033CC"/>
                </a:solidFill>
              </a:rPr>
              <a:t>5ә </a:t>
            </a:r>
            <a:r>
              <a:rPr lang="ru-RU" sz="3200" dirty="0" err="1">
                <a:solidFill>
                  <a:srgbClr val="0033CC"/>
                </a:solidFill>
              </a:rPr>
              <a:t>сыныбы</a:t>
            </a:r>
            <a:r>
              <a:rPr lang="ru-RU" sz="3200" dirty="0">
                <a:solidFill>
                  <a:srgbClr val="0033CC"/>
                </a:solidFill>
              </a:rPr>
              <a:t>: </a:t>
            </a:r>
            <a:r>
              <a:rPr lang="ru-RU" sz="3200" dirty="0" err="1">
                <a:solidFill>
                  <a:srgbClr val="0033CC"/>
                </a:solidFill>
              </a:rPr>
              <a:t>Каюпова</a:t>
            </a:r>
            <a:r>
              <a:rPr lang="ru-RU" sz="3200" dirty="0">
                <a:solidFill>
                  <a:srgbClr val="0033CC"/>
                </a:solidFill>
              </a:rPr>
              <a:t> 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(6).xls]teacherClassReport (6)'!$A$12:$B$12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(6).xls]teacherClassReport (6)'!$C$11:$K$11</c:f>
              <c:strCache>
                <c:ptCount val="9"/>
                <c:pt idx="0">
                  <c:v>Шетел</c:v>
                </c:pt>
                <c:pt idx="1">
                  <c:v>Дүние</c:v>
                </c:pt>
                <c:pt idx="2">
                  <c:v>Жарат</c:v>
                </c:pt>
                <c:pt idx="3">
                  <c:v>Инфор</c:v>
                </c:pt>
                <c:pt idx="4">
                  <c:v>Қазақ</c:v>
                </c:pt>
                <c:pt idx="5">
                  <c:v>Қазақ</c:v>
                </c:pt>
                <c:pt idx="6">
                  <c:v>Қазақ</c:v>
                </c:pt>
                <c:pt idx="7">
                  <c:v>Матем</c:v>
                </c:pt>
                <c:pt idx="8">
                  <c:v>Орыс</c:v>
                </c:pt>
              </c:strCache>
            </c:strRef>
          </c:cat>
          <c:val>
            <c:numRef>
              <c:f>'[teacherClassReport (6).xls]teacherClassReport (6)'!$C$12:$K$12</c:f>
              <c:numCache>
                <c:formatCode>General</c:formatCode>
                <c:ptCount val="9"/>
                <c:pt idx="0">
                  <c:v>3.62</c:v>
                </c:pt>
                <c:pt idx="1">
                  <c:v>4.25</c:v>
                </c:pt>
                <c:pt idx="2">
                  <c:v>3.94</c:v>
                </c:pt>
                <c:pt idx="3">
                  <c:v>3.94</c:v>
                </c:pt>
                <c:pt idx="4">
                  <c:v>4.25</c:v>
                </c:pt>
                <c:pt idx="5">
                  <c:v>4.12</c:v>
                </c:pt>
                <c:pt idx="6">
                  <c:v>3.94</c:v>
                </c:pt>
                <c:pt idx="7">
                  <c:v>4.0599999999999996</c:v>
                </c:pt>
                <c:pt idx="8">
                  <c:v>3.81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F9-4425-BC32-6BEEE92FAB84}"/>
            </c:ext>
          </c:extLst>
        </c:ser>
        <c:ser>
          <c:idx val="1"/>
          <c:order val="1"/>
          <c:tx>
            <c:strRef>
              <c:f>'[teacherClassReport (6).xls]teacherClassReport (6)'!$A$13:$B$13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(6).xls]teacherClassReport (6)'!$C$11:$K$11</c:f>
              <c:strCache>
                <c:ptCount val="9"/>
                <c:pt idx="0">
                  <c:v>Шетел</c:v>
                </c:pt>
                <c:pt idx="1">
                  <c:v>Дүние</c:v>
                </c:pt>
                <c:pt idx="2">
                  <c:v>Жарат</c:v>
                </c:pt>
                <c:pt idx="3">
                  <c:v>Инфор</c:v>
                </c:pt>
                <c:pt idx="4">
                  <c:v>Қазақ</c:v>
                </c:pt>
                <c:pt idx="5">
                  <c:v>Қазақ</c:v>
                </c:pt>
                <c:pt idx="6">
                  <c:v>Қазақ</c:v>
                </c:pt>
                <c:pt idx="7">
                  <c:v>Матем</c:v>
                </c:pt>
                <c:pt idx="8">
                  <c:v>Орыс</c:v>
                </c:pt>
              </c:strCache>
            </c:strRef>
          </c:cat>
          <c:val>
            <c:numRef>
              <c:f>'[teacherClassReport (6).xls]teacherClassReport (6)'!$C$13:$K$13</c:f>
              <c:numCache>
                <c:formatCode>General</c:formatCode>
                <c:ptCount val="9"/>
                <c:pt idx="0">
                  <c:v>37.5</c:v>
                </c:pt>
                <c:pt idx="1">
                  <c:v>81.25</c:v>
                </c:pt>
                <c:pt idx="2">
                  <c:v>68.75</c:v>
                </c:pt>
                <c:pt idx="3">
                  <c:v>68.75</c:v>
                </c:pt>
                <c:pt idx="4">
                  <c:v>87.5</c:v>
                </c:pt>
                <c:pt idx="5">
                  <c:v>68.75</c:v>
                </c:pt>
                <c:pt idx="6">
                  <c:v>62.5</c:v>
                </c:pt>
                <c:pt idx="7">
                  <c:v>75</c:v>
                </c:pt>
                <c:pt idx="8">
                  <c:v>62.5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F9-4425-BC32-6BEEE92FAB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4506816"/>
        <c:axId val="374516616"/>
      </c:barChart>
      <c:catAx>
        <c:axId val="37450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4516616"/>
        <c:crosses val="autoZero"/>
        <c:auto val="1"/>
        <c:lblAlgn val="ctr"/>
        <c:lblOffset val="100"/>
        <c:noMultiLvlLbl val="0"/>
      </c:catAx>
      <c:valAx>
        <c:axId val="37451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50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2800">
                <a:solidFill>
                  <a:srgbClr val="0033CC"/>
                </a:solidFill>
              </a:rPr>
              <a:t>6а сыныбы.Джусупбекова 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(7).xls]teacherClassReport (7)'!$A$12:$B$12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(7).xls]teacherClassReport (7)'!$C$11:$K$11</c:f>
              <c:strCache>
                <c:ptCount val="9"/>
                <c:pt idx="0">
                  <c:v>Шетел</c:v>
                </c:pt>
                <c:pt idx="1">
                  <c:v>Дүние</c:v>
                </c:pt>
                <c:pt idx="2">
                  <c:v>Жарат</c:v>
                </c:pt>
                <c:pt idx="3">
                  <c:v>Инфор</c:v>
                </c:pt>
                <c:pt idx="4">
                  <c:v>Қазақ</c:v>
                </c:pt>
                <c:pt idx="5">
                  <c:v>Қазақ</c:v>
                </c:pt>
                <c:pt idx="6">
                  <c:v>Қазақ</c:v>
                </c:pt>
                <c:pt idx="7">
                  <c:v>Матем</c:v>
                </c:pt>
                <c:pt idx="8">
                  <c:v>Орыс</c:v>
                </c:pt>
              </c:strCache>
            </c:strRef>
          </c:cat>
          <c:val>
            <c:numRef>
              <c:f>'[teacherClassReport (7).xls]teacherClassReport (7)'!$C$12:$K$12</c:f>
              <c:numCache>
                <c:formatCode>General</c:formatCode>
                <c:ptCount val="9"/>
                <c:pt idx="0">
                  <c:v>3.86</c:v>
                </c:pt>
                <c:pt idx="1">
                  <c:v>3.79</c:v>
                </c:pt>
                <c:pt idx="2">
                  <c:v>3.86</c:v>
                </c:pt>
                <c:pt idx="3">
                  <c:v>3.71</c:v>
                </c:pt>
                <c:pt idx="4">
                  <c:v>3.71</c:v>
                </c:pt>
                <c:pt idx="5">
                  <c:v>3.86</c:v>
                </c:pt>
                <c:pt idx="6">
                  <c:v>3.71</c:v>
                </c:pt>
                <c:pt idx="7">
                  <c:v>3.64</c:v>
                </c:pt>
                <c:pt idx="8">
                  <c:v>3.79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A2-453C-ACF1-E01A451F4A42}"/>
            </c:ext>
          </c:extLst>
        </c:ser>
        <c:ser>
          <c:idx val="1"/>
          <c:order val="1"/>
          <c:tx>
            <c:strRef>
              <c:f>'[teacherClassReport (7).xls]teacherClassReport (7)'!$A$13:$B$13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(7).xls]teacherClassReport (7)'!$C$11:$K$11</c:f>
              <c:strCache>
                <c:ptCount val="9"/>
                <c:pt idx="0">
                  <c:v>Шетел</c:v>
                </c:pt>
                <c:pt idx="1">
                  <c:v>Дүние</c:v>
                </c:pt>
                <c:pt idx="2">
                  <c:v>Жарат</c:v>
                </c:pt>
                <c:pt idx="3">
                  <c:v>Инфор</c:v>
                </c:pt>
                <c:pt idx="4">
                  <c:v>Қазақ</c:v>
                </c:pt>
                <c:pt idx="5">
                  <c:v>Қазақ</c:v>
                </c:pt>
                <c:pt idx="6">
                  <c:v>Қазақ</c:v>
                </c:pt>
                <c:pt idx="7">
                  <c:v>Матем</c:v>
                </c:pt>
                <c:pt idx="8">
                  <c:v>Орыс</c:v>
                </c:pt>
              </c:strCache>
            </c:strRef>
          </c:cat>
          <c:val>
            <c:numRef>
              <c:f>'[teacherClassReport (7).xls]teacherClassReport (7)'!$C$13:$K$13</c:f>
              <c:numCache>
                <c:formatCode>General</c:formatCode>
                <c:ptCount val="9"/>
                <c:pt idx="0">
                  <c:v>64.290000000000006</c:v>
                </c:pt>
                <c:pt idx="1">
                  <c:v>42.86</c:v>
                </c:pt>
                <c:pt idx="2">
                  <c:v>50</c:v>
                </c:pt>
                <c:pt idx="3">
                  <c:v>57.14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42.86</c:v>
                </c:pt>
                <c:pt idx="8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A2-453C-ACF1-E01A451F4A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4520536"/>
        <c:axId val="374520928"/>
      </c:barChart>
      <c:catAx>
        <c:axId val="37452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4520928"/>
        <c:crosses val="autoZero"/>
        <c:auto val="1"/>
        <c:lblAlgn val="ctr"/>
        <c:lblOffset val="100"/>
        <c:noMultiLvlLbl val="0"/>
      </c:catAx>
      <c:valAx>
        <c:axId val="374520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52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 сыныбы :  Мусаева Ұ</a:t>
            </a:r>
            <a:endParaRPr 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(8).xls]teacherClassReport (8)'!$A$12:$B$12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(8).xls]teacherClassReport (8)'!$C$11:$L$11</c:f>
              <c:strCache>
                <c:ptCount val="10"/>
                <c:pt idx="0">
                  <c:v>Шетел</c:v>
                </c:pt>
                <c:pt idx="1">
                  <c:v>Дүние</c:v>
                </c:pt>
                <c:pt idx="2">
                  <c:v>Жарат</c:v>
                </c:pt>
                <c:pt idx="3">
                  <c:v>Инфор</c:v>
                </c:pt>
                <c:pt idx="4">
                  <c:v>Қазақ</c:v>
                </c:pt>
                <c:pt idx="5">
                  <c:v>Қазақ</c:v>
                </c:pt>
                <c:pt idx="6">
                  <c:v>Қазақ</c:v>
                </c:pt>
                <c:pt idx="7">
                  <c:v>Матем</c:v>
                </c:pt>
                <c:pt idx="8">
                  <c:v>Музык</c:v>
                </c:pt>
                <c:pt idx="9">
                  <c:v>Орыс</c:v>
                </c:pt>
              </c:strCache>
            </c:strRef>
          </c:cat>
          <c:val>
            <c:numRef>
              <c:f>'[teacherClassReport (8).xls]teacherClassReport (8)'!$C$12:$L$12</c:f>
              <c:numCache>
                <c:formatCode>General</c:formatCode>
                <c:ptCount val="10"/>
                <c:pt idx="0">
                  <c:v>3.82</c:v>
                </c:pt>
                <c:pt idx="1">
                  <c:v>3.82</c:v>
                </c:pt>
                <c:pt idx="2">
                  <c:v>3.82</c:v>
                </c:pt>
                <c:pt idx="3">
                  <c:v>3.95</c:v>
                </c:pt>
                <c:pt idx="4">
                  <c:v>4</c:v>
                </c:pt>
                <c:pt idx="5">
                  <c:v>3.86</c:v>
                </c:pt>
                <c:pt idx="6">
                  <c:v>4</c:v>
                </c:pt>
                <c:pt idx="7">
                  <c:v>3.82</c:v>
                </c:pt>
                <c:pt idx="9">
                  <c:v>3.86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C1-4A2A-B2AD-9A78569E8BCA}"/>
            </c:ext>
          </c:extLst>
        </c:ser>
        <c:ser>
          <c:idx val="1"/>
          <c:order val="1"/>
          <c:tx>
            <c:strRef>
              <c:f>'[teacherClassReport (8).xls]teacherClassReport (8)'!$A$13:$B$13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(8).xls]teacherClassReport (8)'!$C$11:$L$11</c:f>
              <c:strCache>
                <c:ptCount val="10"/>
                <c:pt idx="0">
                  <c:v>Шетел</c:v>
                </c:pt>
                <c:pt idx="1">
                  <c:v>Дүние</c:v>
                </c:pt>
                <c:pt idx="2">
                  <c:v>Жарат</c:v>
                </c:pt>
                <c:pt idx="3">
                  <c:v>Инфор</c:v>
                </c:pt>
                <c:pt idx="4">
                  <c:v>Қазақ</c:v>
                </c:pt>
                <c:pt idx="5">
                  <c:v>Қазақ</c:v>
                </c:pt>
                <c:pt idx="6">
                  <c:v>Қазақ</c:v>
                </c:pt>
                <c:pt idx="7">
                  <c:v>Матем</c:v>
                </c:pt>
                <c:pt idx="8">
                  <c:v>Музык</c:v>
                </c:pt>
                <c:pt idx="9">
                  <c:v>Орыс</c:v>
                </c:pt>
              </c:strCache>
            </c:strRef>
          </c:cat>
          <c:val>
            <c:numRef>
              <c:f>'[teacherClassReport (8).xls]teacherClassReport (8)'!$C$13:$L$13</c:f>
              <c:numCache>
                <c:formatCode>General</c:formatCode>
                <c:ptCount val="10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63.64</c:v>
                </c:pt>
                <c:pt idx="4">
                  <c:v>63.64</c:v>
                </c:pt>
                <c:pt idx="5">
                  <c:v>50</c:v>
                </c:pt>
                <c:pt idx="6">
                  <c:v>63.64</c:v>
                </c:pt>
                <c:pt idx="7">
                  <c:v>50</c:v>
                </c:pt>
                <c:pt idx="9">
                  <c:v>54.55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C1-4A2A-B2AD-9A78569E8B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4522104"/>
        <c:axId val="374520144"/>
      </c:barChart>
      <c:catAx>
        <c:axId val="37452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4520144"/>
        <c:crosses val="autoZero"/>
        <c:auto val="1"/>
        <c:lblAlgn val="ctr"/>
        <c:lblOffset val="100"/>
        <c:noMultiLvlLbl val="0"/>
      </c:catAx>
      <c:valAx>
        <c:axId val="374520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52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2000">
                <a:solidFill>
                  <a:srgbClr val="0033CC"/>
                </a:solidFill>
              </a:rPr>
              <a:t>7а сыныбы : Алдибекова 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328295656591312"/>
          <c:w val="0.97562056737588654"/>
          <c:h val="0.80033589938974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'[teacherClassReport (9).xls]teacherClassReport (9)'!$A$12:$B$12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(9).xls]teacherClassReport (9)'!$C$11:$O$11</c:f>
              <c:strCache>
                <c:ptCount val="13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</c:v>
                </c:pt>
                <c:pt idx="8">
                  <c:v>Қазақ</c:v>
                </c:pt>
                <c:pt idx="9">
                  <c:v>Қазақ</c:v>
                </c:pt>
                <c:pt idx="10">
                  <c:v>Орыс</c:v>
                </c:pt>
                <c:pt idx="11">
                  <c:v>Физик</c:v>
                </c:pt>
                <c:pt idx="12">
                  <c:v>Химия</c:v>
                </c:pt>
              </c:strCache>
            </c:strRef>
          </c:cat>
          <c:val>
            <c:numRef>
              <c:f>'[teacherClassReport (9).xls]teacherClassReport (9)'!$C$12:$O$12</c:f>
              <c:numCache>
                <c:formatCode>General</c:formatCode>
                <c:ptCount val="13"/>
                <c:pt idx="0">
                  <c:v>3.86</c:v>
                </c:pt>
                <c:pt idx="1">
                  <c:v>3.86</c:v>
                </c:pt>
                <c:pt idx="2">
                  <c:v>4</c:v>
                </c:pt>
                <c:pt idx="3">
                  <c:v>4.07</c:v>
                </c:pt>
                <c:pt idx="4">
                  <c:v>3.86</c:v>
                </c:pt>
                <c:pt idx="5">
                  <c:v>4.07</c:v>
                </c:pt>
                <c:pt idx="6">
                  <c:v>3.93</c:v>
                </c:pt>
                <c:pt idx="7">
                  <c:v>4.07</c:v>
                </c:pt>
                <c:pt idx="8">
                  <c:v>4.07</c:v>
                </c:pt>
                <c:pt idx="9">
                  <c:v>4.07</c:v>
                </c:pt>
                <c:pt idx="10">
                  <c:v>3.93</c:v>
                </c:pt>
                <c:pt idx="11">
                  <c:v>3.93</c:v>
                </c:pt>
                <c:pt idx="12">
                  <c:v>3.93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51-41C8-A205-7C2998C6C0AE}"/>
            </c:ext>
          </c:extLst>
        </c:ser>
        <c:ser>
          <c:idx val="1"/>
          <c:order val="1"/>
          <c:tx>
            <c:strRef>
              <c:f>'[teacherClassReport (9).xls]teacherClassReport (9)'!$A$13:$B$13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(9).xls]teacherClassReport (9)'!$C$11:$O$11</c:f>
              <c:strCache>
                <c:ptCount val="13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</c:v>
                </c:pt>
                <c:pt idx="8">
                  <c:v>Қазақ</c:v>
                </c:pt>
                <c:pt idx="9">
                  <c:v>Қазақ</c:v>
                </c:pt>
                <c:pt idx="10">
                  <c:v>Орыс</c:v>
                </c:pt>
                <c:pt idx="11">
                  <c:v>Физик</c:v>
                </c:pt>
                <c:pt idx="12">
                  <c:v>Химия</c:v>
                </c:pt>
              </c:strCache>
            </c:strRef>
          </c:cat>
          <c:val>
            <c:numRef>
              <c:f>'[teacherClassReport (9).xls]teacherClassReport (9)'!$C$13:$O$13</c:f>
              <c:numCache>
                <c:formatCode>General</c:formatCode>
                <c:ptCount val="13"/>
                <c:pt idx="0">
                  <c:v>57.14</c:v>
                </c:pt>
                <c:pt idx="1">
                  <c:v>57.14</c:v>
                </c:pt>
                <c:pt idx="2">
                  <c:v>64.290000000000006</c:v>
                </c:pt>
                <c:pt idx="3">
                  <c:v>64.290000000000006</c:v>
                </c:pt>
                <c:pt idx="4">
                  <c:v>57.14</c:v>
                </c:pt>
                <c:pt idx="5">
                  <c:v>71.430000000000007</c:v>
                </c:pt>
                <c:pt idx="6">
                  <c:v>57.14</c:v>
                </c:pt>
                <c:pt idx="7">
                  <c:v>71.430000000000007</c:v>
                </c:pt>
                <c:pt idx="8">
                  <c:v>71.430000000000007</c:v>
                </c:pt>
                <c:pt idx="9">
                  <c:v>71.430000000000007</c:v>
                </c:pt>
                <c:pt idx="10">
                  <c:v>64.290000000000006</c:v>
                </c:pt>
                <c:pt idx="11">
                  <c:v>57.14</c:v>
                </c:pt>
                <c:pt idx="12">
                  <c:v>64.290000000000006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51-41C8-A205-7C2998C6C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4521712"/>
        <c:axId val="374518968"/>
      </c:barChart>
      <c:catAx>
        <c:axId val="37452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4518968"/>
        <c:crosses val="autoZero"/>
        <c:auto val="1"/>
        <c:lblAlgn val="ctr"/>
        <c:lblOffset val="100"/>
        <c:noMultiLvlLbl val="0"/>
      </c:catAx>
      <c:valAx>
        <c:axId val="374518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52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 rot="-5400000" vert="horz"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7ә сыныбы : Серикбаева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(10).xls]teacherClassReport (10)'!$A$12:$B$12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(10).xls]teacherClassReport (10)'!$C$11:$O$11</c:f>
              <c:strCache>
                <c:ptCount val="13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 әдебиеті </c:v>
                </c:pt>
                <c:pt idx="8">
                  <c:v>Қазақ тарихы</c:v>
                </c:pt>
                <c:pt idx="9">
                  <c:v>Қазақ тілі </c:v>
                </c:pt>
                <c:pt idx="10">
                  <c:v>Орыс тілі мен әдебиеті </c:v>
                </c:pt>
                <c:pt idx="11">
                  <c:v>Физика</c:v>
                </c:pt>
                <c:pt idx="12">
                  <c:v>Химия</c:v>
                </c:pt>
              </c:strCache>
            </c:strRef>
          </c:cat>
          <c:val>
            <c:numRef>
              <c:f>'[teacherClassReport (10).xls]teacherClassReport (10)'!$C$12:$O$12</c:f>
              <c:numCache>
                <c:formatCode>General</c:formatCode>
                <c:ptCount val="13"/>
                <c:pt idx="0">
                  <c:v>4</c:v>
                </c:pt>
                <c:pt idx="1">
                  <c:v>3.85</c:v>
                </c:pt>
                <c:pt idx="2">
                  <c:v>3.92</c:v>
                </c:pt>
                <c:pt idx="3">
                  <c:v>3.92</c:v>
                </c:pt>
                <c:pt idx="4">
                  <c:v>3.85</c:v>
                </c:pt>
                <c:pt idx="5">
                  <c:v>4</c:v>
                </c:pt>
                <c:pt idx="6">
                  <c:v>4.08</c:v>
                </c:pt>
                <c:pt idx="7">
                  <c:v>3.92</c:v>
                </c:pt>
                <c:pt idx="8">
                  <c:v>4</c:v>
                </c:pt>
                <c:pt idx="9">
                  <c:v>3.79</c:v>
                </c:pt>
                <c:pt idx="10">
                  <c:v>4</c:v>
                </c:pt>
                <c:pt idx="11">
                  <c:v>3.85</c:v>
                </c:pt>
                <c:pt idx="12">
                  <c:v>3.92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B3-447B-AC53-3A1E274FE50B}"/>
            </c:ext>
          </c:extLst>
        </c:ser>
        <c:ser>
          <c:idx val="1"/>
          <c:order val="1"/>
          <c:tx>
            <c:strRef>
              <c:f>'[teacherClassReport (10).xls]teacherClassReport (10)'!$A$13:$B$13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(10).xls]teacherClassReport (10)'!$C$11:$O$11</c:f>
              <c:strCache>
                <c:ptCount val="13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 әдебиеті </c:v>
                </c:pt>
                <c:pt idx="8">
                  <c:v>Қазақ тарихы</c:v>
                </c:pt>
                <c:pt idx="9">
                  <c:v>Қазақ тілі </c:v>
                </c:pt>
                <c:pt idx="10">
                  <c:v>Орыс тілі мен әдебиеті </c:v>
                </c:pt>
                <c:pt idx="11">
                  <c:v>Физика</c:v>
                </c:pt>
                <c:pt idx="12">
                  <c:v>Химия</c:v>
                </c:pt>
              </c:strCache>
            </c:strRef>
          </c:cat>
          <c:val>
            <c:numRef>
              <c:f>'[teacherClassReport (10).xls]teacherClassReport (10)'!$C$13:$O$13</c:f>
              <c:numCache>
                <c:formatCode>General</c:formatCode>
                <c:ptCount val="13"/>
                <c:pt idx="0">
                  <c:v>76.92</c:v>
                </c:pt>
                <c:pt idx="1">
                  <c:v>61.54</c:v>
                </c:pt>
                <c:pt idx="2">
                  <c:v>61.54</c:v>
                </c:pt>
                <c:pt idx="3">
                  <c:v>61.54</c:v>
                </c:pt>
                <c:pt idx="4">
                  <c:v>61.54</c:v>
                </c:pt>
                <c:pt idx="5">
                  <c:v>69.23</c:v>
                </c:pt>
                <c:pt idx="6">
                  <c:v>76.92</c:v>
                </c:pt>
                <c:pt idx="7">
                  <c:v>69.23</c:v>
                </c:pt>
                <c:pt idx="8">
                  <c:v>64.290000000000006</c:v>
                </c:pt>
                <c:pt idx="9">
                  <c:v>57.14</c:v>
                </c:pt>
                <c:pt idx="10">
                  <c:v>69.23</c:v>
                </c:pt>
                <c:pt idx="11">
                  <c:v>61.54</c:v>
                </c:pt>
                <c:pt idx="12">
                  <c:v>61.54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B3-447B-AC53-3A1E274FE5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4518184"/>
        <c:axId val="378296576"/>
      </c:barChart>
      <c:catAx>
        <c:axId val="37451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8296576"/>
        <c:crosses val="autoZero"/>
        <c:auto val="1"/>
        <c:lblAlgn val="ctr"/>
        <c:lblOffset val="100"/>
        <c:noMultiLvlLbl val="0"/>
      </c:catAx>
      <c:valAx>
        <c:axId val="37829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51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Сыныптардың білім сапасы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[reportProgressSchool.xls]reportProgressSchool!$A$11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58-4581-B8B7-EFB7F58D3F43}"/>
            </c:ext>
          </c:extLst>
        </c:ser>
        <c:ser>
          <c:idx val="1"/>
          <c:order val="1"/>
          <c:tx>
            <c:strRef>
              <c:f>[reportProgressSchool.xls]reportProgressSchool!$A$12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58-4581-B8B7-EFB7F58D3F43}"/>
            </c:ext>
          </c:extLst>
        </c:ser>
        <c:ser>
          <c:idx val="2"/>
          <c:order val="2"/>
          <c:tx>
            <c:strRef>
              <c:f>[reportProgressSchool.xls]reportProgressSchool!$A$13</c:f>
              <c:strCache>
                <c:ptCount val="1"/>
                <c:pt idx="0">
                  <c:v>2 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[reportProgressSchool.xls]reportProgressSchool!$B$13</c:f>
              <c:numCache>
                <c:formatCode>General</c:formatCode>
                <c:ptCount val="1"/>
                <c:pt idx="0">
                  <c:v>53.33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58-4581-B8B7-EFB7F58D3F43}"/>
            </c:ext>
          </c:extLst>
        </c:ser>
        <c:ser>
          <c:idx val="3"/>
          <c:order val="3"/>
          <c:tx>
            <c:strRef>
              <c:f>[reportProgressSchool.xls]reportProgressSchool!$A$14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58-4581-B8B7-EFB7F58D3F43}"/>
            </c:ext>
          </c:extLst>
        </c:ser>
        <c:ser>
          <c:idx val="4"/>
          <c:order val="4"/>
          <c:tx>
            <c:strRef>
              <c:f>[reportProgressSchool.xls]reportProgressSchool!$A$15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58-4581-B8B7-EFB7F58D3F43}"/>
            </c:ext>
          </c:extLst>
        </c:ser>
        <c:ser>
          <c:idx val="5"/>
          <c:order val="5"/>
          <c:tx>
            <c:strRef>
              <c:f>[reportProgressSchool.xls]reportProgressSchool!$A$16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958-4581-B8B7-EFB7F58D3F43}"/>
            </c:ext>
          </c:extLst>
        </c:ser>
        <c:ser>
          <c:idx val="6"/>
          <c:order val="6"/>
          <c:tx>
            <c:strRef>
              <c:f>[reportProgressSchool.xls]reportProgressSchool!$A$17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958-4581-B8B7-EFB7F58D3F43}"/>
            </c:ext>
          </c:extLst>
        </c:ser>
        <c:ser>
          <c:idx val="7"/>
          <c:order val="7"/>
          <c:tx>
            <c:strRef>
              <c:f>[reportProgressSchool.xls]reportProgressSchool!$A$18</c:f>
              <c:strCache>
                <c:ptCount val="1"/>
                <c:pt idx="0">
                  <c:v>2ә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[reportProgressSchool.xls]reportProgressSchool!$B$18</c:f>
              <c:numCache>
                <c:formatCode>General</c:formatCode>
                <c:ptCount val="1"/>
                <c:pt idx="0">
                  <c:v>62.5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958-4581-B8B7-EFB7F58D3F43}"/>
            </c:ext>
          </c:extLst>
        </c:ser>
        <c:ser>
          <c:idx val="8"/>
          <c:order val="8"/>
          <c:tx>
            <c:strRef>
              <c:f>[reportProgressSchool.xls]reportProgressSchool!$A$19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8-4581-B8B7-EFB7F58D3F43}"/>
            </c:ext>
          </c:extLst>
        </c:ser>
        <c:ser>
          <c:idx val="9"/>
          <c:order val="9"/>
          <c:tx>
            <c:strRef>
              <c:f>[reportProgressSchool.xls]reportProgressSchool!$A$20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958-4581-B8B7-EFB7F58D3F43}"/>
            </c:ext>
          </c:extLst>
        </c:ser>
        <c:ser>
          <c:idx val="10"/>
          <c:order val="10"/>
          <c:tx>
            <c:strRef>
              <c:f>[reportProgressSchool.xls]reportProgressSchool!$A$21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958-4581-B8B7-EFB7F58D3F43}"/>
            </c:ext>
          </c:extLst>
        </c:ser>
        <c:ser>
          <c:idx val="11"/>
          <c:order val="11"/>
          <c:tx>
            <c:strRef>
              <c:f>[reportProgressSchool.xls]reportProgressSchool!$A$22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958-4581-B8B7-EFB7F58D3F43}"/>
            </c:ext>
          </c:extLst>
        </c:ser>
        <c:ser>
          <c:idx val="12"/>
          <c:order val="12"/>
          <c:tx>
            <c:strRef>
              <c:f>[reportProgressSchool.xls]reportProgressSchool!$A$23</c:f>
              <c:strCache>
                <c:ptCount val="1"/>
                <c:pt idx="0">
                  <c:v>3а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[reportProgressSchool.xls]reportProgressSchool!$B$23</c:f>
              <c:numCache>
                <c:formatCode>General</c:formatCode>
                <c:ptCount val="1"/>
                <c:pt idx="0">
                  <c:v>63.16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958-4581-B8B7-EFB7F58D3F43}"/>
            </c:ext>
          </c:extLst>
        </c:ser>
        <c:ser>
          <c:idx val="13"/>
          <c:order val="13"/>
          <c:tx>
            <c:strRef>
              <c:f>[reportProgressSchool.xls]reportProgressSchool!$A$24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958-4581-B8B7-EFB7F58D3F43}"/>
            </c:ext>
          </c:extLst>
        </c:ser>
        <c:ser>
          <c:idx val="14"/>
          <c:order val="14"/>
          <c:tx>
            <c:strRef>
              <c:f>[reportProgressSchool.xls]reportProgressSchool!$A$25</c:f>
              <c:strCache>
                <c:ptCount val="1"/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958-4581-B8B7-EFB7F58D3F43}"/>
            </c:ext>
          </c:extLst>
        </c:ser>
        <c:ser>
          <c:idx val="15"/>
          <c:order val="15"/>
          <c:tx>
            <c:strRef>
              <c:f>[reportProgressSchool.xls]reportProgressSchool!$A$26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958-4581-B8B7-EFB7F58D3F43}"/>
            </c:ext>
          </c:extLst>
        </c:ser>
        <c:ser>
          <c:idx val="16"/>
          <c:order val="16"/>
          <c:tx>
            <c:strRef>
              <c:f>[reportProgressSchool.xls]reportProgressSchool!$A$27</c:f>
              <c:strCache>
                <c:ptCount val="1"/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958-4581-B8B7-EFB7F58D3F43}"/>
            </c:ext>
          </c:extLst>
        </c:ser>
        <c:ser>
          <c:idx val="17"/>
          <c:order val="17"/>
          <c:tx>
            <c:strRef>
              <c:f>[reportProgressSchool.xls]reportProgressSchool!$A$28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958-4581-B8B7-EFB7F58D3F43}"/>
            </c:ext>
          </c:extLst>
        </c:ser>
        <c:ser>
          <c:idx val="18"/>
          <c:order val="18"/>
          <c:tx>
            <c:strRef>
              <c:f>[reportProgressSchool.xls]reportProgressSchool!$A$29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[reportProgressSchool.xls]reportProgressSchool!$B$29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958-4581-B8B7-EFB7F58D3F43}"/>
            </c:ext>
          </c:extLst>
        </c:ser>
        <c:ser>
          <c:idx val="19"/>
          <c:order val="19"/>
          <c:tx>
            <c:strRef>
              <c:f>[reportProgressSchool.xls]reportProgressSchool!$A$30</c:f>
              <c:strCache>
                <c:ptCount val="1"/>
                <c:pt idx="0">
                  <c:v>3ә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[reportProgressSchool.xls]reportProgressSchool!$B$30</c:f>
              <c:numCache>
                <c:formatCode>General</c:formatCode>
                <c:ptCount val="1"/>
                <c:pt idx="0">
                  <c:v>61.11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0958-4581-B8B7-EFB7F58D3F43}"/>
            </c:ext>
          </c:extLst>
        </c:ser>
        <c:ser>
          <c:idx val="20"/>
          <c:order val="20"/>
          <c:tx>
            <c:strRef>
              <c:f>[reportProgressSchool.xls]reportProgressSchool!$A$31</c:f>
              <c:strCache>
                <c:ptCount val="1"/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958-4581-B8B7-EFB7F58D3F43}"/>
            </c:ext>
          </c:extLst>
        </c:ser>
        <c:ser>
          <c:idx val="21"/>
          <c:order val="21"/>
          <c:tx>
            <c:strRef>
              <c:f>[reportProgressSchool.xls]reportProgressSchool!$A$32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0958-4581-B8B7-EFB7F58D3F43}"/>
            </c:ext>
          </c:extLst>
        </c:ser>
        <c:ser>
          <c:idx val="22"/>
          <c:order val="22"/>
          <c:tx>
            <c:strRef>
              <c:f>[reportProgressSchool.xls]reportProgressSchool!$A$33</c:f>
              <c:strCache>
                <c:ptCount val="1"/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958-4581-B8B7-EFB7F58D3F43}"/>
            </c:ext>
          </c:extLst>
        </c:ser>
        <c:ser>
          <c:idx val="23"/>
          <c:order val="23"/>
          <c:tx>
            <c:strRef>
              <c:f>[reportProgressSchool.xls]reportProgressSchool!$A$34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0958-4581-B8B7-EFB7F58D3F43}"/>
            </c:ext>
          </c:extLst>
        </c:ser>
        <c:ser>
          <c:idx val="24"/>
          <c:order val="24"/>
          <c:tx>
            <c:strRef>
              <c:f>[reportProgressSchool.xls]reportProgressSchool!$A$35</c:f>
              <c:strCache>
                <c:ptCount val="1"/>
                <c:pt idx="0">
                  <c:v>4а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[reportProgressSchool.xls]reportProgressSchool!$B$35</c:f>
              <c:numCache>
                <c:formatCode>General</c:formatCode>
                <c:ptCount val="1"/>
                <c:pt idx="0">
                  <c:v>63.16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958-4581-B8B7-EFB7F58D3F43}"/>
            </c:ext>
          </c:extLst>
        </c:ser>
        <c:ser>
          <c:idx val="26"/>
          <c:order val="26"/>
          <c:tx>
            <c:strRef>
              <c:f>[reportProgressSchool.xls]reportProgressSchool!$A$37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0958-4581-B8B7-EFB7F58D3F43}"/>
            </c:ext>
          </c:extLst>
        </c:ser>
        <c:ser>
          <c:idx val="27"/>
          <c:order val="27"/>
          <c:tx>
            <c:strRef>
              <c:f>[reportProgressSchool.xls]reportProgressSchool!$A$38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958-4581-B8B7-EFB7F58D3F43}"/>
            </c:ext>
          </c:extLst>
        </c:ser>
        <c:ser>
          <c:idx val="28"/>
          <c:order val="28"/>
          <c:tx>
            <c:strRef>
              <c:f>[reportProgressSchool.xls]reportProgressSchool!$A$39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0958-4581-B8B7-EFB7F58D3F43}"/>
            </c:ext>
          </c:extLst>
        </c:ser>
        <c:ser>
          <c:idx val="29"/>
          <c:order val="29"/>
          <c:tx>
            <c:strRef>
              <c:f>[reportProgressSchool.xls]reportProgressSchool!$A$40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0958-4581-B8B7-EFB7F58D3F43}"/>
            </c:ext>
          </c:extLst>
        </c:ser>
        <c:ser>
          <c:idx val="30"/>
          <c:order val="30"/>
          <c:tx>
            <c:strRef>
              <c:f>[reportProgressSchool.xls]reportProgressSchool!$A$41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0958-4581-B8B7-EFB7F58D3F43}"/>
            </c:ext>
          </c:extLst>
        </c:ser>
        <c:ser>
          <c:idx val="31"/>
          <c:order val="31"/>
          <c:tx>
            <c:strRef>
              <c:f>[reportProgressSchool.xls]reportProgressSchool!$A$42</c:f>
              <c:strCache>
                <c:ptCount val="1"/>
                <c:pt idx="0">
                  <c:v>5а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0958-4581-B8B7-EFB7F58D3F43}"/>
            </c:ext>
          </c:extLst>
        </c:ser>
        <c:ser>
          <c:idx val="32"/>
          <c:order val="32"/>
          <c:tx>
            <c:strRef>
              <c:f>[reportProgressSchool.xls]reportProgressSchool!$A$43</c:f>
              <c:strCache>
                <c:ptCount val="1"/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0958-4581-B8B7-EFB7F58D3F43}"/>
            </c:ext>
          </c:extLst>
        </c:ser>
        <c:ser>
          <c:idx val="33"/>
          <c:order val="33"/>
          <c:tx>
            <c:strRef>
              <c:f>[reportProgressSchool.xls]reportProgressSchool!$A$44</c:f>
              <c:strCache>
                <c:ptCount val="1"/>
                <c:pt idx="0">
                  <c:v>5ә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[reportProgressSchool.xls]reportProgressSchool!$B$44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0958-4581-B8B7-EFB7F58D3F43}"/>
            </c:ext>
          </c:extLst>
        </c:ser>
        <c:ser>
          <c:idx val="34"/>
          <c:order val="34"/>
          <c:tx>
            <c:strRef>
              <c:f>[reportProgressSchool.xls]reportProgressSchool!$A$45</c:f>
              <c:strCache>
                <c:ptCount val="1"/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0958-4581-B8B7-EFB7F58D3F43}"/>
            </c:ext>
          </c:extLst>
        </c:ser>
        <c:ser>
          <c:idx val="35"/>
          <c:order val="35"/>
          <c:tx>
            <c:strRef>
              <c:f>[reportProgressSchool.xls]reportProgressSchool!$A$46</c:f>
              <c:strCache>
                <c:ptCount val="1"/>
                <c:pt idx="0">
                  <c:v>6а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[reportProgressSchool.xls]reportProgressSchool!$B$46</c:f>
              <c:numCache>
                <c:formatCode>General</c:formatCode>
                <c:ptCount val="1"/>
                <c:pt idx="0">
                  <c:v>35.71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0958-4581-B8B7-EFB7F58D3F43}"/>
            </c:ext>
          </c:extLst>
        </c:ser>
        <c:ser>
          <c:idx val="36"/>
          <c:order val="36"/>
          <c:tx>
            <c:strRef>
              <c:f>[reportProgressSchool.xls]reportProgressSchool!$A$47</c:f>
              <c:strCache>
                <c:ptCount val="1"/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0958-4581-B8B7-EFB7F58D3F43}"/>
            </c:ext>
          </c:extLst>
        </c:ser>
        <c:ser>
          <c:idx val="37"/>
          <c:order val="37"/>
          <c:tx>
            <c:strRef>
              <c:f>[reportProgressSchool.xls]reportProgressSchool!$A$48</c:f>
              <c:strCache>
                <c:ptCount val="1"/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0958-4581-B8B7-EFB7F58D3F43}"/>
            </c:ext>
          </c:extLst>
        </c:ser>
        <c:ser>
          <c:idx val="38"/>
          <c:order val="38"/>
          <c:tx>
            <c:strRef>
              <c:f>[reportProgressSchool.xls]reportProgressSchool!$A$49</c:f>
              <c:strCache>
                <c:ptCount val="1"/>
                <c:pt idx="0">
                  <c:v>6ә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[reportProgressSchool.xls]reportProgressSchool!$B$49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0958-4581-B8B7-EFB7F58D3F43}"/>
            </c:ext>
          </c:extLst>
        </c:ser>
        <c:ser>
          <c:idx val="40"/>
          <c:order val="40"/>
          <c:tx>
            <c:strRef>
              <c:f>[reportProgressSchool.xls]reportProgressSchool!$A$51</c:f>
              <c:strCache>
                <c:ptCount val="1"/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0958-4581-B8B7-EFB7F58D3F43}"/>
            </c:ext>
          </c:extLst>
        </c:ser>
        <c:ser>
          <c:idx val="41"/>
          <c:order val="41"/>
          <c:tx>
            <c:strRef>
              <c:f>[reportProgressSchool.xls]reportProgressSchool!$A$52</c:f>
              <c:strCache>
                <c:ptCount val="1"/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0958-4581-B8B7-EFB7F58D3F43}"/>
            </c:ext>
          </c:extLst>
        </c:ser>
        <c:ser>
          <c:idx val="42"/>
          <c:order val="42"/>
          <c:tx>
            <c:strRef>
              <c:f>[reportProgressSchool.xls]reportProgressSchool!$A$53</c:f>
              <c:strCache>
                <c:ptCount val="1"/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0958-4581-B8B7-EFB7F58D3F43}"/>
            </c:ext>
          </c:extLst>
        </c:ser>
        <c:ser>
          <c:idx val="43"/>
          <c:order val="43"/>
          <c:tx>
            <c:strRef>
              <c:f>[reportProgressSchool.xls]reportProgressSchool!$A$54</c:f>
              <c:strCache>
                <c:ptCount val="1"/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0958-4581-B8B7-EFB7F58D3F43}"/>
            </c:ext>
          </c:extLst>
        </c:ser>
        <c:ser>
          <c:idx val="44"/>
          <c:order val="44"/>
          <c:tx>
            <c:strRef>
              <c:f>[reportProgressSchool.xls]reportProgressSchool!$A$55</c:f>
              <c:strCache>
                <c:ptCount val="1"/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A-0958-4581-B8B7-EFB7F58D3F43}"/>
            </c:ext>
          </c:extLst>
        </c:ser>
        <c:ser>
          <c:idx val="45"/>
          <c:order val="45"/>
          <c:tx>
            <c:strRef>
              <c:f>[reportProgressSchool.xls]reportProgressSchool!$A$56</c:f>
              <c:strCache>
                <c:ptCount val="1"/>
                <c:pt idx="0">
                  <c:v>7а</c:v>
                </c:pt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[reportProgressSchool.xls]reportProgressSchool!$B$56</c:f>
              <c:numCache>
                <c:formatCode>General</c:formatCode>
                <c:ptCount val="1"/>
                <c:pt idx="0">
                  <c:v>57.14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0958-4581-B8B7-EFB7F58D3F43}"/>
            </c:ext>
          </c:extLst>
        </c:ser>
        <c:ser>
          <c:idx val="46"/>
          <c:order val="46"/>
          <c:tx>
            <c:strRef>
              <c:f>[reportProgressSchool.xls]reportProgressSchool!$A$57</c:f>
              <c:strCache>
                <c:ptCount val="1"/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0958-4581-B8B7-EFB7F58D3F43}"/>
            </c:ext>
          </c:extLst>
        </c:ser>
        <c:ser>
          <c:idx val="47"/>
          <c:order val="47"/>
          <c:tx>
            <c:strRef>
              <c:f>[reportProgressSchool.xls]reportProgressSchool!$A$58</c:f>
              <c:strCache>
                <c:ptCount val="1"/>
              </c:strCache>
            </c:strRef>
          </c:tx>
          <c:spPr>
            <a:solidFill>
              <a:schemeClr val="accent6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0958-4581-B8B7-EFB7F58D3F43}"/>
            </c:ext>
          </c:extLst>
        </c:ser>
        <c:ser>
          <c:idx val="48"/>
          <c:order val="48"/>
          <c:tx>
            <c:strRef>
              <c:f>[reportProgressSchool.xls]reportProgressSchool!$A$59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[reportProgressSchool.xls]reportProgressSchool!$B$59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E-0958-4581-B8B7-EFB7F58D3F43}"/>
            </c:ext>
          </c:extLst>
        </c:ser>
        <c:ser>
          <c:idx val="49"/>
          <c:order val="49"/>
          <c:tx>
            <c:strRef>
              <c:f>[reportProgressSchool.xls]reportProgressSchool!$A$60</c:f>
              <c:strCache>
                <c:ptCount val="1"/>
                <c:pt idx="0">
                  <c:v>7ә</c:v>
                </c:pt>
              </c:strCache>
            </c:strRef>
          </c:tx>
          <c:spPr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[reportProgressSchool.xls]reportProgressSchool!$B$60</c:f>
              <c:numCache>
                <c:formatCode>General</c:formatCode>
                <c:ptCount val="1"/>
                <c:pt idx="0">
                  <c:v>57.14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0958-4581-B8B7-EFB7F58D3F43}"/>
            </c:ext>
          </c:extLst>
        </c:ser>
        <c:ser>
          <c:idx val="51"/>
          <c:order val="51"/>
          <c:tx>
            <c:strRef>
              <c:f>[reportProgressSchool.xls]reportProgressSchool!$A$62</c:f>
              <c:strCache>
                <c:ptCount val="1"/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0958-4581-B8B7-EFB7F58D3F43}"/>
            </c:ext>
          </c:extLst>
        </c:ser>
        <c:ser>
          <c:idx val="52"/>
          <c:order val="52"/>
          <c:tx>
            <c:strRef>
              <c:f>[reportProgressSchool.xls]reportProgressSchool!$A$63</c:f>
              <c:strCache>
                <c:ptCount val="1"/>
                <c:pt idx="0">
                  <c:v>8 А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[reportProgressSchool.xls]reportProgressSchool!$B$63</c:f>
              <c:numCache>
                <c:formatCode>General</c:formatCode>
                <c:ptCount val="1"/>
                <c:pt idx="0">
                  <c:v>39.130000000000003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1-0958-4581-B8B7-EFB7F58D3F43}"/>
            </c:ext>
          </c:extLst>
        </c:ser>
        <c:ser>
          <c:idx val="53"/>
          <c:order val="53"/>
          <c:tx>
            <c:strRef>
              <c:f>[reportProgressSchool.xls]reportProgressSchool!$A$64</c:f>
              <c:strCache>
                <c:ptCount val="1"/>
                <c:pt idx="0">
                  <c:v>9а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[reportProgressSchool.xls]reportProgressSchool!$B$64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2-0958-4581-B8B7-EFB7F58D3F43}"/>
            </c:ext>
          </c:extLst>
        </c:ser>
        <c:ser>
          <c:idx val="55"/>
          <c:order val="55"/>
          <c:tx>
            <c:strRef>
              <c:f>[reportProgressSchool.xls]reportProgressSchool!$A$66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3-0958-4581-B8B7-EFB7F58D3F43}"/>
            </c:ext>
          </c:extLst>
        </c:ser>
        <c:ser>
          <c:idx val="56"/>
          <c:order val="56"/>
          <c:tx>
            <c:strRef>
              <c:f>[reportProgressSchool.xls]reportProgressSchool!$A$67</c:f>
              <c:strCache>
                <c:ptCount val="1"/>
                <c:pt idx="0">
                  <c:v>9ә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[reportProgressSchool.xls]reportProgressSchool!$B$67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4-0958-4581-B8B7-EFB7F58D3F43}"/>
            </c:ext>
          </c:extLst>
        </c:ser>
        <c:ser>
          <c:idx val="57"/>
          <c:order val="57"/>
          <c:tx>
            <c:strRef>
              <c:f>[reportProgressSchool.xls]reportProgressSchool!$A$68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5-0958-4581-B8B7-EFB7F58D3F43}"/>
            </c:ext>
          </c:extLst>
        </c:ser>
        <c:ser>
          <c:idx val="58"/>
          <c:order val="58"/>
          <c:tx>
            <c:strRef>
              <c:f>[reportProgressSchool.xls]reportProgressSchool!$A$69</c:f>
              <c:strCache>
                <c:ptCount val="1"/>
                <c:pt idx="0">
                  <c:v>10а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[reportProgressSchool.xls]reportProgressSchool!$B$69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0958-4581-B8B7-EFB7F58D3F43}"/>
            </c:ext>
          </c:extLst>
        </c:ser>
        <c:ser>
          <c:idx val="59"/>
          <c:order val="59"/>
          <c:tx>
            <c:strRef>
              <c:f>[reportProgressSchool.xls]reportProgressSchool!$A$70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[reportProgressSchool.xls]reportProgressSchool!$B$70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7-0958-4581-B8B7-EFB7F58D3F43}"/>
            </c:ext>
          </c:extLst>
        </c:ser>
        <c:ser>
          <c:idx val="60"/>
          <c:order val="60"/>
          <c:tx>
            <c:strRef>
              <c:f>[reportProgressSchool.xls]reportProgressSchool!$A$71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[reportProgressSchool.xls]reportProgressSchool!$B$71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0958-4581-B8B7-EFB7F58D3F43}"/>
            </c:ext>
          </c:extLst>
        </c:ser>
        <c:ser>
          <c:idx val="61"/>
          <c:order val="61"/>
          <c:tx>
            <c:strRef>
              <c:f>[reportProgressSchool.xls]reportProgressSchool!$A$72</c:f>
              <c:strCache>
                <c:ptCount val="1"/>
                <c:pt idx="0">
                  <c:v>11 "А"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[reportProgressSchool.xls]reportProgressSchool!$B$72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9-0958-4581-B8B7-EFB7F58D3F43}"/>
            </c:ext>
          </c:extLst>
        </c:ser>
        <c:ser>
          <c:idx val="62"/>
          <c:order val="62"/>
          <c:tx>
            <c:strRef>
              <c:f>[reportProgressSchool.xls]reportProgressSchool!$A$73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[reportProgressSchool.xls]reportProgressSchool!$B$73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A-0958-4581-B8B7-EFB7F58D3F43}"/>
            </c:ext>
          </c:extLst>
        </c:ser>
        <c:ser>
          <c:idx val="63"/>
          <c:order val="63"/>
          <c:tx>
            <c:strRef>
              <c:f>[reportProgressSchool.xls]reportProgressSchool!$A$74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[reportProgressSchool.xls]reportProgressSchool!$B$10</c:f>
              <c:strCache>
                <c:ptCount val="1"/>
                <c:pt idx="0">
                  <c:v>Жалпы білім сап.%</c:v>
                </c:pt>
              </c:strCache>
            </c:strRef>
          </c:cat>
          <c:val>
            <c:numRef>
              <c:f>[reportProgressSchool.xls]reportProgressSchool!$B$74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B-0958-4581-B8B7-EFB7F58D3F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6608592"/>
        <c:axId val="3466136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5"/>
                <c:order val="25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[reportProgressSchool.xls]reportProgressSchool!$A$36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[reportProgressSchool.xls]reportProgressSchool!$B$10</c15:sqref>
                        </c15:formulaRef>
                      </c:ext>
                    </c:extLst>
                    <c:strCache>
                      <c:ptCount val="1"/>
                      <c:pt idx="0">
                        <c:v>Жалпы білім сап.%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[reportProgressSchool.xls]reportProgressSchool!$B$36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3C-0958-4581-B8B7-EFB7F58D3F43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[reportProgressSchool.xls]reportProgressSchool!$A$50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[reportProgressSchool.xls]reportProgressSchool!$B$10</c15:sqref>
                        </c15:formulaRef>
                      </c:ext>
                    </c:extLst>
                    <c:strCache>
                      <c:ptCount val="1"/>
                      <c:pt idx="0">
                        <c:v>Жалпы білім сап.%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[reportProgressSchool.xls]reportProgressSchool!$B$50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D-0958-4581-B8B7-EFB7F58D3F43}"/>
                  </c:ext>
                </c:extLst>
              </c15:ser>
            </c15:filteredBarSeries>
            <c15:filteredBarSeries>
              <c15:ser>
                <c:idx val="50"/>
                <c:order val="5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[reportProgressSchool.xls]reportProgressSchool!$A$61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[reportProgressSchool.xls]reportProgressSchool!$B$10</c15:sqref>
                        </c15:formulaRef>
                      </c:ext>
                    </c:extLst>
                    <c:strCache>
                      <c:ptCount val="1"/>
                      <c:pt idx="0">
                        <c:v>Жалпы білім сап.%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[reportProgressSchool.xls]reportProgressSchool!$B$61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E-0958-4581-B8B7-EFB7F58D3F43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[reportProgressSchool.xls]reportProgressSchool!$A$65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[reportProgressSchool.xls]reportProgressSchool!$B$10</c15:sqref>
                        </c15:formulaRef>
                      </c:ext>
                    </c:extLst>
                    <c:strCache>
                      <c:ptCount val="1"/>
                      <c:pt idx="0">
                        <c:v>Жалпы білім сап.%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[reportProgressSchool.xls]reportProgressSchool!$B$65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F-0958-4581-B8B7-EFB7F58D3F43}"/>
                  </c:ext>
                </c:extLst>
              </c15:ser>
            </c15:filteredBarSeries>
          </c:ext>
        </c:extLst>
      </c:barChart>
      <c:catAx>
        <c:axId val="34660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6613688"/>
        <c:crosses val="autoZero"/>
        <c:auto val="1"/>
        <c:lblAlgn val="ctr"/>
        <c:lblOffset val="100"/>
        <c:noMultiLvlLbl val="0"/>
      </c:catAx>
      <c:valAx>
        <c:axId val="346613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660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8а сыныбы : Омирова 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(11).xls]teacherClassReport (11)'!$A$12:$B$12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(11).xls]teacherClassReport (11)'!$C$11:$O$11</c:f>
              <c:strCache>
                <c:ptCount val="13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 әдебиеті</c:v>
                </c:pt>
                <c:pt idx="8">
                  <c:v>Қазақ тарихы</c:v>
                </c:pt>
                <c:pt idx="9">
                  <c:v>Қазақ тілі </c:v>
                </c:pt>
                <c:pt idx="10">
                  <c:v>Орыс</c:v>
                </c:pt>
                <c:pt idx="11">
                  <c:v>Физик</c:v>
                </c:pt>
                <c:pt idx="12">
                  <c:v>Химия</c:v>
                </c:pt>
              </c:strCache>
            </c:strRef>
          </c:cat>
          <c:val>
            <c:numRef>
              <c:f>'[teacherClassReport (11).xls]teacherClassReport (11)'!$C$12:$O$12</c:f>
              <c:numCache>
                <c:formatCode>General</c:formatCode>
                <c:ptCount val="13"/>
                <c:pt idx="0">
                  <c:v>3.74</c:v>
                </c:pt>
                <c:pt idx="1">
                  <c:v>3.74</c:v>
                </c:pt>
                <c:pt idx="2">
                  <c:v>3.87</c:v>
                </c:pt>
                <c:pt idx="3">
                  <c:v>4</c:v>
                </c:pt>
                <c:pt idx="4">
                  <c:v>3.78</c:v>
                </c:pt>
                <c:pt idx="5">
                  <c:v>4.09</c:v>
                </c:pt>
                <c:pt idx="6">
                  <c:v>3.78</c:v>
                </c:pt>
                <c:pt idx="7">
                  <c:v>3.78</c:v>
                </c:pt>
                <c:pt idx="8">
                  <c:v>3.96</c:v>
                </c:pt>
                <c:pt idx="9">
                  <c:v>3.78</c:v>
                </c:pt>
                <c:pt idx="10">
                  <c:v>3.83</c:v>
                </c:pt>
                <c:pt idx="11">
                  <c:v>3.78</c:v>
                </c:pt>
                <c:pt idx="12">
                  <c:v>3.78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4D-4F80-B294-CF01A3D60F5B}"/>
            </c:ext>
          </c:extLst>
        </c:ser>
        <c:ser>
          <c:idx val="1"/>
          <c:order val="1"/>
          <c:tx>
            <c:strRef>
              <c:f>'[teacherClassReport (11).xls]teacherClassReport (11)'!$A$13:$B$13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(11).xls]teacherClassReport (11)'!$C$11:$O$11</c:f>
              <c:strCache>
                <c:ptCount val="13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 әдебиеті</c:v>
                </c:pt>
                <c:pt idx="8">
                  <c:v>Қазақ тарихы</c:v>
                </c:pt>
                <c:pt idx="9">
                  <c:v>Қазақ тілі </c:v>
                </c:pt>
                <c:pt idx="10">
                  <c:v>Орыс</c:v>
                </c:pt>
                <c:pt idx="11">
                  <c:v>Физик</c:v>
                </c:pt>
                <c:pt idx="12">
                  <c:v>Химия</c:v>
                </c:pt>
              </c:strCache>
            </c:strRef>
          </c:cat>
          <c:val>
            <c:numRef>
              <c:f>'[teacherClassReport (11).xls]teacherClassReport (11)'!$C$13:$O$13</c:f>
              <c:numCache>
                <c:formatCode>General</c:formatCode>
                <c:ptCount val="13"/>
                <c:pt idx="0">
                  <c:v>52.17</c:v>
                </c:pt>
                <c:pt idx="1">
                  <c:v>56.52</c:v>
                </c:pt>
                <c:pt idx="2">
                  <c:v>60.87</c:v>
                </c:pt>
                <c:pt idx="3">
                  <c:v>56.52</c:v>
                </c:pt>
                <c:pt idx="4">
                  <c:v>56.52</c:v>
                </c:pt>
                <c:pt idx="5">
                  <c:v>78.260000000000005</c:v>
                </c:pt>
                <c:pt idx="6">
                  <c:v>60.87</c:v>
                </c:pt>
                <c:pt idx="7">
                  <c:v>56.52</c:v>
                </c:pt>
                <c:pt idx="8">
                  <c:v>60.87</c:v>
                </c:pt>
                <c:pt idx="9">
                  <c:v>56.52</c:v>
                </c:pt>
                <c:pt idx="10">
                  <c:v>60.87</c:v>
                </c:pt>
                <c:pt idx="11">
                  <c:v>56.52</c:v>
                </c:pt>
                <c:pt idx="12">
                  <c:v>56.52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4D-4F80-B294-CF01A3D60F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8295008"/>
        <c:axId val="378297360"/>
      </c:barChart>
      <c:catAx>
        <c:axId val="37829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8297360"/>
        <c:crosses val="autoZero"/>
        <c:auto val="1"/>
        <c:lblAlgn val="ctr"/>
        <c:lblOffset val="100"/>
        <c:noMultiLvlLbl val="0"/>
      </c:catAx>
      <c:valAx>
        <c:axId val="378297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829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9а</a:t>
            </a:r>
            <a:r>
              <a:rPr lang="ru-RU" sz="3200" baseline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сыныбы : Оразқұл Ә</a:t>
            </a:r>
            <a:endParaRPr lang="ru-RU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(12).xls]teacherClassReport (12)'!$A$12:$B$12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(12).xls]teacherClassReport (12)'!$C$11:$P$11</c:f>
              <c:strCache>
                <c:ptCount val="14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</c:v>
                </c:pt>
                <c:pt idx="8">
                  <c:v>Қазақ</c:v>
                </c:pt>
                <c:pt idx="9">
                  <c:v>Қазақ</c:v>
                </c:pt>
                <c:pt idx="10">
                  <c:v>Құқық</c:v>
                </c:pt>
                <c:pt idx="11">
                  <c:v>Орыс</c:v>
                </c:pt>
                <c:pt idx="12">
                  <c:v>Физик</c:v>
                </c:pt>
                <c:pt idx="13">
                  <c:v>Химия</c:v>
                </c:pt>
              </c:strCache>
            </c:strRef>
          </c:cat>
          <c:val>
            <c:numRef>
              <c:f>'[teacherClassReport (12).xls]teacherClassReport (12)'!$C$12:$P$12</c:f>
              <c:numCache>
                <c:formatCode>General</c:formatCode>
                <c:ptCount val="14"/>
                <c:pt idx="0">
                  <c:v>3.8</c:v>
                </c:pt>
                <c:pt idx="1">
                  <c:v>3.93</c:v>
                </c:pt>
                <c:pt idx="2">
                  <c:v>3.8</c:v>
                </c:pt>
                <c:pt idx="3">
                  <c:v>4.07</c:v>
                </c:pt>
                <c:pt idx="4">
                  <c:v>3.67</c:v>
                </c:pt>
                <c:pt idx="5">
                  <c:v>3.93</c:v>
                </c:pt>
                <c:pt idx="6">
                  <c:v>4</c:v>
                </c:pt>
                <c:pt idx="7">
                  <c:v>3.93</c:v>
                </c:pt>
                <c:pt idx="8">
                  <c:v>3.8</c:v>
                </c:pt>
                <c:pt idx="9">
                  <c:v>3.93</c:v>
                </c:pt>
                <c:pt idx="10">
                  <c:v>3.93</c:v>
                </c:pt>
                <c:pt idx="11">
                  <c:v>3.8</c:v>
                </c:pt>
                <c:pt idx="12">
                  <c:v>3.73</c:v>
                </c:pt>
                <c:pt idx="13">
                  <c:v>3.73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7E-4668-BCCD-812CBC71BAED}"/>
            </c:ext>
          </c:extLst>
        </c:ser>
        <c:ser>
          <c:idx val="1"/>
          <c:order val="1"/>
          <c:tx>
            <c:strRef>
              <c:f>'[teacherClassReport (12).xls]teacherClassReport (12)'!$A$13:$B$13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(12).xls]teacherClassReport (12)'!$C$11:$P$11</c:f>
              <c:strCache>
                <c:ptCount val="14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</c:v>
                </c:pt>
                <c:pt idx="8">
                  <c:v>Қазақ</c:v>
                </c:pt>
                <c:pt idx="9">
                  <c:v>Қазақ</c:v>
                </c:pt>
                <c:pt idx="10">
                  <c:v>Құқық</c:v>
                </c:pt>
                <c:pt idx="11">
                  <c:v>Орыс</c:v>
                </c:pt>
                <c:pt idx="12">
                  <c:v>Физик</c:v>
                </c:pt>
                <c:pt idx="13">
                  <c:v>Химия</c:v>
                </c:pt>
              </c:strCache>
            </c:strRef>
          </c:cat>
          <c:val>
            <c:numRef>
              <c:f>'[teacherClassReport (12).xls]teacherClassReport (12)'!$C$13:$P$13</c:f>
              <c:numCache>
                <c:formatCode>General</c:formatCode>
                <c:ptCount val="14"/>
                <c:pt idx="0">
                  <c:v>60</c:v>
                </c:pt>
                <c:pt idx="1">
                  <c:v>73.33</c:v>
                </c:pt>
                <c:pt idx="2">
                  <c:v>60</c:v>
                </c:pt>
                <c:pt idx="3">
                  <c:v>80</c:v>
                </c:pt>
                <c:pt idx="4">
                  <c:v>53.33</c:v>
                </c:pt>
                <c:pt idx="5">
                  <c:v>73.33</c:v>
                </c:pt>
                <c:pt idx="6">
                  <c:v>80</c:v>
                </c:pt>
                <c:pt idx="7">
                  <c:v>66.67</c:v>
                </c:pt>
                <c:pt idx="8">
                  <c:v>60</c:v>
                </c:pt>
                <c:pt idx="9">
                  <c:v>66.67</c:v>
                </c:pt>
                <c:pt idx="10">
                  <c:v>66.67</c:v>
                </c:pt>
                <c:pt idx="11">
                  <c:v>53.33</c:v>
                </c:pt>
                <c:pt idx="12">
                  <c:v>53.33</c:v>
                </c:pt>
                <c:pt idx="13">
                  <c:v>53.33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7E-4668-BCCD-812CBC71BA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8296184"/>
        <c:axId val="378291872"/>
      </c:barChart>
      <c:catAx>
        <c:axId val="37829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8291872"/>
        <c:crosses val="autoZero"/>
        <c:auto val="1"/>
        <c:lblAlgn val="ctr"/>
        <c:lblOffset val="100"/>
        <c:noMultiLvlLbl val="0"/>
      </c:catAx>
      <c:valAx>
        <c:axId val="378291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829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33CC"/>
                </a:solidFill>
              </a:rPr>
              <a:t>9</a:t>
            </a:r>
            <a:r>
              <a:rPr lang="ru-RU" baseline="0">
                <a:solidFill>
                  <a:srgbClr val="0033CC"/>
                </a:solidFill>
              </a:rPr>
              <a:t> ә сыныбы : Серикова М</a:t>
            </a:r>
            <a:endParaRPr lang="ru-RU">
              <a:solidFill>
                <a:srgbClr val="0033CC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(13).xls]teacherClassReport (13)'!$A$12:$B$12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(13).xls]teacherClassReport (13)'!$C$11:$P$11</c:f>
              <c:strCache>
                <c:ptCount val="14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 әдебиеті </c:v>
                </c:pt>
                <c:pt idx="8">
                  <c:v>Қазақ тарихы</c:v>
                </c:pt>
                <c:pt idx="9">
                  <c:v>Қазақ тілі </c:v>
                </c:pt>
                <c:pt idx="10">
                  <c:v>Құқық</c:v>
                </c:pt>
                <c:pt idx="11">
                  <c:v>Орыс</c:v>
                </c:pt>
                <c:pt idx="12">
                  <c:v>Физик</c:v>
                </c:pt>
                <c:pt idx="13">
                  <c:v>Химия</c:v>
                </c:pt>
              </c:strCache>
            </c:strRef>
          </c:cat>
          <c:val>
            <c:numRef>
              <c:f>'[teacherClassReport (13).xls]teacherClassReport (13)'!$C$12:$P$12</c:f>
              <c:numCache>
                <c:formatCode>General</c:formatCode>
                <c:ptCount val="14"/>
                <c:pt idx="0">
                  <c:v>3.75</c:v>
                </c:pt>
                <c:pt idx="1">
                  <c:v>3.81</c:v>
                </c:pt>
                <c:pt idx="2">
                  <c:v>3.75</c:v>
                </c:pt>
                <c:pt idx="3">
                  <c:v>4</c:v>
                </c:pt>
                <c:pt idx="4">
                  <c:v>3.8</c:v>
                </c:pt>
                <c:pt idx="5">
                  <c:v>3.94</c:v>
                </c:pt>
                <c:pt idx="6">
                  <c:v>3.88</c:v>
                </c:pt>
                <c:pt idx="7">
                  <c:v>4.0599999999999996</c:v>
                </c:pt>
                <c:pt idx="8">
                  <c:v>3.94</c:v>
                </c:pt>
                <c:pt idx="9">
                  <c:v>4.0599999999999996</c:v>
                </c:pt>
                <c:pt idx="10">
                  <c:v>3.94</c:v>
                </c:pt>
                <c:pt idx="11">
                  <c:v>3.81</c:v>
                </c:pt>
                <c:pt idx="12">
                  <c:v>3.69</c:v>
                </c:pt>
                <c:pt idx="13">
                  <c:v>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C-4636-AF86-C68C5526D9B6}"/>
            </c:ext>
          </c:extLst>
        </c:ser>
        <c:ser>
          <c:idx val="1"/>
          <c:order val="1"/>
          <c:tx>
            <c:strRef>
              <c:f>'[teacherClassReport (13).xls]teacherClassReport (13)'!$A$13:$B$13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(13).xls]teacherClassReport (13)'!$C$11:$P$11</c:f>
              <c:strCache>
                <c:ptCount val="14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Геогр</c:v>
                </c:pt>
                <c:pt idx="4">
                  <c:v>Геоме</c:v>
                </c:pt>
                <c:pt idx="5">
                  <c:v>Дүние</c:v>
                </c:pt>
                <c:pt idx="6">
                  <c:v>Инфор</c:v>
                </c:pt>
                <c:pt idx="7">
                  <c:v>Қазақ әдебиеті </c:v>
                </c:pt>
                <c:pt idx="8">
                  <c:v>Қазақ тарихы</c:v>
                </c:pt>
                <c:pt idx="9">
                  <c:v>Қазақ тілі </c:v>
                </c:pt>
                <c:pt idx="10">
                  <c:v>Құқық</c:v>
                </c:pt>
                <c:pt idx="11">
                  <c:v>Орыс</c:v>
                </c:pt>
                <c:pt idx="12">
                  <c:v>Физик</c:v>
                </c:pt>
                <c:pt idx="13">
                  <c:v>Химия</c:v>
                </c:pt>
              </c:strCache>
            </c:strRef>
          </c:cat>
          <c:val>
            <c:numRef>
              <c:f>'[teacherClassReport (13).xls]teacherClassReport (13)'!$C$13:$P$13</c:f>
              <c:numCache>
                <c:formatCode>General</c:formatCode>
                <c:ptCount val="14"/>
                <c:pt idx="0">
                  <c:v>56.25</c:v>
                </c:pt>
                <c:pt idx="1">
                  <c:v>56.25</c:v>
                </c:pt>
                <c:pt idx="2">
                  <c:v>56.25</c:v>
                </c:pt>
                <c:pt idx="3">
                  <c:v>75</c:v>
                </c:pt>
                <c:pt idx="4">
                  <c:v>53.33</c:v>
                </c:pt>
                <c:pt idx="5">
                  <c:v>68.75</c:v>
                </c:pt>
                <c:pt idx="6">
                  <c:v>68.75</c:v>
                </c:pt>
                <c:pt idx="7">
                  <c:v>81.25</c:v>
                </c:pt>
                <c:pt idx="8">
                  <c:v>68.75</c:v>
                </c:pt>
                <c:pt idx="9">
                  <c:v>81.25</c:v>
                </c:pt>
                <c:pt idx="10">
                  <c:v>68.75</c:v>
                </c:pt>
                <c:pt idx="11">
                  <c:v>56.25</c:v>
                </c:pt>
                <c:pt idx="12">
                  <c:v>56.25</c:v>
                </c:pt>
                <c:pt idx="13">
                  <c:v>56.25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C-4636-AF86-C68C5526D9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8287952"/>
        <c:axId val="378291480"/>
      </c:barChart>
      <c:catAx>
        <c:axId val="37828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8291480"/>
        <c:crosses val="autoZero"/>
        <c:auto val="1"/>
        <c:lblAlgn val="ctr"/>
        <c:lblOffset val="100"/>
        <c:noMultiLvlLbl val="0"/>
      </c:catAx>
      <c:valAx>
        <c:axId val="378291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828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2800">
                <a:solidFill>
                  <a:srgbClr val="0033CC"/>
                </a:solidFill>
              </a:rPr>
              <a:t>10 а сыныбы : Қазыбекова Ә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(14).xls]teacherClassReport (14)'!$A$12:$B$12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(14).xls]teacherClassReport (14)'!$C$11:$N$11</c:f>
              <c:strCache>
                <c:ptCount val="12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Геоме</c:v>
                </c:pt>
                <c:pt idx="4">
                  <c:v>Дүние тарихы</c:v>
                </c:pt>
                <c:pt idx="5">
                  <c:v>Инфор</c:v>
                </c:pt>
                <c:pt idx="6">
                  <c:v>Қазақ әдебиеті </c:v>
                </c:pt>
                <c:pt idx="7">
                  <c:v>Қазақ тарихы</c:v>
                </c:pt>
                <c:pt idx="8">
                  <c:v>Қазақ тілі </c:v>
                </c:pt>
                <c:pt idx="9">
                  <c:v>Құқық</c:v>
                </c:pt>
                <c:pt idx="10">
                  <c:v>Орыс</c:v>
                </c:pt>
                <c:pt idx="11">
                  <c:v>Физик</c:v>
                </c:pt>
              </c:strCache>
            </c:strRef>
          </c:cat>
          <c:val>
            <c:numRef>
              <c:f>'[teacherClassReport (14).xls]teacherClassReport (14)'!$C$12:$N$12</c:f>
              <c:numCache>
                <c:formatCode>General</c:formatCode>
                <c:ptCount val="12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  <c:pt idx="4">
                  <c:v>3.9</c:v>
                </c:pt>
                <c:pt idx="5">
                  <c:v>3.8</c:v>
                </c:pt>
                <c:pt idx="6">
                  <c:v>4</c:v>
                </c:pt>
                <c:pt idx="7">
                  <c:v>3.8</c:v>
                </c:pt>
                <c:pt idx="8">
                  <c:v>3.9</c:v>
                </c:pt>
                <c:pt idx="9">
                  <c:v>3.85</c:v>
                </c:pt>
                <c:pt idx="10">
                  <c:v>3.8</c:v>
                </c:pt>
                <c:pt idx="11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86-48D7-8DA0-9D3AF4E07F17}"/>
            </c:ext>
          </c:extLst>
        </c:ser>
        <c:ser>
          <c:idx val="1"/>
          <c:order val="1"/>
          <c:tx>
            <c:strRef>
              <c:f>'[teacherClassReport (14).xls]teacherClassReport (14)'!$A$13:$B$13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(14).xls]teacherClassReport (14)'!$C$11:$N$11</c:f>
              <c:strCache>
                <c:ptCount val="12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Геоме</c:v>
                </c:pt>
                <c:pt idx="4">
                  <c:v>Дүние тарихы</c:v>
                </c:pt>
                <c:pt idx="5">
                  <c:v>Инфор</c:v>
                </c:pt>
                <c:pt idx="6">
                  <c:v>Қазақ әдебиеті </c:v>
                </c:pt>
                <c:pt idx="7">
                  <c:v>Қазақ тарихы</c:v>
                </c:pt>
                <c:pt idx="8">
                  <c:v>Қазақ тілі </c:v>
                </c:pt>
                <c:pt idx="9">
                  <c:v>Құқық</c:v>
                </c:pt>
                <c:pt idx="10">
                  <c:v>Орыс</c:v>
                </c:pt>
                <c:pt idx="11">
                  <c:v>Физик</c:v>
                </c:pt>
              </c:strCache>
            </c:strRef>
          </c:cat>
          <c:val>
            <c:numRef>
              <c:f>'[teacherClassReport (14).xls]teacherClassReport (14)'!$C$13:$N$13</c:f>
              <c:numCache>
                <c:formatCode>General</c:formatCode>
                <c:ptCount val="12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65</c:v>
                </c:pt>
                <c:pt idx="5">
                  <c:v>65</c:v>
                </c:pt>
                <c:pt idx="6">
                  <c:v>75</c:v>
                </c:pt>
                <c:pt idx="7">
                  <c:v>60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  <c:pt idx="1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86-48D7-8DA0-9D3AF4E07F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8284424"/>
        <c:axId val="378290696"/>
      </c:barChart>
      <c:catAx>
        <c:axId val="37828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8290696"/>
        <c:crosses val="autoZero"/>
        <c:auto val="1"/>
        <c:lblAlgn val="ctr"/>
        <c:lblOffset val="100"/>
        <c:noMultiLvlLbl val="0"/>
      </c:catAx>
      <c:valAx>
        <c:axId val="378290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8284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spc="120" normalizeH="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sz="3200">
                <a:solidFill>
                  <a:srgbClr val="0033CC"/>
                </a:solidFill>
              </a:rPr>
              <a:t>11а сыныбы: Айтуарова 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120" normalizeH="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'[teacherClassReport (15).xls]teacherClassReport (15)'!$A$12:$B$12</c:f>
              <c:strCache>
                <c:ptCount val="2"/>
                <c:pt idx="0">
                  <c:v>Пән бойынша орташа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(15).xls]teacherClassReport (15)'!$C$11:$N$11</c:f>
              <c:strCache>
                <c:ptCount val="12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Геоме</c:v>
                </c:pt>
                <c:pt idx="4">
                  <c:v>Дүние</c:v>
                </c:pt>
                <c:pt idx="5">
                  <c:v>Инфор</c:v>
                </c:pt>
                <c:pt idx="6">
                  <c:v>Қазақ әдебиеті </c:v>
                </c:pt>
                <c:pt idx="7">
                  <c:v>Қазақ тарихы</c:v>
                </c:pt>
                <c:pt idx="8">
                  <c:v>Қазақ тілі </c:v>
                </c:pt>
                <c:pt idx="9">
                  <c:v>Құқық</c:v>
                </c:pt>
                <c:pt idx="10">
                  <c:v>Орыс</c:v>
                </c:pt>
                <c:pt idx="11">
                  <c:v>Физик</c:v>
                </c:pt>
              </c:strCache>
            </c:strRef>
          </c:cat>
          <c:val>
            <c:numRef>
              <c:f>'[teacherClassReport (15).xls]teacherClassReport (15)'!$C$12:$N$12</c:f>
              <c:numCache>
                <c:formatCode>General</c:formatCode>
                <c:ptCount val="12"/>
                <c:pt idx="0">
                  <c:v>3.94</c:v>
                </c:pt>
                <c:pt idx="1">
                  <c:v>4</c:v>
                </c:pt>
                <c:pt idx="2">
                  <c:v>4</c:v>
                </c:pt>
                <c:pt idx="3">
                  <c:v>4.0599999999999996</c:v>
                </c:pt>
                <c:pt idx="4">
                  <c:v>4.5</c:v>
                </c:pt>
                <c:pt idx="5">
                  <c:v>3.94</c:v>
                </c:pt>
                <c:pt idx="6">
                  <c:v>4.38</c:v>
                </c:pt>
                <c:pt idx="7">
                  <c:v>4.5</c:v>
                </c:pt>
                <c:pt idx="8">
                  <c:v>4.38</c:v>
                </c:pt>
                <c:pt idx="9">
                  <c:v>4.4400000000000004</c:v>
                </c:pt>
                <c:pt idx="10">
                  <c:v>4.0599999999999996</c:v>
                </c:pt>
                <c:pt idx="11">
                  <c:v>4.0599999999999996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B3-44D2-8A40-F9E2F3E7EBE5}"/>
            </c:ext>
          </c:extLst>
        </c:ser>
        <c:ser>
          <c:idx val="1"/>
          <c:order val="1"/>
          <c:tx>
            <c:strRef>
              <c:f>'[teacherClassReport (15).xls]teacherClassReport (15)'!$A$13:$B$13</c:f>
              <c:strCache>
                <c:ptCount val="2"/>
                <c:pt idx="0">
                  <c:v>Біл. сап.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33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'[teacherClassReport (15).xls]teacherClassReport (15)'!$C$11:$N$11</c:f>
              <c:strCache>
                <c:ptCount val="12"/>
                <c:pt idx="0">
                  <c:v>Шетел</c:v>
                </c:pt>
                <c:pt idx="1">
                  <c:v>Алгеб</c:v>
                </c:pt>
                <c:pt idx="2">
                  <c:v>Биоло</c:v>
                </c:pt>
                <c:pt idx="3">
                  <c:v>Геоме</c:v>
                </c:pt>
                <c:pt idx="4">
                  <c:v>Дүние</c:v>
                </c:pt>
                <c:pt idx="5">
                  <c:v>Инфор</c:v>
                </c:pt>
                <c:pt idx="6">
                  <c:v>Қазақ әдебиеті </c:v>
                </c:pt>
                <c:pt idx="7">
                  <c:v>Қазақ тарихы</c:v>
                </c:pt>
                <c:pt idx="8">
                  <c:v>Қазақ тілі </c:v>
                </c:pt>
                <c:pt idx="9">
                  <c:v>Құқық</c:v>
                </c:pt>
                <c:pt idx="10">
                  <c:v>Орыс</c:v>
                </c:pt>
                <c:pt idx="11">
                  <c:v>Физик</c:v>
                </c:pt>
              </c:strCache>
            </c:strRef>
          </c:cat>
          <c:val>
            <c:numRef>
              <c:f>'[teacherClassReport (15).xls]teacherClassReport (15)'!$C$13:$N$13</c:f>
              <c:numCache>
                <c:formatCode>General</c:formatCode>
                <c:ptCount val="12"/>
                <c:pt idx="0">
                  <c:v>75</c:v>
                </c:pt>
                <c:pt idx="1">
                  <c:v>81.25</c:v>
                </c:pt>
                <c:pt idx="2">
                  <c:v>81.25</c:v>
                </c:pt>
                <c:pt idx="3">
                  <c:v>87.5</c:v>
                </c:pt>
                <c:pt idx="4">
                  <c:v>87.5</c:v>
                </c:pt>
                <c:pt idx="5">
                  <c:v>81.25</c:v>
                </c:pt>
                <c:pt idx="6">
                  <c:v>87.5</c:v>
                </c:pt>
                <c:pt idx="7">
                  <c:v>87.5</c:v>
                </c:pt>
                <c:pt idx="8">
                  <c:v>87.5</c:v>
                </c:pt>
                <c:pt idx="9">
                  <c:v>87.5</c:v>
                </c:pt>
                <c:pt idx="10">
                  <c:v>81.25</c:v>
                </c:pt>
                <c:pt idx="11">
                  <c:v>87.5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B3-44D2-8A40-F9E2F3E7EB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78288344"/>
        <c:axId val="378288736"/>
      </c:barChart>
      <c:catAx>
        <c:axId val="378288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8288736"/>
        <c:crosses val="autoZero"/>
        <c:auto val="1"/>
        <c:lblAlgn val="ctr"/>
        <c:lblOffset val="100"/>
        <c:noMultiLvlLbl val="0"/>
      </c:catAx>
      <c:valAx>
        <c:axId val="378288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828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 Қазақ әдебиеті пәні Біл. сап.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(1).xls]reportSubjectTeacher (1)'!$B$8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(1).xls]reportSubjectTeacher (1)'!$A$9:$A$13</c:f>
              <c:strCache>
                <c:ptCount val="5"/>
                <c:pt idx="1">
                  <c:v>6а</c:v>
                </c:pt>
                <c:pt idx="2">
                  <c:v>6ә</c:v>
                </c:pt>
                <c:pt idx="3">
                  <c:v>7а</c:v>
                </c:pt>
                <c:pt idx="4">
                  <c:v>8а</c:v>
                </c:pt>
              </c:strCache>
            </c:strRef>
          </c:cat>
          <c:val>
            <c:numRef>
              <c:f>'[reportSubjectTeacher (1).xls]reportSubjectTeacher (1)'!$B$9:$B$13</c:f>
              <c:numCache>
                <c:formatCode>General</c:formatCode>
                <c:ptCount val="5"/>
                <c:pt idx="1">
                  <c:v>50</c:v>
                </c:pt>
                <c:pt idx="2">
                  <c:v>63.64</c:v>
                </c:pt>
                <c:pt idx="3">
                  <c:v>71.430000000000007</c:v>
                </c:pt>
                <c:pt idx="4">
                  <c:v>56.52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39-4F5C-A210-714942787C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6605064"/>
        <c:axId val="346606240"/>
      </c:barChart>
      <c:catAx>
        <c:axId val="346605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6606240"/>
        <c:crosses val="autoZero"/>
        <c:auto val="1"/>
        <c:lblAlgn val="ctr"/>
        <c:lblOffset val="100"/>
        <c:noMultiLvlLbl val="0"/>
      </c:catAx>
      <c:valAx>
        <c:axId val="34660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660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Қазақ тілі пәні Біл. сап.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[reportSubjectTeacher.xls]reportSubjectTeacher!$B$8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[reportSubjectTeacher.xls]reportSubjectTeacher!$A$9:$A$16</c:f>
              <c:strCache>
                <c:ptCount val="7"/>
                <c:pt idx="1">
                  <c:v>6а </c:v>
                </c:pt>
                <c:pt idx="2">
                  <c:v>6ә</c:v>
                </c:pt>
                <c:pt idx="3">
                  <c:v>7а</c:v>
                </c:pt>
                <c:pt idx="4">
                  <c:v>7ә</c:v>
                </c:pt>
                <c:pt idx="5">
                  <c:v>8а</c:v>
                </c:pt>
                <c:pt idx="6">
                  <c:v>10а</c:v>
                </c:pt>
              </c:strCache>
            </c:strRef>
          </c:cat>
          <c:val>
            <c:numRef>
              <c:f>[reportSubjectTeacher.xls]reportSubjectTeacher!$B$9:$B$16</c:f>
              <c:numCache>
                <c:formatCode>General</c:formatCode>
                <c:ptCount val="7"/>
                <c:pt idx="1">
                  <c:v>42.86</c:v>
                </c:pt>
                <c:pt idx="2">
                  <c:v>63.64</c:v>
                </c:pt>
                <c:pt idx="3">
                  <c:v>71.430000000000007</c:v>
                </c:pt>
                <c:pt idx="4">
                  <c:v>69.23</c:v>
                </c:pt>
                <c:pt idx="5">
                  <c:v>52.17</c:v>
                </c:pt>
                <c:pt idx="6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5E-4B1A-9ED7-2195AC2BF6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6608984"/>
        <c:axId val="346609376"/>
      </c:barChart>
      <c:catAx>
        <c:axId val="346608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6609376"/>
        <c:crosses val="autoZero"/>
        <c:auto val="1"/>
        <c:lblAlgn val="ctr"/>
        <c:lblOffset val="100"/>
        <c:noMultiLvlLbl val="0"/>
      </c:catAx>
      <c:valAx>
        <c:axId val="34660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660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(3).xls]reportSubjectTeacher (3)'!$B$8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(3).xls]reportSubjectTeacher (3)'!$A$9:$A$19</c:f>
              <c:strCache>
                <c:ptCount val="10"/>
                <c:pt idx="1">
                  <c:v>7ә</c:v>
                </c:pt>
                <c:pt idx="3">
                  <c:v>9а</c:v>
                </c:pt>
                <c:pt idx="4">
                  <c:v>10а</c:v>
                </c:pt>
                <c:pt idx="5">
                  <c:v>11 "А"</c:v>
                </c:pt>
                <c:pt idx="6">
                  <c:v>7ә әдеб</c:v>
                </c:pt>
                <c:pt idx="7">
                  <c:v>9а әдеб</c:v>
                </c:pt>
                <c:pt idx="8">
                  <c:v>10а әдеб</c:v>
                </c:pt>
                <c:pt idx="9">
                  <c:v>11 "А" әдеб</c:v>
                </c:pt>
              </c:strCache>
            </c:strRef>
          </c:cat>
          <c:val>
            <c:numRef>
              <c:f>'[reportSubjectTeacher (3).xls]reportSubjectTeacher (3)'!$B$9:$B$19</c:f>
              <c:numCache>
                <c:formatCode>General</c:formatCode>
                <c:ptCount val="10"/>
                <c:pt idx="1">
                  <c:v>69.23</c:v>
                </c:pt>
                <c:pt idx="3">
                  <c:v>73.33</c:v>
                </c:pt>
                <c:pt idx="4">
                  <c:v>75</c:v>
                </c:pt>
                <c:pt idx="5">
                  <c:v>87.5</c:v>
                </c:pt>
                <c:pt idx="6">
                  <c:v>69.23</c:v>
                </c:pt>
                <c:pt idx="7">
                  <c:v>66.67</c:v>
                </c:pt>
                <c:pt idx="8">
                  <c:v>75</c:v>
                </c:pt>
                <c:pt idx="9">
                  <c:v>93.75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2-46C3-8B11-4D3A2CC69E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6613296"/>
        <c:axId val="346610552"/>
      </c:barChart>
      <c:catAx>
        <c:axId val="34661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6610552"/>
        <c:crosses val="autoZero"/>
        <c:auto val="1"/>
        <c:lblAlgn val="ctr"/>
        <c:lblOffset val="100"/>
        <c:noMultiLvlLbl val="0"/>
      </c:catAx>
      <c:valAx>
        <c:axId val="346610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661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(5).xls]reportSubjectTeacher (5)'!$B$8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(5).xls]reportSubjectTeacher (5)'!$A$9:$A$15</c:f>
              <c:strCache>
                <c:ptCount val="7"/>
                <c:pt idx="1">
                  <c:v>5а әдеб</c:v>
                </c:pt>
                <c:pt idx="2">
                  <c:v>5ә  әдеб</c:v>
                </c:pt>
                <c:pt idx="3">
                  <c:v>9ә әдеб</c:v>
                </c:pt>
                <c:pt idx="4">
                  <c:v>5а қаз-т</c:v>
                </c:pt>
                <c:pt idx="5">
                  <c:v>5ә қаз -т</c:v>
                </c:pt>
                <c:pt idx="6">
                  <c:v>9ә қаз -т</c:v>
                </c:pt>
              </c:strCache>
            </c:strRef>
          </c:cat>
          <c:val>
            <c:numRef>
              <c:f>'[reportSubjectTeacher (5).xls]reportSubjectTeacher (5)'!$B$9:$B$15</c:f>
              <c:numCache>
                <c:formatCode>General</c:formatCode>
                <c:ptCount val="7"/>
                <c:pt idx="1">
                  <c:v>87.5</c:v>
                </c:pt>
                <c:pt idx="2">
                  <c:v>86.67</c:v>
                </c:pt>
                <c:pt idx="3">
                  <c:v>86.67</c:v>
                </c:pt>
                <c:pt idx="4">
                  <c:v>75</c:v>
                </c:pt>
                <c:pt idx="5">
                  <c:v>73.33</c:v>
                </c:pt>
                <c:pt idx="6">
                  <c:v>73.33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1F-454D-BDDD-6A3BDDD712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6612120"/>
        <c:axId val="346612512"/>
      </c:barChart>
      <c:catAx>
        <c:axId val="346612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6612512"/>
        <c:crosses val="autoZero"/>
        <c:auto val="1"/>
        <c:lblAlgn val="ctr"/>
        <c:lblOffset val="100"/>
        <c:noMultiLvlLbl val="0"/>
      </c:catAx>
      <c:valAx>
        <c:axId val="346612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661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(6).xls]reportSubjectTeacher (6)'!$B$8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(6).xls]reportSubjectTeacher (6)'!$A$9:$A$16</c:f>
              <c:strCache>
                <c:ptCount val="8"/>
                <c:pt idx="1">
                  <c:v>7ә алгебра</c:v>
                </c:pt>
                <c:pt idx="2">
                  <c:v>9а алгебра</c:v>
                </c:pt>
                <c:pt idx="3">
                  <c:v>9ә алгебра ү\о</c:v>
                </c:pt>
                <c:pt idx="4">
                  <c:v>5ә матем</c:v>
                </c:pt>
                <c:pt idx="5">
                  <c:v>11 "А" Алгебра және АБ</c:v>
                </c:pt>
                <c:pt idx="6">
                  <c:v>7Ә геометрия</c:v>
                </c:pt>
                <c:pt idx="7">
                  <c:v>9Агеометрия</c:v>
                </c:pt>
              </c:strCache>
            </c:strRef>
          </c:cat>
          <c:val>
            <c:numRef>
              <c:f>'[reportSubjectTeacher (6).xls]reportSubjectTeacher (6)'!$B$9:$B$16</c:f>
              <c:numCache>
                <c:formatCode>General</c:formatCode>
                <c:ptCount val="8"/>
                <c:pt idx="1">
                  <c:v>61.54</c:v>
                </c:pt>
                <c:pt idx="2">
                  <c:v>66.67</c:v>
                </c:pt>
                <c:pt idx="3">
                  <c:v>100</c:v>
                </c:pt>
                <c:pt idx="4">
                  <c:v>73.33</c:v>
                </c:pt>
                <c:pt idx="5">
                  <c:v>81.25</c:v>
                </c:pt>
                <c:pt idx="6">
                  <c:v>61.54</c:v>
                </c:pt>
                <c:pt idx="7">
                  <c:v>66.67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BB-4CC2-B6AF-03A0EB15E7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46612904"/>
        <c:axId val="346602320"/>
      </c:barChart>
      <c:catAx>
        <c:axId val="346612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6602320"/>
        <c:crosses val="autoZero"/>
        <c:auto val="1"/>
        <c:lblAlgn val="ctr"/>
        <c:lblOffset val="100"/>
        <c:noMultiLvlLbl val="0"/>
      </c:catAx>
      <c:valAx>
        <c:axId val="346602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661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'[reportSubjectTeacher (6).xls]reportSubjectTeacher (6)'!$B$8</c:f>
              <c:strCache>
                <c:ptCount val="1"/>
                <c:pt idx="0">
                  <c:v>Біл. сап.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'[reportSubjectTeacher (6).xls]reportSubjectTeacher (6)'!$A$9:$A$15</c:f>
              <c:strCache>
                <c:ptCount val="7"/>
                <c:pt idx="1">
                  <c:v>6А матем</c:v>
                </c:pt>
                <c:pt idx="2">
                  <c:v>7Ә алгебра</c:v>
                </c:pt>
                <c:pt idx="3">
                  <c:v>9Ә алгебра</c:v>
                </c:pt>
                <c:pt idx="4">
                  <c:v>10А Алгебра ж\е АБ</c:v>
                </c:pt>
                <c:pt idx="5">
                  <c:v>7А геометрия</c:v>
                </c:pt>
                <c:pt idx="6">
                  <c:v>9Әгеометри</c:v>
                </c:pt>
              </c:strCache>
            </c:strRef>
          </c:cat>
          <c:val>
            <c:numRef>
              <c:f>'[reportSubjectTeacher (6).xls]reportSubjectTeacher (6)'!$B$9:$B$15</c:f>
              <c:numCache>
                <c:formatCode>General</c:formatCode>
                <c:ptCount val="7"/>
                <c:pt idx="1">
                  <c:v>42.86</c:v>
                </c:pt>
                <c:pt idx="2">
                  <c:v>57.14</c:v>
                </c:pt>
                <c:pt idx="3">
                  <c:v>53.33</c:v>
                </c:pt>
                <c:pt idx="4">
                  <c:v>55</c:v>
                </c:pt>
                <c:pt idx="5">
                  <c:v>57.14</c:v>
                </c:pt>
                <c:pt idx="6">
                  <c:v>53.33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6C-45DD-BD8A-5A61BE9AE1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616824"/>
        <c:axId val="346615256"/>
      </c:barChart>
      <c:catAx>
        <c:axId val="34661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6615256"/>
        <c:crosses val="autoZero"/>
        <c:auto val="1"/>
        <c:lblAlgn val="ctr"/>
        <c:lblOffset val="100"/>
        <c:noMultiLvlLbl val="0"/>
      </c:catAx>
      <c:valAx>
        <c:axId val="34661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61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0.59039</cdr:x>
      <cdr:y>0.82405</cdr:y>
    </cdr:from>
    <cdr:to>
      <cdr:x>0.669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6A7E980-F424-4EC3-B5BC-3FEBC0F132F9}"/>
            </a:ext>
          </a:extLst>
        </cdr:cNvPr>
        <cdr:cNvSpPr txBox="1"/>
      </cdr:nvSpPr>
      <cdr:spPr>
        <a:xfrm xmlns:a="http://schemas.openxmlformats.org/drawingml/2006/main">
          <a:off x="6868160" y="50647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0.71004</cdr:x>
      <cdr:y>0.92571</cdr:y>
    </cdr:from>
    <cdr:to>
      <cdr:x>0.78865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D2C044B7-BF4E-457A-BDEA-F45EFC0DA045}"/>
            </a:ext>
          </a:extLst>
        </cdr:cNvPr>
        <cdr:cNvSpPr txBox="1"/>
      </cdr:nvSpPr>
      <cdr:spPr>
        <a:xfrm xmlns:a="http://schemas.openxmlformats.org/drawingml/2006/main">
          <a:off x="8260080" y="4810760"/>
          <a:ext cx="914400" cy="38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k-KZ" sz="1400" b="1" dirty="0">
              <a:solidFill>
                <a:schemeClr val="tx1"/>
              </a:solidFill>
            </a:rPr>
            <a:t>Орта балл</a:t>
          </a:r>
          <a:endParaRPr lang="x-none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0.86376</cdr:x>
      <cdr:y>0.92571</cdr:y>
    </cdr:from>
    <cdr:to>
      <cdr:x>0.94236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24345382-6D9A-4F6E-B284-4D74BA5F6847}"/>
            </a:ext>
          </a:extLst>
        </cdr:cNvPr>
        <cdr:cNvSpPr txBox="1"/>
      </cdr:nvSpPr>
      <cdr:spPr>
        <a:xfrm xmlns:a="http://schemas.openxmlformats.org/drawingml/2006/main">
          <a:off x="10048240" y="4810760"/>
          <a:ext cx="914400" cy="38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k-KZ" sz="1400" b="1" dirty="0">
              <a:solidFill>
                <a:schemeClr val="tx1"/>
              </a:solidFill>
            </a:rPr>
            <a:t>Білім сапасы</a:t>
          </a:r>
          <a:endParaRPr lang="x-none" sz="14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0.07273</cdr:x>
      <cdr:y>0.31773</cdr:y>
    </cdr:from>
    <cdr:to>
      <cdr:x>0.15065</cdr:x>
      <cdr:y>0.47975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A33FC30-53DC-4AC2-A51A-FE3873447A78}"/>
            </a:ext>
          </a:extLst>
        </cdr:cNvPr>
        <cdr:cNvSpPr txBox="1"/>
      </cdr:nvSpPr>
      <cdr:spPr>
        <a:xfrm xmlns:a="http://schemas.openxmlformats.org/drawingml/2006/main">
          <a:off x="853440" y="17932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0.58355</cdr:x>
      <cdr:y>0.85112</cdr:y>
    </cdr:from>
    <cdr:to>
      <cdr:x>0.66333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F496C71-D0AC-43CB-9050-A1094BB72A71}"/>
            </a:ext>
          </a:extLst>
        </cdr:cNvPr>
        <cdr:cNvSpPr txBox="1"/>
      </cdr:nvSpPr>
      <cdr:spPr>
        <a:xfrm xmlns:a="http://schemas.openxmlformats.org/drawingml/2006/main">
          <a:off x="6687710" y="61629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0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6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186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0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56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7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9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7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2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0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0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0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4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2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4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19E4-625C-4472-ADAB-8EBFFB58CE4A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A94E69-A5FD-49A4-B6F8-66EF6A3CA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2B5C57-705F-46A7-8656-DBB40C1B3DA0}"/>
              </a:ext>
            </a:extLst>
          </p:cNvPr>
          <p:cNvSpPr/>
          <p:nvPr/>
        </p:nvSpPr>
        <p:spPr>
          <a:xfrm>
            <a:off x="680720" y="136436"/>
            <a:ext cx="1076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Әшімжан Ахметов атындағы №61 жалпы орта білім беретін мектебінің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бойынша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916A52D3-B818-422A-8DD3-78730E0137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372008"/>
              </p:ext>
            </p:extLst>
          </p:nvPr>
        </p:nvGraphicFramePr>
        <p:xfrm>
          <a:off x="1056640" y="1244600"/>
          <a:ext cx="991616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58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6525B2-6F95-491A-A85A-77D9F0D3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2C95701-63A7-40C1-945D-CB029AD9928C}"/>
              </a:ext>
            </a:extLst>
          </p:cNvPr>
          <p:cNvSpPr/>
          <p:nvPr/>
        </p:nvSpPr>
        <p:spPr>
          <a:xfrm>
            <a:off x="3302000" y="24819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, Дүниежүзі тарихы, құқық  негіздері, география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Серикбаева 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2AE525E3-C3C1-4B20-B911-AF97E817B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518983"/>
              </p:ext>
            </p:extLst>
          </p:nvPr>
        </p:nvGraphicFramePr>
        <p:xfrm>
          <a:off x="162560" y="1783080"/>
          <a:ext cx="1133856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520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96A917-50FA-45FC-9A17-A5A23DCD2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9B823075-C28F-4BBA-BB64-6FED3635B5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345797"/>
              </p:ext>
            </p:extLst>
          </p:nvPr>
        </p:nvGraphicFramePr>
        <p:xfrm>
          <a:off x="294640" y="2433320"/>
          <a:ext cx="1169416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F8422FC-0B0E-4320-B5E6-D4407AFCFFAE}"/>
              </a:ext>
            </a:extLst>
          </p:cNvPr>
          <p:cNvSpPr/>
          <p:nvPr/>
        </p:nvSpPr>
        <p:spPr>
          <a:xfrm>
            <a:off x="2631440" y="3294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,жаратылыстану, география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Бугыбаева 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9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2AE5BF-486A-48F3-824B-20367826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8380E284-B675-435E-B79F-FA58BED6A2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142142"/>
              </p:ext>
            </p:extLst>
          </p:nvPr>
        </p:nvGraphicFramePr>
        <p:xfrm>
          <a:off x="762000" y="2057400"/>
          <a:ext cx="10704786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176FCA0-82D4-4229-82EF-CC661BEB4F3E}"/>
              </a:ext>
            </a:extLst>
          </p:cNvPr>
          <p:cNvSpPr/>
          <p:nvPr/>
        </p:nvSpPr>
        <p:spPr>
          <a:xfrm>
            <a:off x="3066393" y="4572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, Дүниежүзі тарихы, құқық  негіздері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Халбеков Н.С.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9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2AE5BF-486A-48F3-824B-20367826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D4651AB4-EAE2-4F58-9CBB-7DA8153269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271611"/>
              </p:ext>
            </p:extLst>
          </p:nvPr>
        </p:nvGraphicFramePr>
        <p:xfrm>
          <a:off x="243840" y="2057400"/>
          <a:ext cx="1141984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00139D6-AB1C-4362-88AE-6A40D3601390}"/>
              </a:ext>
            </a:extLst>
          </p:cNvPr>
          <p:cNvSpPr/>
          <p:nvPr/>
        </p:nvSpPr>
        <p:spPr>
          <a:xfrm>
            <a:off x="3046193" y="304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Омирова А.А.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9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2AE5BF-486A-48F3-824B-20367826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EFCD349A-8C1E-4D1D-A420-56F7BA67C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55711"/>
              </p:ext>
            </p:extLst>
          </p:nvPr>
        </p:nvGraphicFramePr>
        <p:xfrm>
          <a:off x="467360" y="2057400"/>
          <a:ext cx="11125200" cy="431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402772A-BB4D-4F61-9F4F-0E458781804E}"/>
              </a:ext>
            </a:extLst>
          </p:cNvPr>
          <p:cNvSpPr/>
          <p:nvPr/>
        </p:nvSpPr>
        <p:spPr>
          <a:xfrm>
            <a:off x="2844800" y="5670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тілі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Мусаева Ұ. Ж.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065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2AE5BF-486A-48F3-824B-20367826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E0D00F07-CC93-4646-BDBF-2ECEB73A7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865048"/>
              </p:ext>
            </p:extLst>
          </p:nvPr>
        </p:nvGraphicFramePr>
        <p:xfrm>
          <a:off x="467360" y="2057400"/>
          <a:ext cx="11125200" cy="438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95DCD07-E297-488A-AE59-8C6FD5FBACB5}"/>
              </a:ext>
            </a:extLst>
          </p:cNvPr>
          <p:cNvSpPr/>
          <p:nvPr/>
        </p:nvSpPr>
        <p:spPr>
          <a:xfrm>
            <a:off x="3046193" y="2342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 мен әдебиеті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Курбанова Р.Б.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1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30E50886-6757-4B37-9D43-42DB78B1B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850807"/>
              </p:ext>
            </p:extLst>
          </p:nvPr>
        </p:nvGraphicFramePr>
        <p:xfrm>
          <a:off x="396240" y="929640"/>
          <a:ext cx="11673840" cy="557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86320F2-C036-45A3-B4A1-6013795B71F4}"/>
              </a:ext>
            </a:extLst>
          </p:cNvPr>
          <p:cNvSpPr/>
          <p:nvPr/>
        </p:nvSpPr>
        <p:spPr>
          <a:xfrm>
            <a:off x="480392" y="150563"/>
            <a:ext cx="11231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жылының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тоқсандар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76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7741ECF-7249-4D4C-9C2B-448B7EACC0AE}"/>
              </a:ext>
            </a:extLst>
          </p:cNvPr>
          <p:cNvSpPr/>
          <p:nvPr/>
        </p:nvSpPr>
        <p:spPr>
          <a:xfrm>
            <a:off x="1158240" y="0"/>
            <a:ext cx="1033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Әшімжан Ахметов атындағы №61 жалпы орта білім беретін мектебінің </a:t>
            </a:r>
          </a:p>
          <a:p>
            <a:pPr algn="ctr"/>
            <a:r>
              <a:rPr lang="kk-K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kk-K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тоқсан 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жылдық  –бойынша сыныптар мен пәндердің білім сапасы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67733E2F-5BFF-42B4-BF6B-766DFF44D3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078481"/>
              </p:ext>
            </p:extLst>
          </p:nvPr>
        </p:nvGraphicFramePr>
        <p:xfrm>
          <a:off x="386080" y="1041400"/>
          <a:ext cx="11734800" cy="564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052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B6C4CCA-1D8E-43AC-A703-550F4A60EA9F}"/>
              </a:ext>
            </a:extLst>
          </p:cNvPr>
          <p:cNvSpPr/>
          <p:nvPr/>
        </p:nvSpPr>
        <p:spPr>
          <a:xfrm>
            <a:off x="1469684" y="0"/>
            <a:ext cx="9394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C9218663-1EA7-4C09-A2D9-E26D913DC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958245"/>
              </p:ext>
            </p:extLst>
          </p:nvPr>
        </p:nvGraphicFramePr>
        <p:xfrm>
          <a:off x="975360" y="1457960"/>
          <a:ext cx="10810240" cy="503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740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BCCB3D50-FE9B-48D2-91D4-A88F6EAC9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808120"/>
              </p:ext>
            </p:extLst>
          </p:nvPr>
        </p:nvGraphicFramePr>
        <p:xfrm>
          <a:off x="822960" y="396240"/>
          <a:ext cx="11145520" cy="632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31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4A95B3-A0EF-405A-A4AF-A94671337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70D72A44-5700-4854-8DB9-563BCBF4B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628688"/>
              </p:ext>
            </p:extLst>
          </p:nvPr>
        </p:nvGraphicFramePr>
        <p:xfrm>
          <a:off x="426720" y="274320"/>
          <a:ext cx="11633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0737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9632EC68-4FC8-4D8A-B840-030184E01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177403"/>
              </p:ext>
            </p:extLst>
          </p:nvPr>
        </p:nvGraphicFramePr>
        <p:xfrm>
          <a:off x="1036320" y="685800"/>
          <a:ext cx="10779760" cy="604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3730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ECCC1E09-BE1D-4803-98E2-DE035D271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755378"/>
              </p:ext>
            </p:extLst>
          </p:nvPr>
        </p:nvGraphicFramePr>
        <p:xfrm>
          <a:off x="792480" y="104931"/>
          <a:ext cx="11186160" cy="659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285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D3361EDB-84AB-4E73-9042-B7BDEA532E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320591"/>
              </p:ext>
            </p:extLst>
          </p:nvPr>
        </p:nvGraphicFramePr>
        <p:xfrm>
          <a:off x="538480" y="213360"/>
          <a:ext cx="11358880" cy="637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822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60FB7F23-7701-4AF0-9336-32C9E3D4D6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761248"/>
              </p:ext>
            </p:extLst>
          </p:nvPr>
        </p:nvGraphicFramePr>
        <p:xfrm>
          <a:off x="1005840" y="523240"/>
          <a:ext cx="10779760" cy="612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111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A203DB1A-7220-4FAC-A8DA-7E90DE20F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007149"/>
              </p:ext>
            </p:extLst>
          </p:nvPr>
        </p:nvGraphicFramePr>
        <p:xfrm>
          <a:off x="731520" y="685800"/>
          <a:ext cx="11206480" cy="593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478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98623FAA-8566-49BE-9F7A-E1F841163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56989"/>
              </p:ext>
            </p:extLst>
          </p:nvPr>
        </p:nvGraphicFramePr>
        <p:xfrm>
          <a:off x="1137920" y="685800"/>
          <a:ext cx="10556240" cy="587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6815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BE322847-235C-4C2B-8479-8A87F5E20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211138"/>
              </p:ext>
            </p:extLst>
          </p:nvPr>
        </p:nvGraphicFramePr>
        <p:xfrm>
          <a:off x="558800" y="223520"/>
          <a:ext cx="11511280" cy="653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2073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974F60F9-C379-412E-B530-2A6B7F1A3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9955"/>
              </p:ext>
            </p:extLst>
          </p:nvPr>
        </p:nvGraphicFramePr>
        <p:xfrm>
          <a:off x="538942" y="378228"/>
          <a:ext cx="11460480" cy="566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9F13B1-ED08-45CE-88AE-580225B35406}"/>
              </a:ext>
            </a:extLst>
          </p:cNvPr>
          <p:cNvSpPr txBox="1"/>
          <p:nvPr/>
        </p:nvSpPr>
        <p:spPr>
          <a:xfrm>
            <a:off x="6608618" y="6040582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050" dirty="0"/>
              <a:t>әдебиеті</a:t>
            </a:r>
            <a:endParaRPr lang="x-none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D818AA-5C9C-47C7-9637-40B2230661EB}"/>
              </a:ext>
            </a:extLst>
          </p:cNvPr>
          <p:cNvSpPr txBox="1"/>
          <p:nvPr/>
        </p:nvSpPr>
        <p:spPr>
          <a:xfrm>
            <a:off x="7578436" y="6054437"/>
            <a:ext cx="5661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050" dirty="0"/>
              <a:t>тарих</a:t>
            </a:r>
            <a:endParaRPr lang="x-none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956481-116A-4977-9DBB-19AD3D750934}"/>
              </a:ext>
            </a:extLst>
          </p:cNvPr>
          <p:cNvSpPr txBox="1"/>
          <p:nvPr/>
        </p:nvSpPr>
        <p:spPr>
          <a:xfrm>
            <a:off x="8482596" y="6032149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050" dirty="0"/>
              <a:t>тілі </a:t>
            </a:r>
            <a:endParaRPr lang="x-none" sz="1050" dirty="0"/>
          </a:p>
        </p:txBody>
      </p:sp>
    </p:spTree>
    <p:extLst>
      <p:ext uri="{BB962C8B-B14F-4D97-AF65-F5344CB8AC3E}">
        <p14:creationId xmlns:p14="http://schemas.microsoft.com/office/powerpoint/2010/main" val="1384963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B4EC1F33-F17A-4368-8A49-97FB54894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241100"/>
              </p:ext>
            </p:extLst>
          </p:nvPr>
        </p:nvGraphicFramePr>
        <p:xfrm>
          <a:off x="1289824" y="462775"/>
          <a:ext cx="10251687" cy="594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717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8C11ECE1-C927-4D3C-B13A-D79CBD166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112846"/>
              </p:ext>
            </p:extLst>
          </p:nvPr>
        </p:nvGraphicFramePr>
        <p:xfrm>
          <a:off x="721112" y="306657"/>
          <a:ext cx="11132634" cy="630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42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2515B4-CCA9-419C-BF45-6F0332D5AC46}"/>
              </a:ext>
            </a:extLst>
          </p:cNvPr>
          <p:cNvSpPr/>
          <p:nvPr/>
        </p:nvSpPr>
        <p:spPr>
          <a:xfrm>
            <a:off x="568960" y="136436"/>
            <a:ext cx="11358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Әшімжан Ахметов атындағы №61 жалпы орта білім беретін мектебінің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бойынша сыныптар мен пәндердің білім сапасы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94E84E70-F70F-4F4F-BB2C-8C24904828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958153"/>
              </p:ext>
            </p:extLst>
          </p:nvPr>
        </p:nvGraphicFramePr>
        <p:xfrm>
          <a:off x="162560" y="1417320"/>
          <a:ext cx="11765280" cy="5304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082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6B5C7343-FCDD-469E-96F2-4543C93E1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254351"/>
              </p:ext>
            </p:extLst>
          </p:nvPr>
        </p:nvGraphicFramePr>
        <p:xfrm>
          <a:off x="1379034" y="574287"/>
          <a:ext cx="10485863" cy="618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328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CDD1A286-42EA-42E8-B253-6CE756F6F1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684685"/>
              </p:ext>
            </p:extLst>
          </p:nvPr>
        </p:nvGraphicFramePr>
        <p:xfrm>
          <a:off x="788018" y="395868"/>
          <a:ext cx="11009971" cy="614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584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66BF00BD-325D-4EA0-B5F8-4C1470199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813566"/>
              </p:ext>
            </p:extLst>
          </p:nvPr>
        </p:nvGraphicFramePr>
        <p:xfrm>
          <a:off x="1200615" y="585438"/>
          <a:ext cx="10563922" cy="609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0527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81548242-E943-4946-A57E-BD619DF61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640732"/>
              </p:ext>
            </p:extLst>
          </p:nvPr>
        </p:nvGraphicFramePr>
        <p:xfrm>
          <a:off x="832623" y="685800"/>
          <a:ext cx="11009971" cy="591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68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9399CAE4-84A7-419E-879A-25C26EEE1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39706"/>
              </p:ext>
            </p:extLst>
          </p:nvPr>
        </p:nvGraphicFramePr>
        <p:xfrm>
          <a:off x="6096000" y="2209800"/>
          <a:ext cx="570992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CAA4EE19-C758-444C-A0B6-DEDD19643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12515"/>
              </p:ext>
            </p:extLst>
          </p:nvPr>
        </p:nvGraphicFramePr>
        <p:xfrm>
          <a:off x="182880" y="2326004"/>
          <a:ext cx="5842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00EDE2-AC1E-436E-93EB-9E64CF8C0736}"/>
              </a:ext>
            </a:extLst>
          </p:cNvPr>
          <p:cNvSpPr/>
          <p:nvPr/>
        </p:nvSpPr>
        <p:spPr>
          <a:xfrm>
            <a:off x="3046193" y="58513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Байтимова Ж.Р.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98D9827-2B2B-40D6-A18F-D00CD9500A0B}"/>
              </a:ext>
            </a:extLst>
          </p:cNvPr>
          <p:cNvSpPr/>
          <p:nvPr/>
        </p:nvSpPr>
        <p:spPr>
          <a:xfrm>
            <a:off x="2743200" y="2850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Қазыбекова Ә.Ж.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6B98131B-54E7-4EA9-8C78-A6AC39A0C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01663"/>
              </p:ext>
            </p:extLst>
          </p:nvPr>
        </p:nvGraphicFramePr>
        <p:xfrm>
          <a:off x="211552" y="1493519"/>
          <a:ext cx="11645168" cy="507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240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6525B2-6F95-491A-A85A-77D9F0D3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6DEDB5-3F1F-4BA9-ABCF-A343CA5A522A}"/>
              </a:ext>
            </a:extLst>
          </p:cNvPr>
          <p:cNvSpPr/>
          <p:nvPr/>
        </p:nvSpPr>
        <p:spPr>
          <a:xfrm>
            <a:off x="2407920" y="2749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Серикова М.Ж</a:t>
            </a:r>
            <a:endParaRPr lang="x-none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40C8213-0E02-42E7-9C32-99340AFBE0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124130"/>
              </p:ext>
            </p:extLst>
          </p:nvPr>
        </p:nvGraphicFramePr>
        <p:xfrm>
          <a:off x="548640" y="1473200"/>
          <a:ext cx="11084560" cy="479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973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6525B2-6F95-491A-A85A-77D9F0D3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7A6E683-332B-4EAE-AE85-9CF235B3E8BD}"/>
              </a:ext>
            </a:extLst>
          </p:cNvPr>
          <p:cNvSpPr/>
          <p:nvPr/>
        </p:nvSpPr>
        <p:spPr>
          <a:xfrm>
            <a:off x="2824480" y="3968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,алгебра, алгебра және АБ  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 Каюпова П.С.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0030C701-E7F5-47C7-B277-063940199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204617"/>
              </p:ext>
            </p:extLst>
          </p:nvPr>
        </p:nvGraphicFramePr>
        <p:xfrm>
          <a:off x="680720" y="1717040"/>
          <a:ext cx="10424160" cy="412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530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6525B2-6F95-491A-A85A-77D9F0D3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7D0816-E20E-44CC-BFF0-F1B2A8A72F87}"/>
              </a:ext>
            </a:extLst>
          </p:cNvPr>
          <p:cNvSpPr txBox="1"/>
          <p:nvPr/>
        </p:nvSpPr>
        <p:spPr>
          <a:xfrm>
            <a:off x="410603" y="253725"/>
            <a:ext cx="113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,алгебра, алгебра және АБ   пәні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– тоқсан  білім  сапасы 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мұғалімі:Джусупбекова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1E478B2A-975E-4AEA-A1F2-95B023F56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503211"/>
              </p:ext>
            </p:extLst>
          </p:nvPr>
        </p:nvGraphicFramePr>
        <p:xfrm>
          <a:off x="802640" y="1412826"/>
          <a:ext cx="10535920" cy="489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971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6525B2-6F95-491A-A85A-77D9F0D3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3" y="0"/>
            <a:ext cx="12195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2621AB3-7A3D-4AE7-A0F1-8BAE39195E3A}"/>
              </a:ext>
            </a:extLst>
          </p:cNvPr>
          <p:cNvSpPr/>
          <p:nvPr/>
        </p:nvSpPr>
        <p:spPr>
          <a:xfrm>
            <a:off x="2956560" y="2038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,алгебра, геометрия пәні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ІІІ– тоқсан  білім  сапасы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Пән мұғалімі: Пәзілбек Б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1E478B2A-975E-4AEA-A1F2-95B023F56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420623"/>
              </p:ext>
            </p:extLst>
          </p:nvPr>
        </p:nvGraphicFramePr>
        <p:xfrm>
          <a:off x="1605280" y="1202690"/>
          <a:ext cx="9316720" cy="453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665683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892</TotalTime>
  <Words>417</Words>
  <Application>Microsoft Office PowerPoint</Application>
  <PresentationFormat>Широкоэкранный</PresentationFormat>
  <Paragraphs>75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2026</cp:lastModifiedBy>
  <cp:revision>48</cp:revision>
  <dcterms:created xsi:type="dcterms:W3CDTF">2025-01-06T05:29:17Z</dcterms:created>
  <dcterms:modified xsi:type="dcterms:W3CDTF">2026-05-06T07:29:01Z</dcterms:modified>
</cp:coreProperties>
</file>