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8" r:id="rId12"/>
    <p:sldId id="267" r:id="rId13"/>
    <p:sldId id="266" r:id="rId14"/>
    <p:sldId id="269" r:id="rId15"/>
    <p:sldId id="274" r:id="rId16"/>
    <p:sldId id="273" r:id="rId17"/>
    <p:sldId id="272" r:id="rId18"/>
    <p:sldId id="271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177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ҚАЗ.xlsx]Лист1'!$D$4</c:f>
              <c:strCache>
                <c:ptCount val="1"/>
                <c:pt idx="0">
                  <c:v>Білім сапасы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ҚАЗ.xlsx]Лист1'!$C$5:$C$20</c:f>
              <c:strCache>
                <c:ptCount val="16"/>
                <c:pt idx="0">
                  <c:v>2  "А" </c:v>
                </c:pt>
                <c:pt idx="1">
                  <c:v>2 "Ә"</c:v>
                </c:pt>
                <c:pt idx="2">
                  <c:v>3 "А"</c:v>
                </c:pt>
                <c:pt idx="3">
                  <c:v>3 "Ә"</c:v>
                </c:pt>
                <c:pt idx="4">
                  <c:v>4 "А"</c:v>
                </c:pt>
                <c:pt idx="5">
                  <c:v>5 "А"</c:v>
                </c:pt>
                <c:pt idx="6">
                  <c:v>5 "Ә"</c:v>
                </c:pt>
                <c:pt idx="7">
                  <c:v>6 "А"</c:v>
                </c:pt>
                <c:pt idx="8">
                  <c:v>6 "Ә"</c:v>
                </c:pt>
                <c:pt idx="9">
                  <c:v>7 "А"</c:v>
                </c:pt>
                <c:pt idx="10">
                  <c:v>7 "Ә"</c:v>
                </c:pt>
                <c:pt idx="11">
                  <c:v>8"А"</c:v>
                </c:pt>
                <c:pt idx="12">
                  <c:v>9 "А"</c:v>
                </c:pt>
                <c:pt idx="13">
                  <c:v>9 "Ә"</c:v>
                </c:pt>
                <c:pt idx="14">
                  <c:v>10 "А"</c:v>
                </c:pt>
                <c:pt idx="15">
                  <c:v>11 "А"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ҚАЗ.xlsx]Лист1'!$D$5:$D$20</c:f>
              <c:numCache>
                <c:formatCode>General</c:formatCode>
                <c:ptCount val="16"/>
                <c:pt idx="0">
                  <c:v>53.33</c:v>
                </c:pt>
                <c:pt idx="1">
                  <c:v>62.5</c:v>
                </c:pt>
                <c:pt idx="2">
                  <c:v>57.89</c:v>
                </c:pt>
                <c:pt idx="3">
                  <c:v>55.55</c:v>
                </c:pt>
                <c:pt idx="4">
                  <c:v>47.36</c:v>
                </c:pt>
                <c:pt idx="5">
                  <c:v>50</c:v>
                </c:pt>
                <c:pt idx="6">
                  <c:v>40</c:v>
                </c:pt>
                <c:pt idx="7">
                  <c:v>35.71</c:v>
                </c:pt>
                <c:pt idx="8">
                  <c:v>50</c:v>
                </c:pt>
                <c:pt idx="9">
                  <c:v>42.85</c:v>
                </c:pt>
                <c:pt idx="10">
                  <c:v>50</c:v>
                </c:pt>
                <c:pt idx="11">
                  <c:v>45.45</c:v>
                </c:pt>
                <c:pt idx="12">
                  <c:v>40</c:v>
                </c:pt>
                <c:pt idx="13">
                  <c:v>43.75</c:v>
                </c:pt>
                <c:pt idx="14">
                  <c:v>50</c:v>
                </c:pt>
                <c:pt idx="15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6-4526-A8FC-0EF9B2C32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12287199"/>
        <c:axId val="1112287615"/>
      </c:barChart>
      <c:catAx>
        <c:axId val="111228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2287615"/>
        <c:crosses val="autoZero"/>
        <c:auto val="1"/>
        <c:lblAlgn val="ctr"/>
        <c:lblOffset val="100"/>
        <c:noMultiLvlLbl val="0"/>
      </c:catAx>
      <c:valAx>
        <c:axId val="1112287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228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79625111288059E-2"/>
          <c:y val="0.20793412269576864"/>
          <c:w val="0.9714407497774239"/>
          <c:h val="0.62455946558905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ҚАЗ.xlsx]Лист1'!$E$240</c:f>
              <c:strCache>
                <c:ptCount val="1"/>
                <c:pt idx="0">
                  <c:v>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ҚАЗ.xlsx]Лист1'!$D$241:$D$247</c:f>
              <c:strCache>
                <c:ptCount val="7"/>
                <c:pt idx="0">
                  <c:v>6 "А" матем</c:v>
                </c:pt>
                <c:pt idx="1">
                  <c:v>7 "А" алгебра </c:v>
                </c:pt>
                <c:pt idx="2">
                  <c:v>9 "Ә" алгебра </c:v>
                </c:pt>
                <c:pt idx="3">
                  <c:v>10 "А" алгебра ж/е АБ </c:v>
                </c:pt>
                <c:pt idx="4">
                  <c:v>7 "А" геометрия </c:v>
                </c:pt>
                <c:pt idx="5">
                  <c:v>9 "Ә" алгебра </c:v>
                </c:pt>
                <c:pt idx="6">
                  <c:v>10 "А" алгебра ж/е АБ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ҚАЗ.xlsx]Лист1'!$E$241:$E$247</c:f>
              <c:numCache>
                <c:formatCode>General</c:formatCode>
                <c:ptCount val="7"/>
                <c:pt idx="0">
                  <c:v>42.85</c:v>
                </c:pt>
                <c:pt idx="1">
                  <c:v>64.28</c:v>
                </c:pt>
                <c:pt idx="2">
                  <c:v>53.33</c:v>
                </c:pt>
                <c:pt idx="3">
                  <c:v>55</c:v>
                </c:pt>
                <c:pt idx="4">
                  <c:v>64.28</c:v>
                </c:pt>
                <c:pt idx="5">
                  <c:v>53.33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C-438D-BC7C-6231FD562E76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ҚАЗ.xlsx]Лист1'!$F$240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ҚАЗ.xlsx]Лист1'!$D$241:$D$247</c:f>
              <c:strCache>
                <c:ptCount val="7"/>
                <c:pt idx="0">
                  <c:v>6 "А" матем</c:v>
                </c:pt>
                <c:pt idx="1">
                  <c:v>7 "А" алгебра </c:v>
                </c:pt>
                <c:pt idx="2">
                  <c:v>9 "Ә" алгебра </c:v>
                </c:pt>
                <c:pt idx="3">
                  <c:v>10 "А" алгебра ж/е АБ </c:v>
                </c:pt>
                <c:pt idx="4">
                  <c:v>7 "А" геометрия </c:v>
                </c:pt>
                <c:pt idx="5">
                  <c:v>9 "Ә" алгебра </c:v>
                </c:pt>
                <c:pt idx="6">
                  <c:v>10 "А" алгебра ж/е АБ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ҚАЗ.xlsx]Лист1'!$F$241:$F$247</c:f>
              <c:numCache>
                <c:formatCode>General</c:formatCode>
                <c:ptCount val="7"/>
                <c:pt idx="0">
                  <c:v>3.64</c:v>
                </c:pt>
                <c:pt idx="1">
                  <c:v>4</c:v>
                </c:pt>
                <c:pt idx="2">
                  <c:v>3.8</c:v>
                </c:pt>
                <c:pt idx="3">
                  <c:v>3.7</c:v>
                </c:pt>
                <c:pt idx="4">
                  <c:v>4</c:v>
                </c:pt>
                <c:pt idx="5">
                  <c:v>3.8</c:v>
                </c:pt>
                <c:pt idx="6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C-438D-BC7C-6231FD562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4037535"/>
        <c:axId val="1294034207"/>
      </c:barChart>
      <c:catAx>
        <c:axId val="129403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4034207"/>
        <c:crosses val="autoZero"/>
        <c:auto val="1"/>
        <c:lblAlgn val="ctr"/>
        <c:lblOffset val="100"/>
        <c:noMultiLvlLbl val="0"/>
      </c:catAx>
      <c:valAx>
        <c:axId val="12940342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403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301568143535345"/>
          <c:y val="4.9588322391912153E-2"/>
          <c:w val="0.27396854519866071"/>
          <c:h val="5.5721409393421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946510076071"/>
          <c:w val="0.93888888888888888"/>
          <c:h val="0.7065447751234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ҚАЗ.xlsx]Лист1'!$E$258</c:f>
              <c:strCache>
                <c:ptCount val="1"/>
                <c:pt idx="0">
                  <c:v>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ҚАЗ.xlsx]Лист1'!$D$259:$D$262</c:f>
              <c:strCache>
                <c:ptCount val="4"/>
                <c:pt idx="0">
                  <c:v>5 "А" матем</c:v>
                </c:pt>
                <c:pt idx="1">
                  <c:v>6 "Ә" алгебра </c:v>
                </c:pt>
                <c:pt idx="2">
                  <c:v>8 "А" алгебра </c:v>
                </c:pt>
                <c:pt idx="3">
                  <c:v>8 "А" геометрия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ҚАЗ.xlsx]Лист1'!$E$259:$E$262</c:f>
              <c:numCache>
                <c:formatCode>General</c:formatCode>
                <c:ptCount val="4"/>
                <c:pt idx="0">
                  <c:v>68.75</c:v>
                </c:pt>
                <c:pt idx="1">
                  <c:v>59.09</c:v>
                </c:pt>
                <c:pt idx="2">
                  <c:v>59.09</c:v>
                </c:pt>
                <c:pt idx="3">
                  <c:v>59.09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D-44B0-9D34-BAAEE169BAFE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ҚАЗ.xlsx]Лист1'!$F$258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ҚАЗ.xlsx]Лист1'!$D$259:$D$262</c:f>
              <c:strCache>
                <c:ptCount val="4"/>
                <c:pt idx="0">
                  <c:v>5 "А" матем</c:v>
                </c:pt>
                <c:pt idx="1">
                  <c:v>6 "Ә" алгебра </c:v>
                </c:pt>
                <c:pt idx="2">
                  <c:v>8 "А" алгебра </c:v>
                </c:pt>
                <c:pt idx="3">
                  <c:v>8 "А" геометрия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ҚАЗ.xlsx]Лист1'!$F$259:$F$262</c:f>
              <c:numCache>
                <c:formatCode>General</c:formatCode>
                <c:ptCount val="4"/>
                <c:pt idx="0">
                  <c:v>4</c:v>
                </c:pt>
                <c:pt idx="1">
                  <c:v>3.9</c:v>
                </c:pt>
                <c:pt idx="2">
                  <c:v>3.81</c:v>
                </c:pt>
                <c:pt idx="3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D-44B0-9D34-BAAEE169BA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4035039"/>
        <c:axId val="1294037951"/>
      </c:barChart>
      <c:catAx>
        <c:axId val="1294035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4037951"/>
        <c:crosses val="autoZero"/>
        <c:auto val="1"/>
        <c:lblAlgn val="ctr"/>
        <c:lblOffset val="100"/>
        <c:noMultiLvlLbl val="0"/>
      </c:catAx>
      <c:valAx>
        <c:axId val="1294037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403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ҚАЗ.xlsx]Лист1'!$I$311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ҚАЗ.xlsx]Лист1'!$H$312:$H$325</c:f>
              <c:strCache>
                <c:ptCount val="14"/>
                <c:pt idx="0">
                  <c:v>5 "А" Қазақстан тарихы </c:v>
                </c:pt>
                <c:pt idx="1">
                  <c:v>5"Ә" Қазақстан тарихы </c:v>
                </c:pt>
                <c:pt idx="2">
                  <c:v>7"Ә" Қазақстан тарихы </c:v>
                </c:pt>
                <c:pt idx="3">
                  <c:v>9 "Ә" Қазақстан тарихы </c:v>
                </c:pt>
                <c:pt idx="4">
                  <c:v>11 "А" Қазақстан тарихы </c:v>
                </c:pt>
                <c:pt idx="5">
                  <c:v>5 "А" Дүниежүзі  тарихы </c:v>
                </c:pt>
                <c:pt idx="6">
                  <c:v>5"Ә" Дүниежүзі  тарихы </c:v>
                </c:pt>
                <c:pt idx="7">
                  <c:v>7"Ә" Дүниежүзі тарихы </c:v>
                </c:pt>
                <c:pt idx="8">
                  <c:v>9 "Ә" Дүниежүзі  тарихы </c:v>
                </c:pt>
                <c:pt idx="9">
                  <c:v>11 "А" Дүниежүзі тарихы </c:v>
                </c:pt>
                <c:pt idx="10">
                  <c:v>9 "Ә" Құқық негіздері  </c:v>
                </c:pt>
                <c:pt idx="11">
                  <c:v>11 "А" Құқық негіздері  </c:v>
                </c:pt>
                <c:pt idx="12">
                  <c:v>9 "А" география </c:v>
                </c:pt>
                <c:pt idx="13">
                  <c:v>9 "Ә"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ҚАЗ.xlsx]Лист1'!$I$312:$I$325</c:f>
              <c:numCache>
                <c:formatCode>General</c:formatCode>
                <c:ptCount val="14"/>
                <c:pt idx="0">
                  <c:v>81.25</c:v>
                </c:pt>
                <c:pt idx="1">
                  <c:v>66.66</c:v>
                </c:pt>
                <c:pt idx="2">
                  <c:v>69.23</c:v>
                </c:pt>
                <c:pt idx="3">
                  <c:v>3.93</c:v>
                </c:pt>
                <c:pt idx="4">
                  <c:v>4.47</c:v>
                </c:pt>
                <c:pt idx="5">
                  <c:v>81.25</c:v>
                </c:pt>
                <c:pt idx="6">
                  <c:v>66.66</c:v>
                </c:pt>
                <c:pt idx="7">
                  <c:v>69.23</c:v>
                </c:pt>
                <c:pt idx="8">
                  <c:v>66.66</c:v>
                </c:pt>
                <c:pt idx="9">
                  <c:v>88.23</c:v>
                </c:pt>
                <c:pt idx="10">
                  <c:v>100</c:v>
                </c:pt>
                <c:pt idx="11">
                  <c:v>94.11</c:v>
                </c:pt>
                <c:pt idx="12">
                  <c:v>66.66</c:v>
                </c:pt>
                <c:pt idx="13">
                  <c:v>66.66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6-42E7-BB8D-A8DAADA35335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ҚАЗ.xlsx]Лист1'!$J$311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ҚАЗ.xlsx]Лист1'!$H$312:$H$325</c:f>
              <c:strCache>
                <c:ptCount val="14"/>
                <c:pt idx="0">
                  <c:v>5 "А" Қазақстан тарихы </c:v>
                </c:pt>
                <c:pt idx="1">
                  <c:v>5"Ә" Қазақстан тарихы </c:v>
                </c:pt>
                <c:pt idx="2">
                  <c:v>7"Ә" Қазақстан тарихы </c:v>
                </c:pt>
                <c:pt idx="3">
                  <c:v>9 "Ә" Қазақстан тарихы </c:v>
                </c:pt>
                <c:pt idx="4">
                  <c:v>11 "А" Қазақстан тарихы </c:v>
                </c:pt>
                <c:pt idx="5">
                  <c:v>5 "А" Дүниежүзі  тарихы </c:v>
                </c:pt>
                <c:pt idx="6">
                  <c:v>5"Ә" Дүниежүзі  тарихы </c:v>
                </c:pt>
                <c:pt idx="7">
                  <c:v>7"Ә" Дүниежүзі тарихы </c:v>
                </c:pt>
                <c:pt idx="8">
                  <c:v>9 "Ә" Дүниежүзі  тарихы </c:v>
                </c:pt>
                <c:pt idx="9">
                  <c:v>11 "А" Дүниежүзі тарихы </c:v>
                </c:pt>
                <c:pt idx="10">
                  <c:v>9 "Ә" Құқық негіздері  </c:v>
                </c:pt>
                <c:pt idx="11">
                  <c:v>11 "А" Құқық негіздері  </c:v>
                </c:pt>
                <c:pt idx="12">
                  <c:v>9 "А" география </c:v>
                </c:pt>
                <c:pt idx="13">
                  <c:v>9 "Ә"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ҚАЗ.xlsx]Лист1'!$J$312:$J$325</c:f>
              <c:numCache>
                <c:formatCode>General</c:formatCode>
                <c:ptCount val="14"/>
                <c:pt idx="0">
                  <c:v>4.0599999999999996</c:v>
                </c:pt>
                <c:pt idx="1">
                  <c:v>4.13</c:v>
                </c:pt>
                <c:pt idx="2">
                  <c:v>4.07</c:v>
                </c:pt>
                <c:pt idx="3">
                  <c:v>66.66</c:v>
                </c:pt>
                <c:pt idx="4">
                  <c:v>88.23</c:v>
                </c:pt>
                <c:pt idx="5">
                  <c:v>4.12</c:v>
                </c:pt>
                <c:pt idx="6">
                  <c:v>4.0599999999999996</c:v>
                </c:pt>
                <c:pt idx="7">
                  <c:v>3.92</c:v>
                </c:pt>
                <c:pt idx="8">
                  <c:v>3.93</c:v>
                </c:pt>
                <c:pt idx="9">
                  <c:v>4.47</c:v>
                </c:pt>
                <c:pt idx="10">
                  <c:v>4</c:v>
                </c:pt>
                <c:pt idx="11">
                  <c:v>4.5199999999999996</c:v>
                </c:pt>
                <c:pt idx="12">
                  <c:v>3.93</c:v>
                </c:pt>
                <c:pt idx="13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6-42E7-BB8D-A8DAADA353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2288031"/>
        <c:axId val="1112290111"/>
      </c:barChart>
      <c:catAx>
        <c:axId val="111228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2290111"/>
        <c:crosses val="autoZero"/>
        <c:auto val="1"/>
        <c:lblAlgn val="ctr"/>
        <c:lblOffset val="100"/>
        <c:noMultiLvlLbl val="0"/>
      </c:catAx>
      <c:valAx>
        <c:axId val="11122901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228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ҚАЗ.xlsx]Лист1'!$I$280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ҚАЗ.xlsx]Лист1'!$H$281:$H$289</c:f>
              <c:strCache>
                <c:ptCount val="9"/>
                <c:pt idx="0">
                  <c:v>6 "А" Қазақстан тарихы </c:v>
                </c:pt>
                <c:pt idx="1">
                  <c:v>6 "Ә"Қазақстан тарихы</c:v>
                </c:pt>
                <c:pt idx="2">
                  <c:v>6 "А" Дүниежүзі тарихы </c:v>
                </c:pt>
                <c:pt idx="3">
                  <c:v>6 "Ә" Дүниежүзі  тарихы</c:v>
                </c:pt>
                <c:pt idx="4">
                  <c:v>6 "А" Жаратылыстану  </c:v>
                </c:pt>
                <c:pt idx="5">
                  <c:v>6 "Ә"Жаратылыстану </c:v>
                </c:pt>
                <c:pt idx="6">
                  <c:v>7 "А" география </c:v>
                </c:pt>
                <c:pt idx="7">
                  <c:v>7 "Ә" география </c:v>
                </c:pt>
                <c:pt idx="8">
                  <c:v>8 "А"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ҚАЗ.xlsx]Лист1'!$I$281:$I$289</c:f>
              <c:numCache>
                <c:formatCode>General</c:formatCode>
                <c:ptCount val="9"/>
                <c:pt idx="0">
                  <c:v>35.71</c:v>
                </c:pt>
                <c:pt idx="1">
                  <c:v>54.54</c:v>
                </c:pt>
                <c:pt idx="2">
                  <c:v>35.71</c:v>
                </c:pt>
                <c:pt idx="3">
                  <c:v>50</c:v>
                </c:pt>
                <c:pt idx="4">
                  <c:v>35.71</c:v>
                </c:pt>
                <c:pt idx="5">
                  <c:v>54.54</c:v>
                </c:pt>
                <c:pt idx="6">
                  <c:v>57.14</c:v>
                </c:pt>
                <c:pt idx="7">
                  <c:v>61.53</c:v>
                </c:pt>
                <c:pt idx="8">
                  <c:v>59.18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9-47CE-A712-658FDBB91C15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ҚАЗ.xlsx]Лист1'!$J$280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ҚАЗ.xlsx]Лист1'!$H$281:$H$289</c:f>
              <c:strCache>
                <c:ptCount val="9"/>
                <c:pt idx="0">
                  <c:v>6 "А" Қазақстан тарихы </c:v>
                </c:pt>
                <c:pt idx="1">
                  <c:v>6 "Ә"Қазақстан тарихы</c:v>
                </c:pt>
                <c:pt idx="2">
                  <c:v>6 "А" Дүниежүзі тарихы </c:v>
                </c:pt>
                <c:pt idx="3">
                  <c:v>6 "Ә" Дүниежүзі  тарихы</c:v>
                </c:pt>
                <c:pt idx="4">
                  <c:v>6 "А" Жаратылыстану  </c:v>
                </c:pt>
                <c:pt idx="5">
                  <c:v>6 "Ә"Жаратылыстану </c:v>
                </c:pt>
                <c:pt idx="6">
                  <c:v>7 "А" география </c:v>
                </c:pt>
                <c:pt idx="7">
                  <c:v>7 "Ә" география </c:v>
                </c:pt>
                <c:pt idx="8">
                  <c:v>8 "А" география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ҚАЗ.xlsx]Лист1'!$J$281:$J$289</c:f>
              <c:numCache>
                <c:formatCode>General</c:formatCode>
                <c:ptCount val="9"/>
                <c:pt idx="0">
                  <c:v>3.64</c:v>
                </c:pt>
                <c:pt idx="1">
                  <c:v>3.86</c:v>
                </c:pt>
                <c:pt idx="2">
                  <c:v>3.57</c:v>
                </c:pt>
                <c:pt idx="3">
                  <c:v>3.81</c:v>
                </c:pt>
                <c:pt idx="4">
                  <c:v>3.71</c:v>
                </c:pt>
                <c:pt idx="5">
                  <c:v>3.86</c:v>
                </c:pt>
                <c:pt idx="6">
                  <c:v>4</c:v>
                </c:pt>
                <c:pt idx="7">
                  <c:v>3.84</c:v>
                </c:pt>
                <c:pt idx="8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9-47CE-A712-658FDBB91C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4033791"/>
        <c:axId val="1294040863"/>
      </c:barChart>
      <c:catAx>
        <c:axId val="129403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4040863"/>
        <c:crosses val="autoZero"/>
        <c:auto val="1"/>
        <c:lblAlgn val="ctr"/>
        <c:lblOffset val="100"/>
        <c:noMultiLvlLbl val="0"/>
      </c:catAx>
      <c:valAx>
        <c:axId val="1294040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403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ҚАЗ.xlsx]Лист1'!$I$296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ҚАЗ.xlsx]Лист1'!$H$297:$H$305</c:f>
              <c:strCache>
                <c:ptCount val="9"/>
                <c:pt idx="0">
                  <c:v>7 "А" Қазақстан тарихы </c:v>
                </c:pt>
                <c:pt idx="1">
                  <c:v>8 "А" Қазақстан тарихы </c:v>
                </c:pt>
                <c:pt idx="2">
                  <c:v>9 "А" Қазақстан тарихы </c:v>
                </c:pt>
                <c:pt idx="3">
                  <c:v>10 "А" Қазақстан тарихы </c:v>
                </c:pt>
                <c:pt idx="4">
                  <c:v>7 "А" Дүниежүзі тарихы </c:v>
                </c:pt>
                <c:pt idx="5">
                  <c:v>8 "А" Дүниежүзі тарихы </c:v>
                </c:pt>
                <c:pt idx="6">
                  <c:v>9 "А" Дүниежүзі тарихы </c:v>
                </c:pt>
                <c:pt idx="7">
                  <c:v>10 "А" Дүниежүзі тарихы </c:v>
                </c:pt>
                <c:pt idx="8">
                  <c:v>10 "А" Құқық негіздері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ҚАЗ.xlsx]Лист1'!$I$297:$I$305</c:f>
              <c:numCache>
                <c:formatCode>General</c:formatCode>
                <c:ptCount val="9"/>
                <c:pt idx="0">
                  <c:v>64.28</c:v>
                </c:pt>
                <c:pt idx="1">
                  <c:v>68.180000000000007</c:v>
                </c:pt>
                <c:pt idx="2">
                  <c:v>53.33</c:v>
                </c:pt>
                <c:pt idx="3">
                  <c:v>55</c:v>
                </c:pt>
                <c:pt idx="4">
                  <c:v>85.71</c:v>
                </c:pt>
                <c:pt idx="5">
                  <c:v>72.22</c:v>
                </c:pt>
                <c:pt idx="6">
                  <c:v>60</c:v>
                </c:pt>
                <c:pt idx="7">
                  <c:v>55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0-4A2C-833E-B72562F95B70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ҚАЗ.xlsx]Лист1'!$J$296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ҚАЗ.xlsx]Лист1'!$H$297:$H$305</c:f>
              <c:strCache>
                <c:ptCount val="9"/>
                <c:pt idx="0">
                  <c:v>7 "А" Қазақстан тарихы </c:v>
                </c:pt>
                <c:pt idx="1">
                  <c:v>8 "А" Қазақстан тарихы </c:v>
                </c:pt>
                <c:pt idx="2">
                  <c:v>9 "А" Қазақстан тарихы </c:v>
                </c:pt>
                <c:pt idx="3">
                  <c:v>10 "А" Қазақстан тарихы </c:v>
                </c:pt>
                <c:pt idx="4">
                  <c:v>7 "А" Дүниежүзі тарихы </c:v>
                </c:pt>
                <c:pt idx="5">
                  <c:v>8 "А" Дүниежүзі тарихы </c:v>
                </c:pt>
                <c:pt idx="6">
                  <c:v>9 "А" Дүниежүзі тарихы </c:v>
                </c:pt>
                <c:pt idx="7">
                  <c:v>10 "А" Дүниежүзі тарихы </c:v>
                </c:pt>
                <c:pt idx="8">
                  <c:v>10 "А" Құқық негіздері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ҚАЗ.xlsx]Лист1'!$J$297:$J$305</c:f>
              <c:numCache>
                <c:formatCode>General</c:formatCode>
                <c:ptCount val="9"/>
                <c:pt idx="0">
                  <c:v>4</c:v>
                </c:pt>
                <c:pt idx="1">
                  <c:v>3.95</c:v>
                </c:pt>
                <c:pt idx="2">
                  <c:v>3.93</c:v>
                </c:pt>
                <c:pt idx="3">
                  <c:v>3.8</c:v>
                </c:pt>
                <c:pt idx="4">
                  <c:v>4.28</c:v>
                </c:pt>
                <c:pt idx="5">
                  <c:v>4.09</c:v>
                </c:pt>
                <c:pt idx="6">
                  <c:v>3.93</c:v>
                </c:pt>
                <c:pt idx="7">
                  <c:v>3.8</c:v>
                </c:pt>
                <c:pt idx="8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0-4A2C-833E-B72562F95B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53103"/>
        <c:axId val="1126046447"/>
      </c:barChart>
      <c:catAx>
        <c:axId val="1126053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6046447"/>
        <c:crosses val="autoZero"/>
        <c:auto val="1"/>
        <c:lblAlgn val="ctr"/>
        <c:lblOffset val="100"/>
        <c:noMultiLvlLbl val="0"/>
      </c:catAx>
      <c:valAx>
        <c:axId val="11260464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5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Лист1!$I$330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Лист1!$H$331:$H$336</c:f>
              <c:strCache>
                <c:ptCount val="6"/>
                <c:pt idx="0">
                  <c:v>5 "А" </c:v>
                </c:pt>
                <c:pt idx="1">
                  <c:v>5"Ә" </c:v>
                </c:pt>
                <c:pt idx="2">
                  <c:v>7"Ә" </c:v>
                </c:pt>
                <c:pt idx="3">
                  <c:v>7"Ә" </c:v>
                </c:pt>
                <c:pt idx="4">
                  <c:v>8"А" </c:v>
                </c:pt>
                <c:pt idx="5">
                  <c:v>11 "А"  </c:v>
                </c:pt>
              </c:strCache>
            </c:strRef>
          </c:cat>
          <c:val>
            <c:numRef>
              <c:f>Лист1!$I$331:$I$336</c:f>
              <c:numCache>
                <c:formatCode>General</c:formatCode>
                <c:ptCount val="6"/>
                <c:pt idx="0">
                  <c:v>75</c:v>
                </c:pt>
                <c:pt idx="1">
                  <c:v>40</c:v>
                </c:pt>
                <c:pt idx="2">
                  <c:v>64.28</c:v>
                </c:pt>
                <c:pt idx="3">
                  <c:v>69.23</c:v>
                </c:pt>
                <c:pt idx="4">
                  <c:v>59.09</c:v>
                </c:pt>
                <c:pt idx="5">
                  <c:v>70.58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A-42A7-A4E9-996E76FC0883}"/>
            </c:ext>
          </c:extLst>
        </c:ser>
        <c:ser>
          <c:idx val="1"/>
          <c:order val="1"/>
          <c:tx>
            <c:strRef>
              <c:f>Лист1!$J$330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Лист1!$H$331:$H$336</c:f>
              <c:strCache>
                <c:ptCount val="6"/>
                <c:pt idx="0">
                  <c:v>5 "А" </c:v>
                </c:pt>
                <c:pt idx="1">
                  <c:v>5"Ә" </c:v>
                </c:pt>
                <c:pt idx="2">
                  <c:v>7"Ә" </c:v>
                </c:pt>
                <c:pt idx="3">
                  <c:v>7"Ә" </c:v>
                </c:pt>
                <c:pt idx="4">
                  <c:v>8"А" </c:v>
                </c:pt>
                <c:pt idx="5">
                  <c:v>11 "А"  </c:v>
                </c:pt>
              </c:strCache>
            </c:strRef>
          </c:cat>
          <c:val>
            <c:numRef>
              <c:f>Лист1!$J$331:$J$336</c:f>
              <c:numCache>
                <c:formatCode>General</c:formatCode>
                <c:ptCount val="6"/>
                <c:pt idx="0">
                  <c:v>4.18</c:v>
                </c:pt>
                <c:pt idx="1">
                  <c:v>3.66</c:v>
                </c:pt>
                <c:pt idx="2">
                  <c:v>3.92</c:v>
                </c:pt>
                <c:pt idx="3">
                  <c:v>3.92</c:v>
                </c:pt>
                <c:pt idx="4">
                  <c:v>3.81</c:v>
                </c:pt>
                <c:pt idx="5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A-42A7-A4E9-996E76FC0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1976880"/>
        <c:axId val="61978544"/>
      </c:barChart>
      <c:catAx>
        <c:axId val="6197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978544"/>
        <c:crosses val="autoZero"/>
        <c:auto val="1"/>
        <c:lblAlgn val="ctr"/>
        <c:lblOffset val="100"/>
        <c:noMultiLvlLbl val="0"/>
      </c:catAx>
      <c:valAx>
        <c:axId val="6197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97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Лист1!$I$345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Лист1!$H$346:$H$350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9 "Ә"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Лист1!$I$346:$I$350</c:f>
              <c:numCache>
                <c:formatCode>General</c:formatCode>
                <c:ptCount val="5"/>
                <c:pt idx="0">
                  <c:v>42.85</c:v>
                </c:pt>
                <c:pt idx="1">
                  <c:v>50</c:v>
                </c:pt>
                <c:pt idx="2">
                  <c:v>40</c:v>
                </c:pt>
                <c:pt idx="3">
                  <c:v>60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E-49A6-A38B-19DD237424A4}"/>
            </c:ext>
          </c:extLst>
        </c:ser>
        <c:ser>
          <c:idx val="1"/>
          <c:order val="1"/>
          <c:tx>
            <c:strRef>
              <c:f>Лист1!$J$345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Лист1!$H$346:$H$350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9 "Ә"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Лист1!$J$346:$J$350</c:f>
              <c:numCache>
                <c:formatCode>General</c:formatCode>
                <c:ptCount val="5"/>
                <c:pt idx="0">
                  <c:v>3.64</c:v>
                </c:pt>
                <c:pt idx="1">
                  <c:v>3.81</c:v>
                </c:pt>
                <c:pt idx="2">
                  <c:v>3.6</c:v>
                </c:pt>
                <c:pt idx="3">
                  <c:v>3.8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E-49A6-A38B-19DD23742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2406656"/>
        <c:axId val="132409984"/>
      </c:barChart>
      <c:catAx>
        <c:axId val="13240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409984"/>
        <c:crosses val="autoZero"/>
        <c:auto val="1"/>
        <c:lblAlgn val="ctr"/>
        <c:lblOffset val="100"/>
        <c:noMultiLvlLbl val="0"/>
      </c:catAx>
      <c:valAx>
        <c:axId val="13240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40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Лист1!$I$354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Лист1!$H$355:$H$359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8 "А" </c:v>
                </c:pt>
                <c:pt idx="3">
                  <c:v>9 "А" </c:v>
                </c:pt>
                <c:pt idx="4">
                  <c:v>11 "А" </c:v>
                </c:pt>
              </c:strCache>
            </c:strRef>
          </c:cat>
          <c:val>
            <c:numRef>
              <c:f>Лист1!$I$355:$I$359</c:f>
              <c:numCache>
                <c:formatCode>General</c:formatCode>
                <c:ptCount val="5"/>
                <c:pt idx="0">
                  <c:v>57.14</c:v>
                </c:pt>
                <c:pt idx="1">
                  <c:v>54.54</c:v>
                </c:pt>
                <c:pt idx="2">
                  <c:v>59.09</c:v>
                </c:pt>
                <c:pt idx="3">
                  <c:v>53.33</c:v>
                </c:pt>
                <c:pt idx="4">
                  <c:v>70.58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7-4408-8F2F-A6B7B8F0DBE5}"/>
            </c:ext>
          </c:extLst>
        </c:ser>
        <c:ser>
          <c:idx val="1"/>
          <c:order val="1"/>
          <c:tx>
            <c:strRef>
              <c:f>Лист1!$J$354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Лист1!$H$355:$H$359</c:f>
              <c:strCache>
                <c:ptCount val="5"/>
                <c:pt idx="0">
                  <c:v>6 "А" </c:v>
                </c:pt>
                <c:pt idx="1">
                  <c:v>6"Ә" </c:v>
                </c:pt>
                <c:pt idx="2">
                  <c:v>8 "А" </c:v>
                </c:pt>
                <c:pt idx="3">
                  <c:v>9 "А" </c:v>
                </c:pt>
                <c:pt idx="4">
                  <c:v>11 "А" </c:v>
                </c:pt>
              </c:strCache>
            </c:strRef>
          </c:cat>
          <c:val>
            <c:numRef>
              <c:f>Лист1!$J$355:$J$359</c:f>
              <c:numCache>
                <c:formatCode>General</c:formatCode>
                <c:ptCount val="5"/>
                <c:pt idx="0">
                  <c:v>3.85</c:v>
                </c:pt>
                <c:pt idx="1">
                  <c:v>3.86</c:v>
                </c:pt>
                <c:pt idx="2">
                  <c:v>3.81</c:v>
                </c:pt>
                <c:pt idx="3">
                  <c:v>3.8</c:v>
                </c:pt>
                <c:pt idx="4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7-4408-8F2F-A6B7B8F0DB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2417472"/>
        <c:axId val="132404576"/>
      </c:barChart>
      <c:catAx>
        <c:axId val="13241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404576"/>
        <c:crosses val="autoZero"/>
        <c:auto val="1"/>
        <c:lblAlgn val="ctr"/>
        <c:lblOffset val="100"/>
        <c:noMultiLvlLbl val="0"/>
      </c:catAx>
      <c:valAx>
        <c:axId val="13240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4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Лист1!$I$367</c:f>
              <c:strCache>
                <c:ptCount val="1"/>
                <c:pt idx="0">
                  <c:v> 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Лист1!$H$368:$H$372</c:f>
              <c:strCache>
                <c:ptCount val="5"/>
                <c:pt idx="0">
                  <c:v>5 "А" </c:v>
                </c:pt>
                <c:pt idx="1">
                  <c:v>5"Ә" </c:v>
                </c:pt>
                <c:pt idx="2">
                  <c:v>7"А"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Лист1!$I$368:$I$372</c:f>
              <c:numCache>
                <c:formatCode>General</c:formatCode>
                <c:ptCount val="5"/>
                <c:pt idx="0">
                  <c:v>62.5</c:v>
                </c:pt>
                <c:pt idx="1">
                  <c:v>60</c:v>
                </c:pt>
                <c:pt idx="2">
                  <c:v>64.28</c:v>
                </c:pt>
                <c:pt idx="3">
                  <c:v>60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F91-B408-0C7DF4F0925D}"/>
            </c:ext>
          </c:extLst>
        </c:ser>
        <c:ser>
          <c:idx val="1"/>
          <c:order val="1"/>
          <c:tx>
            <c:strRef>
              <c:f>Лист1!$J$367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Лист1!$H$368:$H$372</c:f>
              <c:strCache>
                <c:ptCount val="5"/>
                <c:pt idx="0">
                  <c:v>5 "А" </c:v>
                </c:pt>
                <c:pt idx="1">
                  <c:v>5"Ә" </c:v>
                </c:pt>
                <c:pt idx="2">
                  <c:v>7"А" </c:v>
                </c:pt>
                <c:pt idx="3">
                  <c:v>9 "Ә" </c:v>
                </c:pt>
                <c:pt idx="4">
                  <c:v>10 "А" </c:v>
                </c:pt>
              </c:strCache>
            </c:strRef>
          </c:cat>
          <c:val>
            <c:numRef>
              <c:f>Лист1!$J$368:$J$372</c:f>
              <c:numCache>
                <c:formatCode>General</c:formatCode>
                <c:ptCount val="5"/>
                <c:pt idx="0">
                  <c:v>3.81</c:v>
                </c:pt>
                <c:pt idx="1">
                  <c:v>3.86</c:v>
                </c:pt>
                <c:pt idx="2">
                  <c:v>3.92</c:v>
                </c:pt>
                <c:pt idx="3">
                  <c:v>3.86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4-4F91-B408-0C7DF4F092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1223952"/>
        <c:axId val="2071231440"/>
      </c:barChart>
      <c:catAx>
        <c:axId val="207122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1231440"/>
        <c:crosses val="autoZero"/>
        <c:auto val="1"/>
        <c:lblAlgn val="ctr"/>
        <c:lblOffset val="100"/>
        <c:noMultiLvlLbl val="0"/>
      </c:catAx>
      <c:valAx>
        <c:axId val="2071231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122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3888888888888888E-2"/>
          <c:y val="0.20518518518518519"/>
          <c:w val="0.93888888888888888"/>
          <c:h val="0.67483012540099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Лист1!$H$376</c:f>
              <c:strCache>
                <c:ptCount val="1"/>
                <c:pt idx="0">
                  <c:v>7"Ә"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Лист1!$I$375:$J$375</c:f>
              <c:strCache>
                <c:ptCount val="2"/>
                <c:pt idx="0">
                  <c:v> Білім сапасы </c:v>
                </c:pt>
                <c:pt idx="1">
                  <c:v>Орташа балл</c:v>
                </c:pt>
              </c:strCache>
            </c:strRef>
          </c:cat>
          <c:val>
            <c:numRef>
              <c:f>Лист1!$I$376:$J$376</c:f>
              <c:numCache>
                <c:formatCode>General</c:formatCode>
                <c:ptCount val="2"/>
                <c:pt idx="0">
                  <c:v>61.53</c:v>
                </c:pt>
                <c:pt idx="1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B-4590-A350-0D530A9A0D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1221040"/>
        <c:axId val="2071229776"/>
      </c:barChart>
      <c:catAx>
        <c:axId val="207122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1229776"/>
        <c:crosses val="autoZero"/>
        <c:auto val="1"/>
        <c:lblAlgn val="ctr"/>
        <c:lblOffset val="100"/>
        <c:noMultiLvlLbl val="0"/>
      </c:catAx>
      <c:valAx>
        <c:axId val="207122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122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Мектеп білім сапасы  диаграммы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Химия.xlsx]Лист1'!$I$11</c:f>
              <c:strCache>
                <c:ptCount val="1"/>
                <c:pt idx="0">
                  <c:v>І тоқсан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Химия.xlsx]Лист1'!$J$10:$P$10</c:f>
              <c:strCache>
                <c:ptCount val="7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 </c:v>
                </c:pt>
                <c:pt idx="3">
                  <c:v>Үлгерушілер</c:v>
                </c:pt>
                <c:pt idx="4">
                  <c:v>білім сапасы </c:v>
                </c:pt>
                <c:pt idx="5">
                  <c:v>орташа балл</c:v>
                </c:pt>
                <c:pt idx="6">
                  <c:v>Үлгерімі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Химия.xlsx]Лист1'!$J$11:$P$11</c:f>
              <c:numCache>
                <c:formatCode>General</c:formatCode>
                <c:ptCount val="7"/>
                <c:pt idx="0">
                  <c:v>268</c:v>
                </c:pt>
                <c:pt idx="1">
                  <c:v>57</c:v>
                </c:pt>
                <c:pt idx="2">
                  <c:v>73</c:v>
                </c:pt>
                <c:pt idx="3">
                  <c:v>138</c:v>
                </c:pt>
                <c:pt idx="4">
                  <c:v>48.5</c:v>
                </c:pt>
                <c:pt idx="5">
                  <c:v>3.9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6-4C58-BD15-B59DF525FC46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Химия.xlsx]Лист1'!$I$12</c:f>
              <c:strCache>
                <c:ptCount val="1"/>
                <c:pt idx="0">
                  <c:v>ІІ тоқсан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Химия.xlsx]Лист1'!$J$10:$P$10</c:f>
              <c:strCache>
                <c:ptCount val="7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 </c:v>
                </c:pt>
                <c:pt idx="3">
                  <c:v>Үлгерушілер</c:v>
                </c:pt>
                <c:pt idx="4">
                  <c:v>білім сапасы </c:v>
                </c:pt>
                <c:pt idx="5">
                  <c:v>орташа балл</c:v>
                </c:pt>
                <c:pt idx="6">
                  <c:v>Үлгерімі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Химия.xlsx]Лист1'!$J$12:$P$12</c:f>
              <c:numCache>
                <c:formatCode>General</c:formatCode>
                <c:ptCount val="7"/>
                <c:pt idx="0">
                  <c:v>272</c:v>
                </c:pt>
                <c:pt idx="1">
                  <c:v>61</c:v>
                </c:pt>
                <c:pt idx="2">
                  <c:v>74</c:v>
                </c:pt>
                <c:pt idx="3">
                  <c:v>137</c:v>
                </c:pt>
                <c:pt idx="4">
                  <c:v>50</c:v>
                </c:pt>
                <c:pt idx="5">
                  <c:v>4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6-4C58-BD15-B59DF525F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7222208"/>
        <c:axId val="127227200"/>
      </c:barChart>
      <c:catAx>
        <c:axId val="127222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227200"/>
        <c:crosses val="autoZero"/>
        <c:auto val="1"/>
        <c:lblAlgn val="ctr"/>
        <c:lblOffset val="100"/>
        <c:noMultiLvlLbl val="0"/>
      </c:catAx>
      <c:valAx>
        <c:axId val="127227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22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Биология пәні  диаграммасы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Биология.xlsx]Данные по предмету'!$G$18</c:f>
              <c:strCache>
                <c:ptCount val="1"/>
                <c:pt idx="0">
                  <c:v>Білім сапасы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предмету'!$F$19:$F$25</c:f>
              <c:strCache>
                <c:ptCount val="7"/>
                <c:pt idx="0">
                  <c:v>10 А </c:v>
                </c:pt>
                <c:pt idx="1">
                  <c:v>11 А </c:v>
                </c:pt>
                <c:pt idx="2">
                  <c:v>9 А </c:v>
                </c:pt>
                <c:pt idx="3">
                  <c:v>9 Ә</c:v>
                </c:pt>
                <c:pt idx="4">
                  <c:v>8 А </c:v>
                </c:pt>
                <c:pt idx="5">
                  <c:v>7 А </c:v>
                </c:pt>
                <c:pt idx="6">
                  <c:v>7 Ә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предмету'!$G$19:$G$25</c:f>
              <c:numCache>
                <c:formatCode>General</c:formatCode>
                <c:ptCount val="7"/>
                <c:pt idx="0">
                  <c:v>55</c:v>
                </c:pt>
                <c:pt idx="1">
                  <c:v>76</c:v>
                </c:pt>
                <c:pt idx="2">
                  <c:v>60</c:v>
                </c:pt>
                <c:pt idx="3">
                  <c:v>53</c:v>
                </c:pt>
                <c:pt idx="4">
                  <c:v>59</c:v>
                </c:pt>
                <c:pt idx="5">
                  <c:v>64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7-4EF6-A17C-02A02984D943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Биология.xlsx]Данные по предмету'!$H$18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предмету'!$F$19:$F$25</c:f>
              <c:strCache>
                <c:ptCount val="7"/>
                <c:pt idx="0">
                  <c:v>10 А </c:v>
                </c:pt>
                <c:pt idx="1">
                  <c:v>11 А </c:v>
                </c:pt>
                <c:pt idx="2">
                  <c:v>9 А </c:v>
                </c:pt>
                <c:pt idx="3">
                  <c:v>9 Ә</c:v>
                </c:pt>
                <c:pt idx="4">
                  <c:v>8 А </c:v>
                </c:pt>
                <c:pt idx="5">
                  <c:v>7 А </c:v>
                </c:pt>
                <c:pt idx="6">
                  <c:v>7 Ә 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предмету'!$H$19:$H$25</c:f>
              <c:numCache>
                <c:formatCode>General</c:formatCode>
                <c:ptCount val="7"/>
                <c:pt idx="0">
                  <c:v>3.75</c:v>
                </c:pt>
                <c:pt idx="1">
                  <c:v>4</c:v>
                </c:pt>
                <c:pt idx="2">
                  <c:v>3.8</c:v>
                </c:pt>
                <c:pt idx="3">
                  <c:v>3.73</c:v>
                </c:pt>
                <c:pt idx="4">
                  <c:v>3.86</c:v>
                </c:pt>
                <c:pt idx="5">
                  <c:v>4</c:v>
                </c:pt>
                <c:pt idx="6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7-4EF6-A17C-02A02984D9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1061664"/>
        <c:axId val="127232608"/>
      </c:barChart>
      <c:catAx>
        <c:axId val="6106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232608"/>
        <c:crosses val="autoZero"/>
        <c:auto val="1"/>
        <c:lblAlgn val="ctr"/>
        <c:lblOffset val="100"/>
        <c:noMultiLvlLbl val="0"/>
      </c:catAx>
      <c:valAx>
        <c:axId val="127232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06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Химия пәні  диаграммасы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Биология.xlsx]Данные по предмету'!$G$29</c:f>
              <c:strCache>
                <c:ptCount val="1"/>
                <c:pt idx="0">
                  <c:v>Білім сапасы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предмету'!$F$30:$F$32</c:f>
              <c:strCache>
                <c:ptCount val="3"/>
                <c:pt idx="0">
                  <c:v>8 "А"</c:v>
                </c:pt>
                <c:pt idx="1">
                  <c:v>9 "А"</c:v>
                </c:pt>
                <c:pt idx="2">
                  <c:v>9 "Ә"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предмету'!$G$30:$G$32</c:f>
              <c:numCache>
                <c:formatCode>General</c:formatCode>
                <c:ptCount val="3"/>
                <c:pt idx="0">
                  <c:v>46</c:v>
                </c:pt>
                <c:pt idx="1">
                  <c:v>53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0-4D4E-86CC-68178F6CC6B2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Биология.xlsx]Данные по предмету'!$H$29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предмету'!$F$30:$F$32</c:f>
              <c:strCache>
                <c:ptCount val="3"/>
                <c:pt idx="0">
                  <c:v>8 "А"</c:v>
                </c:pt>
                <c:pt idx="1">
                  <c:v>9 "А"</c:v>
                </c:pt>
                <c:pt idx="2">
                  <c:v>9 "Ә"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предмету'!$H$30:$H$32</c:f>
              <c:numCache>
                <c:formatCode>General</c:formatCode>
                <c:ptCount val="3"/>
                <c:pt idx="0">
                  <c:v>3.67</c:v>
                </c:pt>
                <c:pt idx="1">
                  <c:v>3.73</c:v>
                </c:pt>
                <c:pt idx="2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0-4D4E-86CC-68178F6CC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1227280"/>
        <c:axId val="2071230608"/>
      </c:barChart>
      <c:catAx>
        <c:axId val="207122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1230608"/>
        <c:crosses val="autoZero"/>
        <c:auto val="1"/>
        <c:lblAlgn val="ctr"/>
        <c:lblOffset val="100"/>
        <c:noMultiLvlLbl val="0"/>
      </c:catAx>
      <c:valAx>
        <c:axId val="207123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122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dirty="0" err="1"/>
              <a:t>Жаратылыстану</a:t>
            </a:r>
            <a:r>
              <a:rPr lang="ru-RU" sz="1000" dirty="0"/>
              <a:t> </a:t>
            </a:r>
            <a:r>
              <a:rPr lang="ru-RU" sz="1000" dirty="0" err="1"/>
              <a:t>пәні</a:t>
            </a:r>
            <a:r>
              <a:rPr lang="ru-RU" sz="1000" dirty="0"/>
              <a:t> </a:t>
            </a:r>
            <a:r>
              <a:rPr lang="ru-RU" sz="1000" dirty="0" err="1"/>
              <a:t>диаграммасы</a:t>
            </a:r>
            <a:r>
              <a:rPr lang="ru-RU" sz="1000" dirty="0"/>
              <a:t> 5 «Ә»  </a:t>
            </a:r>
            <a:r>
              <a:rPr lang="ru-RU" sz="1000" dirty="0" err="1"/>
              <a:t>сынып</a:t>
            </a:r>
            <a:endParaRPr lang="ru-RU" sz="1000" dirty="0"/>
          </a:p>
        </c:rich>
      </c:tx>
      <c:layout>
        <c:manualLayout>
          <c:xMode val="edge"/>
          <c:yMode val="edge"/>
          <c:x val="0.107394099996103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552472623826041E-2"/>
          <c:y val="0.30339287413426946"/>
          <c:w val="0.91289505475234789"/>
          <c:h val="0.59143146936817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Биология.xlsx]Данные по предмету'!$F$35</c:f>
              <c:strCache>
                <c:ptCount val="1"/>
                <c:pt idx="0">
                  <c:v>5 "Ә"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Биология.xlsx]Данные по предмету'!$G$34:$H$34</c:f>
              <c:strCache>
                <c:ptCount val="2"/>
                <c:pt idx="0">
                  <c:v>білім сапасы </c:v>
                </c:pt>
                <c:pt idx="1">
                  <c:v>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Биология.xlsx]Данные по предмету'!$G$35:$H$35</c:f>
              <c:numCache>
                <c:formatCode>General</c:formatCode>
                <c:ptCount val="2"/>
                <c:pt idx="0">
                  <c:v>73.33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4-406F-8F4B-FB6260D551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1470512"/>
        <c:axId val="141471760"/>
      </c:barChart>
      <c:catAx>
        <c:axId val="14147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1471760"/>
        <c:crosses val="autoZero"/>
        <c:auto val="1"/>
        <c:lblAlgn val="ctr"/>
        <c:lblOffset val="100"/>
        <c:noMultiLvlLbl val="0"/>
      </c:catAx>
      <c:valAx>
        <c:axId val="14147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47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Физика пәні бойынша білім сапасы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Лист1!$D$25</c:f>
              <c:strCache>
                <c:ptCount val="1"/>
                <c:pt idx="0">
                  <c:v>Білім сапасы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Лист1!$C$26:$C$32</c:f>
              <c:strCache>
                <c:ptCount val="7"/>
                <c:pt idx="0">
                  <c:v>7 "А"</c:v>
                </c:pt>
                <c:pt idx="1">
                  <c:v>7 "Ә"</c:v>
                </c:pt>
                <c:pt idx="2">
                  <c:v>8"А"</c:v>
                </c:pt>
                <c:pt idx="3">
                  <c:v>9 "А"</c:v>
                </c:pt>
                <c:pt idx="4">
                  <c:v>9 "Ә"</c:v>
                </c:pt>
                <c:pt idx="5">
                  <c:v>10 "А"</c:v>
                </c:pt>
                <c:pt idx="6">
                  <c:v>11 "А"</c:v>
                </c:pt>
              </c:strCache>
            </c:strRef>
          </c:cat>
          <c:val>
            <c:numRef>
              <c:f>Лист1!$D$26:$D$32</c:f>
              <c:numCache>
                <c:formatCode>General</c:formatCode>
                <c:ptCount val="7"/>
                <c:pt idx="0">
                  <c:v>78</c:v>
                </c:pt>
                <c:pt idx="1">
                  <c:v>61</c:v>
                </c:pt>
                <c:pt idx="2">
                  <c:v>59</c:v>
                </c:pt>
                <c:pt idx="3">
                  <c:v>46</c:v>
                </c:pt>
                <c:pt idx="4">
                  <c:v>53</c:v>
                </c:pt>
                <c:pt idx="5">
                  <c:v>55</c:v>
                </c:pt>
                <c:pt idx="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B-4B24-9BCC-21C718E4AE74}"/>
            </c:ext>
          </c:extLst>
        </c:ser>
        <c:ser>
          <c:idx val="1"/>
          <c:order val="1"/>
          <c:tx>
            <c:strRef>
              <c:f>Лист1!$E$25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Лист1!$C$26:$C$32</c:f>
              <c:strCache>
                <c:ptCount val="7"/>
                <c:pt idx="0">
                  <c:v>7 "А"</c:v>
                </c:pt>
                <c:pt idx="1">
                  <c:v>7 "Ә"</c:v>
                </c:pt>
                <c:pt idx="2">
                  <c:v>8"А"</c:v>
                </c:pt>
                <c:pt idx="3">
                  <c:v>9 "А"</c:v>
                </c:pt>
                <c:pt idx="4">
                  <c:v>9 "Ә"</c:v>
                </c:pt>
                <c:pt idx="5">
                  <c:v>10 "А"</c:v>
                </c:pt>
                <c:pt idx="6">
                  <c:v>11 "А"</c:v>
                </c:pt>
              </c:strCache>
            </c:strRef>
          </c:cat>
          <c:val>
            <c:numRef>
              <c:f>Лист1!$E$26:$E$32</c:f>
              <c:numCache>
                <c:formatCode>General</c:formatCode>
                <c:ptCount val="7"/>
                <c:pt idx="0">
                  <c:v>4.1399999999999997</c:v>
                </c:pt>
                <c:pt idx="1">
                  <c:v>3.84</c:v>
                </c:pt>
                <c:pt idx="2">
                  <c:v>3.81</c:v>
                </c:pt>
                <c:pt idx="3">
                  <c:v>3.66</c:v>
                </c:pt>
                <c:pt idx="4">
                  <c:v>3.66</c:v>
                </c:pt>
                <c:pt idx="5">
                  <c:v>3.7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B-4B24-9BCC-21C718E4AE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9359"/>
        <c:axId val="1126045199"/>
      </c:barChart>
      <c:catAx>
        <c:axId val="1126049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6045199"/>
        <c:crosses val="autoZero"/>
        <c:auto val="1"/>
        <c:lblAlgn val="ctr"/>
        <c:lblOffset val="100"/>
        <c:noMultiLvlLbl val="0"/>
      </c:catAx>
      <c:valAx>
        <c:axId val="11260451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/>
              <a:t>Жаратылыстану  пәні  5 "А" сынып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Лист1!$T$30</c:f>
              <c:strCache>
                <c:ptCount val="1"/>
                <c:pt idx="0">
                  <c:v>5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Лист1!$U$29:$V$29</c:f>
              <c:strCache>
                <c:ptCount val="2"/>
                <c:pt idx="0">
                  <c:v>Білім сапасы </c:v>
                </c:pt>
                <c:pt idx="1">
                  <c:v>Орташа балл</c:v>
                </c:pt>
              </c:strCache>
            </c:strRef>
          </c:cat>
          <c:val>
            <c:numRef>
              <c:f>Лист1!$U$30:$V$30</c:f>
              <c:numCache>
                <c:formatCode>General</c:formatCode>
                <c:ptCount val="2"/>
                <c:pt idx="0">
                  <c:v>81.25</c:v>
                </c:pt>
                <c:pt idx="1">
                  <c:v>4.0599999999999996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B-41EA-BF95-CD2D484750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9115088"/>
        <c:axId val="59122992"/>
      </c:barChart>
      <c:catAx>
        <c:axId val="59115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122992"/>
        <c:crosses val="autoZero"/>
        <c:auto val="1"/>
        <c:lblAlgn val="ctr"/>
        <c:lblOffset val="100"/>
        <c:noMultiLvlLbl val="0"/>
      </c:catAx>
      <c:valAx>
        <c:axId val="59122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11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08089977643032E-2"/>
          <c:y val="0.18364852858913469"/>
          <c:w val="0.94498382004471393"/>
          <c:h val="0.66303956301894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ҚАЗ.xlsx]Лист1'!$D$114</c:f>
              <c:strCache>
                <c:ptCount val="1"/>
                <c:pt idx="0">
                  <c:v>6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ҚАЗ.xlsx]Лист1'!$E$114:$H$114</c:f>
              <c:numCache>
                <c:formatCode>General</c:formatCode>
                <c:ptCount val="4"/>
                <c:pt idx="0">
                  <c:v>35.71</c:v>
                </c:pt>
                <c:pt idx="1">
                  <c:v>3.5</c:v>
                </c:pt>
                <c:pt idx="2">
                  <c:v>52.77</c:v>
                </c:pt>
                <c:pt idx="3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C-40FE-A48C-6640A31DD3BC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ҚАЗ.xlsx]Лист1'!$D$115</c:f>
              <c:strCache>
                <c:ptCount val="1"/>
                <c:pt idx="0">
                  <c:v>6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ҚАЗ.xlsx]Лист1'!$E$115:$H$115</c:f>
              <c:numCache>
                <c:formatCode>General</c:formatCode>
                <c:ptCount val="4"/>
                <c:pt idx="0">
                  <c:v>63.63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C-40FE-A48C-6640A31DD3BC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ҚАЗ.xlsx]Лист1'!$D$116</c:f>
              <c:strCache>
                <c:ptCount val="1"/>
                <c:pt idx="0">
                  <c:v>7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ҚАЗ.xlsx]Лист1'!$E$116:$H$116</c:f>
              <c:numCache>
                <c:formatCode>General</c:formatCode>
                <c:ptCount val="4"/>
                <c:pt idx="0">
                  <c:v>57.14</c:v>
                </c:pt>
                <c:pt idx="1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BC-40FE-A48C-6640A31DD3BC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ҚАЗ.xlsx]Лист1'!$D$117</c:f>
              <c:strCache>
                <c:ptCount val="1"/>
                <c:pt idx="0">
                  <c:v>8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ҚАЗ.xlsx]Лист1'!$E$113:$H$113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ҚАЗ.xlsx]Лист1'!$E$117:$H$117</c:f>
              <c:numCache>
                <c:formatCode>General</c:formatCode>
                <c:ptCount val="4"/>
                <c:pt idx="0">
                  <c:v>50</c:v>
                </c:pt>
                <c:pt idx="1">
                  <c:v>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BC-40FE-A48C-6640A31DD3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0639071"/>
        <c:axId val="1110646559"/>
      </c:barChart>
      <c:catAx>
        <c:axId val="111063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0646559"/>
        <c:crosses val="autoZero"/>
        <c:auto val="1"/>
        <c:lblAlgn val="ctr"/>
        <c:lblOffset val="100"/>
        <c:noMultiLvlLbl val="0"/>
      </c:catAx>
      <c:valAx>
        <c:axId val="11106465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063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00917464587988E-2"/>
          <c:y val="0.18931680780809049"/>
          <c:w val="0.95479816507082405"/>
          <c:h val="0.6536658389075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ҚАЗ.xlsx]Лист1'!$K$114</c:f>
              <c:strCache>
                <c:ptCount val="1"/>
                <c:pt idx="0">
                  <c:v>6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ҚАЗ.xlsx]Лист1'!$L$114:$O$114</c:f>
              <c:numCache>
                <c:formatCode>General</c:formatCode>
                <c:ptCount val="4"/>
                <c:pt idx="0">
                  <c:v>42.85</c:v>
                </c:pt>
                <c:pt idx="1">
                  <c:v>3.64</c:v>
                </c:pt>
                <c:pt idx="2">
                  <c:v>55.55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E34-A112-19C9230A1404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ҚАЗ.xlsx]Лист1'!$K$115</c:f>
              <c:strCache>
                <c:ptCount val="1"/>
                <c:pt idx="0">
                  <c:v>6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ҚАЗ.xlsx]Лист1'!$L$115:$O$115</c:f>
              <c:numCache>
                <c:formatCode>General</c:formatCode>
                <c:ptCount val="4"/>
                <c:pt idx="0">
                  <c:v>63.63</c:v>
                </c:pt>
                <c:pt idx="1">
                  <c:v>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E-4E34-A112-19C9230A1404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ҚАЗ.xlsx]Лист1'!$K$116</c:f>
              <c:strCache>
                <c:ptCount val="1"/>
                <c:pt idx="0">
                  <c:v>7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ҚАЗ.xlsx]Лист1'!$L$116:$O$116</c:f>
              <c:numCache>
                <c:formatCode>General</c:formatCode>
                <c:ptCount val="4"/>
                <c:pt idx="0">
                  <c:v>57.14</c:v>
                </c:pt>
                <c:pt idx="1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EE-4E34-A112-19C9230A1404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ҚАЗ.xlsx]Лист1'!$K$117</c:f>
              <c:strCache>
                <c:ptCount val="1"/>
                <c:pt idx="0">
                  <c:v>8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ҚАЗ.xlsx]Лист1'!$L$113:$O$113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ҚАЗ.xlsx]Лист1'!$L$117:$O$117</c:f>
              <c:numCache>
                <c:formatCode>General</c:formatCode>
                <c:ptCount val="4"/>
                <c:pt idx="0">
                  <c:v>54.54</c:v>
                </c:pt>
                <c:pt idx="1">
                  <c:v>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EE-4E34-A112-19C9230A14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51439"/>
        <c:axId val="1126051855"/>
      </c:barChart>
      <c:catAx>
        <c:axId val="1126051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6051855"/>
        <c:crosses val="autoZero"/>
        <c:auto val="1"/>
        <c:lblAlgn val="ctr"/>
        <c:lblOffset val="100"/>
        <c:noMultiLvlLbl val="0"/>
      </c:catAx>
      <c:valAx>
        <c:axId val="11260518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5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92816925017382E-2"/>
          <c:y val="0.1732435460086201"/>
          <c:w val="0.95201436614996526"/>
          <c:h val="0.64557047289337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ҚАЗ.xlsx]Лист1'!$D$184</c:f>
              <c:strCache>
                <c:ptCount val="1"/>
                <c:pt idx="0">
                  <c:v>7 "Ә"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ҚАЗ.xlsx]Лист1'!$E$184:$H$184</c:f>
              <c:numCache>
                <c:formatCode>General</c:formatCode>
                <c:ptCount val="4"/>
                <c:pt idx="0">
                  <c:v>69.23</c:v>
                </c:pt>
                <c:pt idx="1">
                  <c:v>3.92</c:v>
                </c:pt>
                <c:pt idx="2">
                  <c:v>63.63</c:v>
                </c:pt>
                <c:pt idx="3">
                  <c:v>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5-41D8-B331-6AA0D6E7ABB6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ҚАЗ.xlsx]Лист1'!$D$185</c:f>
              <c:strCache>
                <c:ptCount val="1"/>
                <c:pt idx="0">
                  <c:v>9 "А"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ҚАЗ.xlsx]Лист1'!$E$185:$H$185</c:f>
              <c:numCache>
                <c:formatCode>General</c:formatCode>
                <c:ptCount val="4"/>
                <c:pt idx="0">
                  <c:v>46.66</c:v>
                </c:pt>
                <c:pt idx="1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5-41D8-B331-6AA0D6E7ABB6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ҚАЗ.xlsx]Лист1'!$D$186</c:f>
              <c:strCache>
                <c:ptCount val="1"/>
                <c:pt idx="0">
                  <c:v>10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ҚАЗ.xlsx]Лист1'!$E$186:$H$186</c:f>
              <c:numCache>
                <c:formatCode>General</c:formatCode>
                <c:ptCount val="4"/>
                <c:pt idx="0">
                  <c:v>60</c:v>
                </c:pt>
                <c:pt idx="1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65-41D8-B331-6AA0D6E7ABB6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ҚАЗ.xlsx]Лист1'!$D$187</c:f>
              <c:strCache>
                <c:ptCount val="1"/>
                <c:pt idx="0">
                  <c:v>11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ҚАЗ.xlsx]Лист1'!$E$183:$H$183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ҚАЗ.xlsx]Лист1'!$E$187:$H$187</c:f>
              <c:numCache>
                <c:formatCode>General</c:formatCode>
                <c:ptCount val="4"/>
                <c:pt idx="0">
                  <c:v>82.35</c:v>
                </c:pt>
                <c:pt idx="1">
                  <c:v>4.2300000000000004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65-41D8-B331-6AA0D6E7AB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19344351"/>
        <c:axId val="1219340607"/>
      </c:barChart>
      <c:catAx>
        <c:axId val="1219344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9340607"/>
        <c:crosses val="autoZero"/>
        <c:auto val="1"/>
        <c:lblAlgn val="ctr"/>
        <c:lblOffset val="100"/>
        <c:noMultiLvlLbl val="0"/>
      </c:catAx>
      <c:valAx>
        <c:axId val="12193406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934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839885945786E-2"/>
          <c:y val="0.19475747198549481"/>
          <c:w val="0.95320320228108424"/>
          <c:h val="0.58901183597664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ҚАЗ.xlsx]Лист1'!$K$184</c:f>
              <c:strCache>
                <c:ptCount val="1"/>
                <c:pt idx="0">
                  <c:v>7 "Ә"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ҚАЗ.xlsx]Лист1'!$L$184:$O$184</c:f>
              <c:numCache>
                <c:formatCode>General</c:formatCode>
                <c:ptCount val="4"/>
                <c:pt idx="0">
                  <c:v>84.61</c:v>
                </c:pt>
                <c:pt idx="1">
                  <c:v>4.07</c:v>
                </c:pt>
                <c:pt idx="2">
                  <c:v>67.69</c:v>
                </c:pt>
                <c:pt idx="3">
                  <c:v>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2-445D-B849-C2A3417EABE8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ҚАЗ.xlsx]Лист1'!$K$185</c:f>
              <c:strCache>
                <c:ptCount val="1"/>
                <c:pt idx="0">
                  <c:v>9 "А"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ҚАЗ.xlsx]Лист1'!$L$185:$O$185</c:f>
              <c:numCache>
                <c:formatCode>General</c:formatCode>
                <c:ptCount val="4"/>
                <c:pt idx="0">
                  <c:v>46.66</c:v>
                </c:pt>
                <c:pt idx="1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2-445D-B849-C2A3417EABE8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ҚАЗ.xlsx]Лист1'!$K$186</c:f>
              <c:strCache>
                <c:ptCount val="1"/>
                <c:pt idx="0">
                  <c:v>10 "А"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ҚАЗ.xlsx]Лист1'!$L$186:$O$186</c:f>
              <c:numCache>
                <c:formatCode>General</c:formatCode>
                <c:ptCount val="4"/>
                <c:pt idx="0">
                  <c:v>60</c:v>
                </c:pt>
                <c:pt idx="1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2-445D-B849-C2A3417EABE8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ҚАЗ.xlsx]Лист1'!$K$187</c:f>
              <c:strCache>
                <c:ptCount val="1"/>
                <c:pt idx="0">
                  <c:v>11 "А"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ҚАЗ.xlsx]Лист1'!$L$183:$O$183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ҚАЗ.xlsx]Лист1'!$L$187:$O$187</c:f>
              <c:numCache>
                <c:formatCode>General</c:formatCode>
                <c:ptCount val="4"/>
                <c:pt idx="0">
                  <c:v>82.35</c:v>
                </c:pt>
                <c:pt idx="1">
                  <c:v>4.2300000000000004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82-445D-B849-C2A3417EAB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0207"/>
        <c:axId val="1126050191"/>
      </c:barChart>
      <c:catAx>
        <c:axId val="112604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6050191"/>
        <c:crosses val="autoZero"/>
        <c:auto val="1"/>
        <c:lblAlgn val="ctr"/>
        <c:lblOffset val="100"/>
        <c:noMultiLvlLbl val="0"/>
      </c:catAx>
      <c:valAx>
        <c:axId val="11260501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13400520452884E-2"/>
          <c:y val="0.20617536317463633"/>
          <c:w val="0.95017319895909425"/>
          <c:h val="0.61641330685678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ҚАЗ.xlsx]Лист1'!$D$208</c:f>
              <c:strCache>
                <c:ptCount val="1"/>
                <c:pt idx="0">
                  <c:v>5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ҚАЗ.xlsx]Лист1'!$E$207:$H$207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ҚАЗ.xlsx]Лист1'!$E$208:$H$208</c:f>
              <c:numCache>
                <c:formatCode>General</c:formatCode>
                <c:ptCount val="4"/>
                <c:pt idx="0">
                  <c:v>81.25</c:v>
                </c:pt>
                <c:pt idx="1">
                  <c:v>4.25</c:v>
                </c:pt>
                <c:pt idx="2">
                  <c:v>74.459999999999994</c:v>
                </c:pt>
                <c:pt idx="3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C-4250-89F0-5CB502AC2B81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ҚАЗ.xlsx]Лист1'!$D$209</c:f>
              <c:strCache>
                <c:ptCount val="1"/>
                <c:pt idx="0">
                  <c:v>5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ҚАЗ.xlsx]Лист1'!$E$207:$H$207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ҚАЗ.xlsx]Лист1'!$E$209:$H$209</c:f>
              <c:numCache>
                <c:formatCode>General</c:formatCode>
                <c:ptCount val="4"/>
                <c:pt idx="0">
                  <c:v>73.33</c:v>
                </c:pt>
                <c:pt idx="1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C-4250-89F0-5CB502AC2B81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ҚАЗ.xlsx]Лист1'!$D$210</c:f>
              <c:strCache>
                <c:ptCount val="1"/>
                <c:pt idx="0">
                  <c:v>9 "Ә"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ҚАЗ.xlsx]Лист1'!$E$207:$H$207</c:f>
              <c:strCache>
                <c:ptCount val="4"/>
                <c:pt idx="0">
                  <c:v>Қазақ тілі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ҚАЗ.xlsx]Лист1'!$E$210:$H$210</c:f>
              <c:numCache>
                <c:formatCode>General</c:formatCode>
                <c:ptCount val="4"/>
                <c:pt idx="0">
                  <c:v>66.66</c:v>
                </c:pt>
                <c:pt idx="1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C-4250-89F0-5CB502AC2B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4001663"/>
        <c:axId val="1224004159"/>
      </c:barChart>
      <c:catAx>
        <c:axId val="1224001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4004159"/>
        <c:crosses val="autoZero"/>
        <c:auto val="1"/>
        <c:lblAlgn val="ctr"/>
        <c:lblOffset val="100"/>
        <c:noMultiLvlLbl val="0"/>
      </c:catAx>
      <c:valAx>
        <c:axId val="1224004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400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51216685045458E-2"/>
          <c:y val="0.24437255268234431"/>
          <c:w val="0.95309756662990908"/>
          <c:h val="0.52109529167732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ҚАЗ.xlsx]Лист1'!$K$208</c:f>
              <c:strCache>
                <c:ptCount val="1"/>
                <c:pt idx="0">
                  <c:v>5 "А"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ҚАЗ.xlsx]Лист1'!$L$207:$O$207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ҚАЗ.xlsx]Лист1'!$L$208:$O$208</c:f>
              <c:numCache>
                <c:formatCode>General</c:formatCode>
                <c:ptCount val="4"/>
                <c:pt idx="0">
                  <c:v>81.25</c:v>
                </c:pt>
                <c:pt idx="1">
                  <c:v>4.3099999999999996</c:v>
                </c:pt>
                <c:pt idx="2">
                  <c:v>76.59</c:v>
                </c:pt>
                <c:pt idx="3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F-443C-BA52-E20926BC836D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ҚАЗ.xlsx]Лист1'!$K$209</c:f>
              <c:strCache>
                <c:ptCount val="1"/>
                <c:pt idx="0">
                  <c:v>5 "Ә"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ҚАЗ.xlsx]Лист1'!$L$207:$O$207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ҚАЗ.xlsx]Лист1'!$L$209:$O$209</c:f>
              <c:numCache>
                <c:formatCode>General</c:formatCode>
                <c:ptCount val="4"/>
                <c:pt idx="0">
                  <c:v>80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F-443C-BA52-E20926BC836D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ҚАЗ.xlsx]Лист1'!$K$210</c:f>
              <c:strCache>
                <c:ptCount val="1"/>
                <c:pt idx="0">
                  <c:v>9 "Ә"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ҚАЗ.xlsx]Лист1'!$L$207:$O$207</c:f>
              <c:strCache>
                <c:ptCount val="4"/>
                <c:pt idx="0">
                  <c:v>Қазақ әдебиеті пәні 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ҚАЗ.xlsx]Лист1'!$L$210:$O$210</c:f>
              <c:numCache>
                <c:formatCode>General</c:formatCode>
                <c:ptCount val="4"/>
                <c:pt idx="0">
                  <c:v>66.66</c:v>
                </c:pt>
                <c:pt idx="1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F-443C-BA52-E20926BC83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3119"/>
        <c:axId val="1126052271"/>
      </c:barChart>
      <c:catAx>
        <c:axId val="112604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6052271"/>
        <c:crosses val="autoZero"/>
        <c:auto val="1"/>
        <c:lblAlgn val="ctr"/>
        <c:lblOffset val="100"/>
        <c:noMultiLvlLbl val="0"/>
      </c:catAx>
      <c:valAx>
        <c:axId val="11260522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349736371057675"/>
          <c:y val="0"/>
          <c:w val="0.35300510471043789"/>
          <c:h val="0.13426482395144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31423665791776034"/>
          <c:w val="0.93888888888888888"/>
          <c:h val="0.54175087489063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'[Әшімжан Ахметов атындағы №61 жалпы білім беретін орта мектебі» КММ - 2 А ҚАЗ.xlsx]Лист1'!$D$233</c:f>
              <c:strCache>
                <c:ptCount val="1"/>
                <c:pt idx="0">
                  <c:v>5 "А" матем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ҚАЗ.xlsx]Лист1'!$E$233:$H$233</c:f>
              <c:numCache>
                <c:formatCode>General</c:formatCode>
                <c:ptCount val="4"/>
                <c:pt idx="0">
                  <c:v>68.75</c:v>
                </c:pt>
                <c:pt idx="1">
                  <c:v>4</c:v>
                </c:pt>
                <c:pt idx="2">
                  <c:v>68.75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B-4640-8EA9-A61B19331A47}"/>
            </c:ext>
          </c:extLst>
        </c:ser>
        <c:ser>
          <c:idx val="1"/>
          <c:order val="1"/>
          <c:tx>
            <c:strRef>
              <c:f>'[Әшімжан Ахметов атындағы №61 жалпы білім беретін орта мектебі» КММ - 2 А ҚАЗ.xlsx]Лист1'!$D$234</c:f>
              <c:strCache>
                <c:ptCount val="1"/>
                <c:pt idx="0">
                  <c:v>7 "Ә" алгебра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ҚАЗ.xlsx]Лист1'!$E$234:$H$234</c:f>
              <c:numCache>
                <c:formatCode>General</c:formatCode>
                <c:ptCount val="4"/>
                <c:pt idx="0">
                  <c:v>61.53</c:v>
                </c:pt>
                <c:pt idx="1">
                  <c:v>3.84</c:v>
                </c:pt>
                <c:pt idx="2">
                  <c:v>64.28</c:v>
                </c:pt>
                <c:pt idx="3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B-4640-8EA9-A61B19331A47}"/>
            </c:ext>
          </c:extLst>
        </c:ser>
        <c:ser>
          <c:idx val="2"/>
          <c:order val="2"/>
          <c:tx>
            <c:strRef>
              <c:f>'[Әшімжан Ахметов атындағы №61 жалпы білім беретін орта мектебі» КММ - 2 А ҚАЗ.xlsx]Лист1'!$D$235</c:f>
              <c:strCache>
                <c:ptCount val="1"/>
                <c:pt idx="0">
                  <c:v>9 "А" алгебра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ҚАЗ.xlsx]Лист1'!$E$235:$H$235</c:f>
              <c:numCache>
                <c:formatCode>General</c:formatCode>
                <c:ptCount val="4"/>
                <c:pt idx="0">
                  <c:v>66.66</c:v>
                </c:pt>
                <c:pt idx="1">
                  <c:v>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B-4640-8EA9-A61B19331A47}"/>
            </c:ext>
          </c:extLst>
        </c:ser>
        <c:ser>
          <c:idx val="3"/>
          <c:order val="3"/>
          <c:tx>
            <c:strRef>
              <c:f>'[Әшімжан Ахметов атындағы №61 жалпы білім беретін орта мектебі» КММ - 2 А ҚАЗ.xlsx]Лист1'!$D$236</c:f>
              <c:strCache>
                <c:ptCount val="1"/>
                <c:pt idx="0">
                  <c:v>11 "А" алгебра ж/е АБ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'[Әшімжан Ахметов атындағы №61 жалпы білім беретін орта мектебі» КММ - 2 А ҚАЗ.xlsx]Лист1'!$E$232:$H$232</c:f>
              <c:strCache>
                <c:ptCount val="4"/>
                <c:pt idx="0">
                  <c:v>Білім сапасы </c:v>
                </c:pt>
                <c:pt idx="1">
                  <c:v>орташа балл</c:v>
                </c:pt>
                <c:pt idx="2">
                  <c:v>жалпы білім сапасы </c:v>
                </c:pt>
                <c:pt idx="3">
                  <c:v>жалпы орташа балл</c:v>
                </c:pt>
              </c:strCache>
            </c:strRef>
          </c:cat>
          <c:val>
            <c:numRef>
              <c:f>'[Әшімжан Ахметов атындағы №61 жалпы білім беретін орта мектебі» КММ - 2 А ҚАЗ.xlsx]Лист1'!$E$236:$H$236</c:f>
              <c:numCache>
                <c:formatCode>General</c:formatCode>
                <c:ptCount val="4"/>
                <c:pt idx="0">
                  <c:v>82.35</c:v>
                </c:pt>
                <c:pt idx="1">
                  <c:v>4.05</c:v>
                </c:pt>
                <c:pt idx="2">
                  <c:v>82.35</c:v>
                </c:pt>
                <c:pt idx="3">
                  <c:v>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1B-4640-8EA9-A61B19331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046031"/>
        <c:axId val="1126043535"/>
      </c:barChart>
      <c:catAx>
        <c:axId val="112604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6043535"/>
        <c:crosses val="autoZero"/>
        <c:auto val="1"/>
        <c:lblAlgn val="ctr"/>
        <c:lblOffset val="100"/>
        <c:noMultiLvlLbl val="0"/>
      </c:catAx>
      <c:valAx>
        <c:axId val="1126043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04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9.2592592592592587E-2"/>
          <c:w val="0.9"/>
          <c:h val="8.3643708105260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4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9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9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6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4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8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4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19E4-625C-4472-ADAB-8EBFFB58CE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8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833715"/>
              </p:ext>
            </p:extLst>
          </p:nvPr>
        </p:nvGraphicFramePr>
        <p:xfrm>
          <a:off x="801665" y="1021056"/>
          <a:ext cx="10684702" cy="500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596" y="188074"/>
            <a:ext cx="1137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бойынша сыныптар мен пәндердің білім сапасы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Буғыбаева Г.О.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611247"/>
              </p:ext>
            </p:extLst>
          </p:nvPr>
        </p:nvGraphicFramePr>
        <p:xfrm>
          <a:off x="676835" y="1707779"/>
          <a:ext cx="11371730" cy="496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74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Халбеков Н.С.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313989"/>
              </p:ext>
            </p:extLst>
          </p:nvPr>
        </p:nvGraphicFramePr>
        <p:xfrm>
          <a:off x="410602" y="1412827"/>
          <a:ext cx="11476597" cy="520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4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02842"/>
              </p:ext>
            </p:extLst>
          </p:nvPr>
        </p:nvGraphicFramePr>
        <p:xfrm>
          <a:off x="895883" y="2057399"/>
          <a:ext cx="10948587" cy="445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Омирова А.А.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Мусаева Ұ. 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899970"/>
              </p:ext>
            </p:extLst>
          </p:nvPr>
        </p:nvGraphicFramePr>
        <p:xfrm>
          <a:off x="665147" y="1647202"/>
          <a:ext cx="11264781" cy="492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Абдуллаева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744761"/>
              </p:ext>
            </p:extLst>
          </p:nvPr>
        </p:nvGraphicFramePr>
        <p:xfrm>
          <a:off x="853155" y="1544652"/>
          <a:ext cx="10846038" cy="487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6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Курбанова Р.Б.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128568"/>
              </p:ext>
            </p:extLst>
          </p:nvPr>
        </p:nvGraphicFramePr>
        <p:xfrm>
          <a:off x="699331" y="1587380"/>
          <a:ext cx="11153686" cy="506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3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279150"/>
              </p:ext>
            </p:extLst>
          </p:nvPr>
        </p:nvGraphicFramePr>
        <p:xfrm>
          <a:off x="2186299" y="2151403"/>
          <a:ext cx="8077200" cy="379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Ахметов Б.Д.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химия 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Алдибекова А.О.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122626"/>
              </p:ext>
            </p:extLst>
          </p:nvPr>
        </p:nvGraphicFramePr>
        <p:xfrm>
          <a:off x="0" y="3014528"/>
          <a:ext cx="4900353" cy="352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143682"/>
              </p:ext>
            </p:extLst>
          </p:nvPr>
        </p:nvGraphicFramePr>
        <p:xfrm>
          <a:off x="4643979" y="3693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414804"/>
              </p:ext>
            </p:extLst>
          </p:nvPr>
        </p:nvGraphicFramePr>
        <p:xfrm>
          <a:off x="8984375" y="3871245"/>
          <a:ext cx="3207625" cy="246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54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пәні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Айтуарова А.Ж.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495474"/>
              </p:ext>
            </p:extLst>
          </p:nvPr>
        </p:nvGraphicFramePr>
        <p:xfrm>
          <a:off x="269993" y="1860847"/>
          <a:ext cx="6771741" cy="448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92051"/>
              </p:ext>
            </p:extLst>
          </p:nvPr>
        </p:nvGraphicFramePr>
        <p:xfrm>
          <a:off x="6971944" y="2621421"/>
          <a:ext cx="4572000" cy="359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8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210914"/>
              </p:ext>
            </p:extLst>
          </p:nvPr>
        </p:nvGraphicFramePr>
        <p:xfrm>
          <a:off x="803753" y="1243208"/>
          <a:ext cx="10745244" cy="503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6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97881"/>
              </p:ext>
            </p:extLst>
          </p:nvPr>
        </p:nvGraphicFramePr>
        <p:xfrm>
          <a:off x="421341" y="1707779"/>
          <a:ext cx="5078506" cy="455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380681"/>
              </p:ext>
            </p:extLst>
          </p:nvPr>
        </p:nvGraphicFramePr>
        <p:xfrm>
          <a:off x="5921188" y="1707779"/>
          <a:ext cx="6060140" cy="445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341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Байтимова Ж.Р.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Қазыбекова Ә.Ж.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448230"/>
              </p:ext>
            </p:extLst>
          </p:nvPr>
        </p:nvGraphicFramePr>
        <p:xfrm>
          <a:off x="188259" y="1828800"/>
          <a:ext cx="5634317" cy="453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574539"/>
              </p:ext>
            </p:extLst>
          </p:nvPr>
        </p:nvGraphicFramePr>
        <p:xfrm>
          <a:off x="6185647" y="1707779"/>
          <a:ext cx="5795682" cy="465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26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Серикова М.Ж.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099561"/>
              </p:ext>
            </p:extLst>
          </p:nvPr>
        </p:nvGraphicFramePr>
        <p:xfrm>
          <a:off x="0" y="2057400"/>
          <a:ext cx="5607424" cy="451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56958"/>
              </p:ext>
            </p:extLst>
          </p:nvPr>
        </p:nvGraphicFramePr>
        <p:xfrm>
          <a:off x="5930152" y="2057400"/>
          <a:ext cx="5957047" cy="451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00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Каюпова П.С.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118648"/>
              </p:ext>
            </p:extLst>
          </p:nvPr>
        </p:nvGraphicFramePr>
        <p:xfrm>
          <a:off x="569259" y="1707779"/>
          <a:ext cx="10564906" cy="447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6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мұғалімі:Джусупбекова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82640"/>
              </p:ext>
            </p:extLst>
          </p:nvPr>
        </p:nvGraphicFramePr>
        <p:xfrm>
          <a:off x="907241" y="1707779"/>
          <a:ext cx="10877767" cy="461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0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80061"/>
              </p:ext>
            </p:extLst>
          </p:nvPr>
        </p:nvGraphicFramePr>
        <p:xfrm>
          <a:off x="676836" y="2089897"/>
          <a:ext cx="10416988" cy="40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геометрия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Пәзілбек Б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тоқсан  білім  сапасы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Серикбаева Г, 5а- Аширбаева 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357682"/>
              </p:ext>
            </p:extLst>
          </p:nvPr>
        </p:nvGraphicFramePr>
        <p:xfrm>
          <a:off x="410602" y="1454053"/>
          <a:ext cx="11503491" cy="516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79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339</Words>
  <Application>Microsoft Office PowerPoint</Application>
  <PresentationFormat>Широкоэкранный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2025-01-06T05:29:17Z</dcterms:created>
  <dcterms:modified xsi:type="dcterms:W3CDTF">2025-01-06T12:32:09Z</dcterms:modified>
</cp:coreProperties>
</file>