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7" d="100"/>
          <a:sy n="67" d="100"/>
        </p:scale>
        <p:origin x="6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20(3).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xlsx" TargetMode="External"/><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20(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20(3).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ownloads\&#1052;&#1077;&#1082;&#1090;&#1077;&#1087;%20&#1073;&#1086;&#1081;&#1099;&#1085;&#1096;&#1072;%20&#1073;&#1110;&#1083;&#1110;&#1084;%20&#1089;&#1072;&#1087;&#1072;&#1089;&#1099;%20(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#REF!$B$1</c15:sqref>
                        </c15:formulaRef>
                      </c:ext>
                    </c:extLst>
                    <c:strCache>
                      <c:ptCount val="1"/>
                      <c:pt idx="0">
                        <c:v>#REF!</c:v>
                      </c:pt>
                    </c:strCache>
                  </c:strRef>
                </c15:tx>
              </c15:filteredSeriesTitle>
            </c:ext>
            <c:ext xmlns:c15="http://schemas.microsoft.com/office/drawing/2012/chart" uri="{02D57815-91ED-43cb-92C2-25804820EDAC}">
              <c15:filteredCategoryTitle>
                <c15:cat>
                  <c:multiLvlStrRef>
                    <c:extLst>
                      <c:ext uri="{02D57815-91ED-43cb-92C2-25804820EDAC}">
                        <c15:formulaRef>
                          <c15:sqref>#REF!</c15:sqref>
                        </c15:formulaRef>
                      </c:ext>
                    </c:extLst>
                  </c:multiLvlStrRef>
                </c15:cat>
              </c15:filteredCategoryTitle>
            </c:ext>
            <c:ext xmlns:c16="http://schemas.microsoft.com/office/drawing/2014/chart" uri="{C3380CC4-5D6E-409C-BE32-E72D297353CC}">
              <c16:uniqueId val="{00000000-1703-411C-AFA8-79A746A0B436}"/>
            </c:ext>
          </c:extLst>
        </c:ser>
        <c:ser>
          <c:idx val="1"/>
          <c:order val="1"/>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#REF!$C$1</c15:sqref>
                        </c15:formulaRef>
                      </c:ext>
                    </c:extLst>
                    <c:strCache>
                      <c:ptCount val="1"/>
                      <c:pt idx="0">
                        <c:v>#REF!</c:v>
                      </c:pt>
                    </c:strCache>
                  </c:strRef>
                </c15:tx>
              </c15:filteredSeriesTitle>
            </c:ext>
            <c:ext xmlns:c15="http://schemas.microsoft.com/office/drawing/2012/chart" uri="{02D57815-91ED-43cb-92C2-25804820EDAC}">
              <c15:filteredCategoryTitle>
                <c15:cat>
                  <c:multiLvlStrRef>
                    <c:extLst>
                      <c:ext uri="{02D57815-91ED-43cb-92C2-25804820EDAC}">
                        <c15:formulaRef>
                          <c15:sqref>#REF!</c15:sqref>
                        </c15:formulaRef>
                      </c:ext>
                    </c:extLst>
                  </c:multiLvlStrRef>
                </c15:cat>
              </c15:filteredCategoryTitle>
            </c:ext>
            <c:ext xmlns:c16="http://schemas.microsoft.com/office/drawing/2014/chart" uri="{C3380CC4-5D6E-409C-BE32-E72D297353CC}">
              <c16:uniqueId val="{00000001-1703-411C-AFA8-79A746A0B436}"/>
            </c:ext>
          </c:extLst>
        </c:ser>
        <c:ser>
          <c:idx val="2"/>
          <c:order val="2"/>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#REF!$D$1</c15:sqref>
                        </c15:formulaRef>
                      </c:ext>
                    </c:extLst>
                    <c:strCache>
                      <c:ptCount val="1"/>
                      <c:pt idx="0">
                        <c:v>#REF!</c:v>
                      </c:pt>
                    </c:strCache>
                  </c:strRef>
                </c15:tx>
              </c15:filteredSeriesTitle>
            </c:ext>
            <c:ext xmlns:c15="http://schemas.microsoft.com/office/drawing/2012/chart" uri="{02D57815-91ED-43cb-92C2-25804820EDAC}">
              <c15:filteredCategoryTitle>
                <c15:cat>
                  <c:multiLvlStrRef>
                    <c:extLst>
                      <c:ext uri="{02D57815-91ED-43cb-92C2-25804820EDAC}">
                        <c15:formulaRef>
                          <c15:sqref>#REF!</c15:sqref>
                        </c15:formulaRef>
                      </c:ext>
                    </c:extLst>
                  </c:multiLvlStrRef>
                </c15:cat>
              </c15:filteredCategoryTitle>
            </c:ext>
            <c:ext xmlns:c16="http://schemas.microsoft.com/office/drawing/2014/chart" uri="{C3380CC4-5D6E-409C-BE32-E72D297353CC}">
              <c16:uniqueId val="{00000002-1703-411C-AFA8-79A746A0B436}"/>
            </c:ext>
          </c:extLst>
        </c:ser>
        <c:ser>
          <c:idx val="3"/>
          <c:order val="3"/>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#REF!$E$1</c15:sqref>
                        </c15:formulaRef>
                      </c:ext>
                    </c:extLst>
                    <c:strCache>
                      <c:ptCount val="1"/>
                      <c:pt idx="0">
                        <c:v>#REF!</c:v>
                      </c:pt>
                    </c:strCache>
                  </c:strRef>
                </c15:tx>
              </c15:filteredSeriesTitle>
            </c:ext>
            <c:ext xmlns:c15="http://schemas.microsoft.com/office/drawing/2012/chart" uri="{02D57815-91ED-43cb-92C2-25804820EDAC}">
              <c15:filteredCategoryTitle>
                <c15:cat>
                  <c:multiLvlStrRef>
                    <c:extLst>
                      <c:ext uri="{02D57815-91ED-43cb-92C2-25804820EDAC}">
                        <c15:formulaRef>
                          <c15:sqref>#REF!</c15:sqref>
                        </c15:formulaRef>
                      </c:ext>
                    </c:extLst>
                  </c:multiLvlStrRef>
                </c15:cat>
              </c15:filteredCategoryTitle>
            </c:ext>
            <c:ext xmlns:c16="http://schemas.microsoft.com/office/drawing/2014/chart" uri="{C3380CC4-5D6E-409C-BE32-E72D297353CC}">
              <c16:uniqueId val="{00000003-1703-411C-AFA8-79A746A0B436}"/>
            </c:ext>
          </c:extLst>
        </c:ser>
        <c:ser>
          <c:idx val="4"/>
          <c:order val="4"/>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#REF!$F$1</c15:sqref>
                        </c15:formulaRef>
                      </c:ext>
                    </c:extLst>
                    <c:strCache>
                      <c:ptCount val="1"/>
                      <c:pt idx="0">
                        <c:v>#REF!</c:v>
                      </c:pt>
                    </c:strCache>
                  </c:strRef>
                </c15:tx>
              </c15:filteredSeriesTitle>
            </c:ext>
            <c:ext xmlns:c15="http://schemas.microsoft.com/office/drawing/2012/chart" uri="{02D57815-91ED-43cb-92C2-25804820EDAC}">
              <c15:filteredCategoryTitle>
                <c15:cat>
                  <c:multiLvlStrRef>
                    <c:extLst>
                      <c:ext uri="{02D57815-91ED-43cb-92C2-25804820EDAC}">
                        <c15:formulaRef>
                          <c15:sqref>#REF!</c15:sqref>
                        </c15:formulaRef>
                      </c:ext>
                    </c:extLst>
                  </c:multiLvlStrRef>
                </c15:cat>
              </c15:filteredCategoryTitle>
            </c:ext>
            <c:ext xmlns:c16="http://schemas.microsoft.com/office/drawing/2014/chart" uri="{C3380CC4-5D6E-409C-BE32-E72D297353CC}">
              <c16:uniqueId val="{00000004-1703-411C-AFA8-79A746A0B436}"/>
            </c:ext>
          </c:extLst>
        </c:ser>
        <c:dLbls>
          <c:dLblPos val="outEnd"/>
          <c:showLegendKey val="0"/>
          <c:showVal val="1"/>
          <c:showCatName val="0"/>
          <c:showSerName val="0"/>
          <c:showPercent val="0"/>
          <c:showBubbleSize val="0"/>
        </c:dLbls>
        <c:gapWidth val="444"/>
        <c:overlap val="-90"/>
        <c:axId val="512186959"/>
        <c:axId val="512197359"/>
      </c:barChart>
      <c:catAx>
        <c:axId val="51218695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dk1"/>
                </a:solidFill>
                <a:latin typeface="+mn-lt"/>
                <a:ea typeface="+mn-ea"/>
                <a:cs typeface="+mn-cs"/>
              </a:defRPr>
            </a:pPr>
            <a:endParaRPr lang="ru-RU"/>
          </a:p>
        </c:txPr>
        <c:crossAx val="512197359"/>
        <c:crosses val="autoZero"/>
        <c:auto val="1"/>
        <c:lblAlgn val="ctr"/>
        <c:lblOffset val="100"/>
        <c:noMultiLvlLbl val="0"/>
      </c:catAx>
      <c:valAx>
        <c:axId val="512197359"/>
        <c:scaling>
          <c:orientation val="minMax"/>
        </c:scaling>
        <c:delete val="1"/>
        <c:axPos val="l"/>
        <c:numFmt formatCode="General" sourceLinked="1"/>
        <c:majorTickMark val="none"/>
        <c:minorTickMark val="none"/>
        <c:tickLblPos val="nextTo"/>
        <c:crossAx val="512186959"/>
        <c:crosses val="autoZero"/>
        <c:crossBetween val="between"/>
      </c:valAx>
      <c:spPr>
        <a:noFill/>
        <a:ln>
          <a:noFill/>
        </a:ln>
        <a:effectLst/>
      </c:spPr>
    </c:plotArea>
    <c:legend>
      <c:legendPos val="t"/>
      <c:layout>
        <c:manualLayout>
          <c:xMode val="edge"/>
          <c:yMode val="edge"/>
          <c:x val="0.11334631352899069"/>
          <c:y val="2.7777777777777776E-2"/>
          <c:w val="0.79754960629921257"/>
          <c:h val="7.812554680664918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legend>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136756464226E-2"/>
          <c:y val="0.14397496087636957"/>
          <c:w val="0.82940931037676313"/>
          <c:h val="0.65535519327689773"/>
        </c:manualLayout>
      </c:layout>
      <c:barChart>
        <c:barDir val="col"/>
        <c:grouping val="clustered"/>
        <c:varyColors val="0"/>
        <c:ser>
          <c:idx val="0"/>
          <c:order val="0"/>
          <c:tx>
            <c:strRef>
              <c:f>Лист1!$B$1</c:f>
              <c:strCache>
                <c:ptCount val="1"/>
                <c:pt idx="0">
                  <c:v>Бастапқы білім кесімі</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Лист1!$A$2:$A$4</c:f>
              <c:strCache>
                <c:ptCount val="2"/>
                <c:pt idx="0">
                  <c:v>6 "а"сынып </c:v>
                </c:pt>
                <c:pt idx="1">
                  <c:v>6 "ә"сынып </c:v>
                </c:pt>
              </c:strCache>
            </c:strRef>
          </c:cat>
          <c:val>
            <c:numRef>
              <c:f>Лист1!$B$2:$B$4</c:f>
              <c:numCache>
                <c:formatCode>General</c:formatCode>
                <c:ptCount val="3"/>
                <c:pt idx="0">
                  <c:v>71</c:v>
                </c:pt>
                <c:pt idx="1">
                  <c:v>65</c:v>
                </c:pt>
              </c:numCache>
            </c:numRef>
          </c:val>
          <c:extLst>
            <c:ext xmlns:c16="http://schemas.microsoft.com/office/drawing/2014/chart" uri="{C3380CC4-5D6E-409C-BE32-E72D297353CC}">
              <c16:uniqueId val="{00000000-A108-4BC0-977A-E5B8A1EDE152}"/>
            </c:ext>
          </c:extLst>
        </c:ser>
        <c:dLbls>
          <c:showLegendKey val="0"/>
          <c:showVal val="0"/>
          <c:showCatName val="0"/>
          <c:showSerName val="0"/>
          <c:showPercent val="0"/>
          <c:showBubbleSize val="0"/>
        </c:dLbls>
        <c:gapWidth val="267"/>
        <c:overlap val="-43"/>
        <c:axId val="230947096"/>
        <c:axId val="230947488"/>
      </c:barChart>
      <c:catAx>
        <c:axId val="23094709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230947488"/>
        <c:crosses val="autoZero"/>
        <c:auto val="1"/>
        <c:lblAlgn val="ctr"/>
        <c:lblOffset val="100"/>
        <c:noMultiLvlLbl val="0"/>
      </c:catAx>
      <c:valAx>
        <c:axId val="23094748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230947096"/>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1136756464226E-2"/>
          <c:y val="0.14397496087636957"/>
          <c:w val="0.91428863243535863"/>
          <c:h val="0.65535519327689773"/>
        </c:manualLayout>
      </c:layout>
      <c:barChart>
        <c:barDir val="col"/>
        <c:grouping val="clustered"/>
        <c:varyColors val="0"/>
        <c:ser>
          <c:idx val="0"/>
          <c:order val="0"/>
          <c:tx>
            <c:strRef>
              <c:f>Лист1!$B$1</c:f>
              <c:strCache>
                <c:ptCount val="1"/>
                <c:pt idx="0">
                  <c:v>Бастапқы білім кесімі</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Лист1!$A$2:$A$4</c:f>
              <c:strCache>
                <c:ptCount val="2"/>
                <c:pt idx="0">
                  <c:v>5 "а"сынып </c:v>
                </c:pt>
                <c:pt idx="1">
                  <c:v>5 "ә"сынып </c:v>
                </c:pt>
              </c:strCache>
            </c:strRef>
          </c:cat>
          <c:val>
            <c:numRef>
              <c:f>Лист1!$B$2:$B$4</c:f>
              <c:numCache>
                <c:formatCode>General</c:formatCode>
                <c:ptCount val="3"/>
                <c:pt idx="0">
                  <c:v>60</c:v>
                </c:pt>
                <c:pt idx="1">
                  <c:v>62</c:v>
                </c:pt>
              </c:numCache>
            </c:numRef>
          </c:val>
          <c:extLst>
            <c:ext xmlns:c16="http://schemas.microsoft.com/office/drawing/2014/chart" uri="{C3380CC4-5D6E-409C-BE32-E72D297353CC}">
              <c16:uniqueId val="{00000000-FB11-45CA-AD9E-0FBC0E533D3E}"/>
            </c:ext>
          </c:extLst>
        </c:ser>
        <c:dLbls>
          <c:showLegendKey val="0"/>
          <c:showVal val="0"/>
          <c:showCatName val="0"/>
          <c:showSerName val="0"/>
          <c:showPercent val="0"/>
          <c:showBubbleSize val="0"/>
        </c:dLbls>
        <c:gapWidth val="267"/>
        <c:overlap val="-43"/>
        <c:axId val="230943176"/>
        <c:axId val="230941216"/>
      </c:barChart>
      <c:catAx>
        <c:axId val="23094317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230941216"/>
        <c:crosses val="autoZero"/>
        <c:auto val="1"/>
        <c:lblAlgn val="ctr"/>
        <c:lblOffset val="100"/>
        <c:noMultiLvlLbl val="0"/>
      </c:catAx>
      <c:valAx>
        <c:axId val="230941216"/>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230943176"/>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072078733890846E-2"/>
          <c:y val="6.25E-2"/>
          <c:w val="0.90418657626014032"/>
          <c:h val="0.68717609162491067"/>
        </c:manualLayout>
      </c:layout>
      <c:barChart>
        <c:barDir val="col"/>
        <c:grouping val="clustered"/>
        <c:varyColors val="0"/>
        <c:ser>
          <c:idx val="0"/>
          <c:order val="0"/>
          <c:tx>
            <c:strRef>
              <c:f>Лист1!$B$1</c:f>
              <c:strCache>
                <c:ptCount val="1"/>
                <c:pt idx="0">
                  <c:v>Бастапқы білім кесімі</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Лист1!$A$2:$A$4</c:f>
              <c:strCache>
                <c:ptCount val="1"/>
                <c:pt idx="0">
                  <c:v>8 а</c:v>
                </c:pt>
              </c:strCache>
            </c:strRef>
          </c:cat>
          <c:val>
            <c:numRef>
              <c:f>Лист1!$B$2:$B$4</c:f>
              <c:numCache>
                <c:formatCode>General</c:formatCode>
                <c:ptCount val="3"/>
                <c:pt idx="0">
                  <c:v>50</c:v>
                </c:pt>
              </c:numCache>
            </c:numRef>
          </c:val>
          <c:extLst>
            <c:ext xmlns:c16="http://schemas.microsoft.com/office/drawing/2014/chart" uri="{C3380CC4-5D6E-409C-BE32-E72D297353CC}">
              <c16:uniqueId val="{00000000-8F61-45A6-B7F9-B4DD533A90BD}"/>
            </c:ext>
          </c:extLst>
        </c:ser>
        <c:dLbls>
          <c:showLegendKey val="0"/>
          <c:showVal val="0"/>
          <c:showCatName val="0"/>
          <c:showSerName val="0"/>
          <c:showPercent val="0"/>
          <c:showBubbleSize val="0"/>
        </c:dLbls>
        <c:gapWidth val="267"/>
        <c:overlap val="-43"/>
        <c:axId val="230949056"/>
        <c:axId val="230939256"/>
      </c:barChart>
      <c:catAx>
        <c:axId val="23094905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230939256"/>
        <c:crosses val="autoZero"/>
        <c:auto val="1"/>
        <c:lblAlgn val="ctr"/>
        <c:lblOffset val="100"/>
        <c:noMultiLvlLbl val="0"/>
      </c:catAx>
      <c:valAx>
        <c:axId val="230939256"/>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230949056"/>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1-тоқсан</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Лист1!$A$2:$A$4</c:f>
              <c:strCache>
                <c:ptCount val="2"/>
                <c:pt idx="0">
                  <c:v>7 "а"</c:v>
                </c:pt>
                <c:pt idx="1">
                  <c:v>7 "ә"</c:v>
                </c:pt>
              </c:strCache>
            </c:strRef>
          </c:cat>
          <c:val>
            <c:numRef>
              <c:f>Лист1!$B$2:$B$4</c:f>
              <c:numCache>
                <c:formatCode>General</c:formatCode>
                <c:ptCount val="3"/>
                <c:pt idx="0">
                  <c:v>68.7</c:v>
                </c:pt>
                <c:pt idx="1">
                  <c:v>62.3</c:v>
                </c:pt>
              </c:numCache>
            </c:numRef>
          </c:val>
          <c:extLst>
            <c:ext xmlns:c16="http://schemas.microsoft.com/office/drawing/2014/chart" uri="{C3380CC4-5D6E-409C-BE32-E72D297353CC}">
              <c16:uniqueId val="{00000000-043F-4615-A89F-DA53ACA3D36D}"/>
            </c:ext>
          </c:extLst>
        </c:ser>
        <c:dLbls>
          <c:showLegendKey val="0"/>
          <c:showVal val="0"/>
          <c:showCatName val="0"/>
          <c:showSerName val="0"/>
          <c:showPercent val="0"/>
          <c:showBubbleSize val="0"/>
        </c:dLbls>
        <c:gapWidth val="267"/>
        <c:overlap val="-43"/>
        <c:axId val="230949448"/>
        <c:axId val="230950232"/>
      </c:barChart>
      <c:catAx>
        <c:axId val="230949448"/>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230950232"/>
        <c:crosses val="autoZero"/>
        <c:auto val="1"/>
        <c:lblAlgn val="ctr"/>
        <c:lblOffset val="100"/>
        <c:noMultiLvlLbl val="0"/>
      </c:catAx>
      <c:valAx>
        <c:axId val="230950232"/>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230949448"/>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072078733890846E-2"/>
          <c:y val="6.25E-2"/>
          <c:w val="0.90418657626014032"/>
          <c:h val="0.68717609162491067"/>
        </c:manualLayout>
      </c:layout>
      <c:barChart>
        <c:barDir val="col"/>
        <c:grouping val="clustered"/>
        <c:varyColors val="0"/>
        <c:ser>
          <c:idx val="0"/>
          <c:order val="0"/>
          <c:tx>
            <c:strRef>
              <c:f>Лист1!$B$1</c:f>
              <c:strCache>
                <c:ptCount val="1"/>
                <c:pt idx="0">
                  <c:v>Бастапқы білім кесімі</c:v>
                </c:pt>
              </c:strCache>
            </c:strRef>
          </c:tx>
          <c:spPr>
            <a:solidFill>
              <a:schemeClr val="accent1"/>
            </a:solidFill>
            <a:ln>
              <a:noFill/>
            </a:ln>
            <a:effectLst/>
          </c:spPr>
          <c:invertIfNegative val="0"/>
          <c:dPt>
            <c:idx val="2"/>
            <c:invertIfNegative val="0"/>
            <c:bubble3D val="0"/>
            <c:extLst>
              <c:ext xmlns:c16="http://schemas.microsoft.com/office/drawing/2014/chart" uri="{C3380CC4-5D6E-409C-BE32-E72D297353CC}">
                <c16:uniqueId val="{00000001-7562-4EFB-8824-E6BB841B72C6}"/>
              </c:ext>
            </c:extLst>
          </c:dPt>
          <c:dLbls>
            <c:dLbl>
              <c:idx val="0"/>
              <c:tx>
                <c:rich>
                  <a:bodyPr/>
                  <a:lstStyle/>
                  <a:p>
                    <a:r>
                      <a:rPr lang="en-US"/>
                      <a:t>50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7562-4EFB-8824-E6BB841B72C6}"/>
                </c:ext>
              </c:extLst>
            </c:dLbl>
            <c:dLbl>
              <c:idx val="1"/>
              <c:tx>
                <c:rich>
                  <a:bodyPr/>
                  <a:lstStyle/>
                  <a:p>
                    <a:r>
                      <a:rPr lang="en-US"/>
                      <a:t>53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7562-4EFB-8824-E6BB841B72C6}"/>
                </c:ext>
              </c:extLst>
            </c:dLbl>
            <c:dLbl>
              <c:idx val="2"/>
              <c:delete val="1"/>
              <c:extLst>
                <c:ext xmlns:c15="http://schemas.microsoft.com/office/drawing/2012/chart" uri="{CE6537A1-D6FC-4f65-9D91-7224C49458BB}"/>
                <c:ext xmlns:c16="http://schemas.microsoft.com/office/drawing/2014/chart" uri="{C3380CC4-5D6E-409C-BE32-E72D297353CC}">
                  <c16:uniqueId val="{00000001-7562-4EFB-8824-E6BB841B72C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Лист1!$A$2:$A$4</c:f>
              <c:strCache>
                <c:ptCount val="3"/>
                <c:pt idx="0">
                  <c:v>9 а</c:v>
                </c:pt>
                <c:pt idx="1">
                  <c:v>9 ә</c:v>
                </c:pt>
                <c:pt idx="2">
                  <c:v>9 б</c:v>
                </c:pt>
              </c:strCache>
            </c:strRef>
          </c:cat>
          <c:val>
            <c:numRef>
              <c:f>Лист1!$B$2:$B$4</c:f>
              <c:numCache>
                <c:formatCode>General</c:formatCode>
                <c:ptCount val="3"/>
                <c:pt idx="0">
                  <c:v>73.599999999999994</c:v>
                </c:pt>
                <c:pt idx="1">
                  <c:v>67</c:v>
                </c:pt>
                <c:pt idx="2">
                  <c:v>57.1</c:v>
                </c:pt>
              </c:numCache>
            </c:numRef>
          </c:val>
          <c:extLst>
            <c:ext xmlns:c16="http://schemas.microsoft.com/office/drawing/2014/chart" uri="{C3380CC4-5D6E-409C-BE32-E72D297353CC}">
              <c16:uniqueId val="{00000004-7562-4EFB-8824-E6BB841B72C6}"/>
            </c:ext>
          </c:extLst>
        </c:ser>
        <c:dLbls>
          <c:showLegendKey val="0"/>
          <c:showVal val="0"/>
          <c:showCatName val="0"/>
          <c:showSerName val="0"/>
          <c:showPercent val="0"/>
          <c:showBubbleSize val="0"/>
        </c:dLbls>
        <c:gapWidth val="267"/>
        <c:overlap val="-43"/>
        <c:axId val="230943568"/>
        <c:axId val="230938864"/>
      </c:barChart>
      <c:catAx>
        <c:axId val="230943568"/>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230938864"/>
        <c:crosses val="autoZero"/>
        <c:auto val="1"/>
        <c:lblAlgn val="ctr"/>
        <c:lblOffset val="100"/>
        <c:noMultiLvlLbl val="0"/>
      </c:catAx>
      <c:valAx>
        <c:axId val="230938864"/>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230943568"/>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'Данные по успеваемости школы'!$G$1</c:f>
              <c:strCache>
                <c:ptCount val="1"/>
                <c:pt idx="0">
                  <c:v>Білім сапасы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val>
            <c:numRef>
              <c:f>'Данные по успеваемости школы'!$G$2:$G$12</c:f>
              <c:numCache>
                <c:formatCode>General</c:formatCode>
                <c:ptCount val="11"/>
                <c:pt idx="0">
                  <c:v>54.8</c:v>
                </c:pt>
                <c:pt idx="1">
                  <c:v>56.7</c:v>
                </c:pt>
                <c:pt idx="2">
                  <c:v>55.6</c:v>
                </c:pt>
                <c:pt idx="3">
                  <c:v>42</c:v>
                </c:pt>
                <c:pt idx="4">
                  <c:v>44.4</c:v>
                </c:pt>
                <c:pt idx="5">
                  <c:v>48</c:v>
                </c:pt>
                <c:pt idx="6">
                  <c:v>45.6</c:v>
                </c:pt>
                <c:pt idx="7">
                  <c:v>43</c:v>
                </c:pt>
                <c:pt idx="8">
                  <c:v>42</c:v>
                </c:pt>
                <c:pt idx="9">
                  <c:v>52.9</c:v>
                </c:pt>
                <c:pt idx="10">
                  <c:v>48.2</c:v>
                </c:pt>
              </c:numCache>
            </c:numRef>
          </c:val>
          <c:extLst>
            <c:ext xmlns:c16="http://schemas.microsoft.com/office/drawing/2014/chart" uri="{C3380CC4-5D6E-409C-BE32-E72D297353CC}">
              <c16:uniqueId val="{00000000-EA22-4076-818F-2E3926F9CF9F}"/>
            </c:ext>
          </c:extLst>
        </c:ser>
        <c:ser>
          <c:idx val="1"/>
          <c:order val="1"/>
          <c:tx>
            <c:strRef>
              <c:f>'Данные по успеваемости школы'!$H$1</c:f>
              <c:strCache>
                <c:ptCount val="1"/>
                <c:pt idx="0">
                  <c:v>Үлгерім сапасы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val>
            <c:numRef>
              <c:f>'Данные по успеваемости школы'!$H$2:$H$12</c:f>
              <c:numCache>
                <c:formatCode>General</c:formatCode>
                <c:ptCount val="11"/>
                <c:pt idx="0">
                  <c:v>100</c:v>
                </c:pt>
                <c:pt idx="1">
                  <c:v>100</c:v>
                </c:pt>
                <c:pt idx="2">
                  <c:v>100</c:v>
                </c:pt>
                <c:pt idx="3">
                  <c:v>100</c:v>
                </c:pt>
                <c:pt idx="4">
                  <c:v>100</c:v>
                </c:pt>
                <c:pt idx="5">
                  <c:v>100</c:v>
                </c:pt>
                <c:pt idx="6">
                  <c:v>100</c:v>
                </c:pt>
                <c:pt idx="7">
                  <c:v>100</c:v>
                </c:pt>
                <c:pt idx="8">
                  <c:v>100</c:v>
                </c:pt>
                <c:pt idx="9">
                  <c:v>100</c:v>
                </c:pt>
                <c:pt idx="10" formatCode="0%">
                  <c:v>1</c:v>
                </c:pt>
              </c:numCache>
            </c:numRef>
          </c:val>
          <c:extLst>
            <c:ext xmlns:c16="http://schemas.microsoft.com/office/drawing/2014/chart" uri="{C3380CC4-5D6E-409C-BE32-E72D297353CC}">
              <c16:uniqueId val="{00000001-EA22-4076-818F-2E3926F9CF9F}"/>
            </c:ext>
          </c:extLst>
        </c:ser>
        <c:ser>
          <c:idx val="2"/>
          <c:order val="2"/>
          <c:tx>
            <c:strRef>
              <c:f>'Данные по успеваемости школы'!$I$1</c:f>
              <c:strCache>
                <c:ptCount val="1"/>
                <c:pt idx="0">
                  <c:v>Орташа балл</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val>
            <c:numRef>
              <c:f>'Данные по успеваемости школы'!$I$2:$I$12</c:f>
              <c:numCache>
                <c:formatCode>General</c:formatCode>
                <c:ptCount val="11"/>
                <c:pt idx="0">
                  <c:v>3.9</c:v>
                </c:pt>
                <c:pt idx="1">
                  <c:v>4</c:v>
                </c:pt>
                <c:pt idx="2">
                  <c:v>4</c:v>
                </c:pt>
                <c:pt idx="3">
                  <c:v>3.9</c:v>
                </c:pt>
                <c:pt idx="4">
                  <c:v>3.8</c:v>
                </c:pt>
                <c:pt idx="5">
                  <c:v>3.9</c:v>
                </c:pt>
                <c:pt idx="6">
                  <c:v>3.8</c:v>
                </c:pt>
                <c:pt idx="7">
                  <c:v>3.8</c:v>
                </c:pt>
                <c:pt idx="8">
                  <c:v>3.7</c:v>
                </c:pt>
                <c:pt idx="9">
                  <c:v>4.0999999999999996</c:v>
                </c:pt>
                <c:pt idx="10">
                  <c:v>3.9</c:v>
                </c:pt>
              </c:numCache>
            </c:numRef>
          </c:val>
          <c:extLst>
            <c:ext xmlns:c16="http://schemas.microsoft.com/office/drawing/2014/chart" uri="{C3380CC4-5D6E-409C-BE32-E72D297353CC}">
              <c16:uniqueId val="{00000002-EA22-4076-818F-2E3926F9CF9F}"/>
            </c:ext>
          </c:extLst>
        </c:ser>
        <c:dLbls>
          <c:dLblPos val="outEnd"/>
          <c:showLegendKey val="0"/>
          <c:showVal val="1"/>
          <c:showCatName val="0"/>
          <c:showSerName val="0"/>
          <c:showPercent val="0"/>
          <c:showBubbleSize val="0"/>
        </c:dLbls>
        <c:gapWidth val="267"/>
        <c:overlap val="-43"/>
        <c:axId val="520884976"/>
        <c:axId val="520887928"/>
      </c:barChart>
      <c:catAx>
        <c:axId val="52088497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ru-RU"/>
          </a:p>
        </c:txPr>
        <c:crossAx val="520887928"/>
        <c:crosses val="autoZero"/>
        <c:auto val="1"/>
        <c:lblAlgn val="ctr"/>
        <c:lblOffset val="100"/>
        <c:noMultiLvlLbl val="0"/>
      </c:catAx>
      <c:valAx>
        <c:axId val="52088792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crossAx val="520884976"/>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'Данные по успеваемости школы'!$B$12</c:f>
              <c:strCache>
                <c:ptCount val="1"/>
                <c:pt idx="0">
                  <c:v>Барлығы</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val>
            <c:numRef>
              <c:f>'Данные по успеваемости школы'!$C$12:$I$12</c:f>
              <c:numCache>
                <c:formatCode>General</c:formatCode>
                <c:ptCount val="7"/>
                <c:pt idx="0">
                  <c:v>268</c:v>
                </c:pt>
                <c:pt idx="1">
                  <c:v>57</c:v>
                </c:pt>
                <c:pt idx="2">
                  <c:v>73</c:v>
                </c:pt>
                <c:pt idx="3">
                  <c:v>138</c:v>
                </c:pt>
                <c:pt idx="4">
                  <c:v>48.2</c:v>
                </c:pt>
                <c:pt idx="5" formatCode="0%">
                  <c:v>1</c:v>
                </c:pt>
                <c:pt idx="6">
                  <c:v>3.9</c:v>
                </c:pt>
              </c:numCache>
            </c:numRef>
          </c:val>
          <c:extLst>
            <c:ext xmlns:c16="http://schemas.microsoft.com/office/drawing/2014/chart" uri="{C3380CC4-5D6E-409C-BE32-E72D297353CC}">
              <c16:uniqueId val="{00000000-D094-497B-B3CD-481E50C62C2C}"/>
            </c:ext>
          </c:extLst>
        </c:ser>
        <c:dLbls>
          <c:dLblPos val="outEnd"/>
          <c:showLegendKey val="0"/>
          <c:showVal val="1"/>
          <c:showCatName val="0"/>
          <c:showSerName val="0"/>
          <c:showPercent val="0"/>
          <c:showBubbleSize val="0"/>
        </c:dLbls>
        <c:gapWidth val="100"/>
        <c:overlap val="-24"/>
        <c:axId val="511707216"/>
        <c:axId val="511707544"/>
      </c:barChart>
      <c:catAx>
        <c:axId val="51170721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crossAx val="511707544"/>
        <c:crosses val="autoZero"/>
        <c:auto val="1"/>
        <c:lblAlgn val="ctr"/>
        <c:lblOffset val="100"/>
        <c:noMultiLvlLbl val="0"/>
      </c:catAx>
      <c:valAx>
        <c:axId val="511707544"/>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crossAx val="511707216"/>
        <c:crosses val="autoZero"/>
        <c:crossBetween val="between"/>
      </c:valAx>
      <c:spPr>
        <a:noFill/>
        <a:ln>
          <a:noFill/>
        </a:ln>
        <a:effectLst/>
      </c:spPr>
    </c:plotArea>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#REF!$H$1</c15:sqref>
                        </c15:formulaRef>
                      </c:ext>
                    </c:extLst>
                    <c:strCache>
                      <c:ptCount val="1"/>
                      <c:pt idx="0">
                        <c:v>#REF!</c:v>
                      </c:pt>
                    </c:strCache>
                  </c:strRef>
                </c15:tx>
              </c15:filteredSeriesTitle>
            </c:ext>
            <c:ext xmlns:c16="http://schemas.microsoft.com/office/drawing/2014/chart" uri="{C3380CC4-5D6E-409C-BE32-E72D297353CC}">
              <c16:uniqueId val="{00000000-233A-479F-83B9-8C490403257C}"/>
            </c:ext>
          </c:extLst>
        </c:ser>
        <c:ser>
          <c:idx val="1"/>
          <c:order val="1"/>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#REF!$I$1</c15:sqref>
                        </c15:formulaRef>
                      </c:ext>
                    </c:extLst>
                    <c:strCache>
                      <c:ptCount val="1"/>
                      <c:pt idx="0">
                        <c:v>#REF!</c:v>
                      </c:pt>
                    </c:strCache>
                  </c:strRef>
                </c15:tx>
              </c15:filteredSeriesTitle>
            </c:ext>
            <c:ext xmlns:c16="http://schemas.microsoft.com/office/drawing/2014/chart" uri="{C3380CC4-5D6E-409C-BE32-E72D297353CC}">
              <c16:uniqueId val="{00000001-233A-479F-83B9-8C490403257C}"/>
            </c:ext>
          </c:extLst>
        </c:ser>
        <c:ser>
          <c:idx val="2"/>
          <c:order val="2"/>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#REF!$J$1</c15:sqref>
                        </c15:formulaRef>
                      </c:ext>
                    </c:extLst>
                    <c:strCache>
                      <c:ptCount val="1"/>
                      <c:pt idx="0">
                        <c:v>#REF!</c:v>
                      </c:pt>
                    </c:strCache>
                  </c:strRef>
                </c15:tx>
              </c15:filteredSeriesTitle>
            </c:ext>
            <c:ext xmlns:c16="http://schemas.microsoft.com/office/drawing/2014/chart" uri="{C3380CC4-5D6E-409C-BE32-E72D297353CC}">
              <c16:uniqueId val="{00000002-233A-479F-83B9-8C490403257C}"/>
            </c:ext>
          </c:extLst>
        </c:ser>
        <c:dLbls>
          <c:dLblPos val="outEnd"/>
          <c:showLegendKey val="0"/>
          <c:showVal val="1"/>
          <c:showCatName val="0"/>
          <c:showSerName val="0"/>
          <c:showPercent val="0"/>
          <c:showBubbleSize val="0"/>
        </c:dLbls>
        <c:gapWidth val="444"/>
        <c:overlap val="-90"/>
        <c:axId val="512189871"/>
        <c:axId val="512181967"/>
      </c:barChart>
      <c:catAx>
        <c:axId val="51218987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dk1"/>
                </a:solidFill>
                <a:latin typeface="+mn-lt"/>
                <a:ea typeface="+mn-ea"/>
                <a:cs typeface="+mn-cs"/>
              </a:defRPr>
            </a:pPr>
            <a:endParaRPr lang="ru-RU"/>
          </a:p>
        </c:txPr>
        <c:crossAx val="512181967"/>
        <c:crosses val="autoZero"/>
        <c:auto val="1"/>
        <c:lblAlgn val="ctr"/>
        <c:lblOffset val="100"/>
        <c:noMultiLvlLbl val="0"/>
      </c:catAx>
      <c:valAx>
        <c:axId val="512181967"/>
        <c:scaling>
          <c:orientation val="minMax"/>
        </c:scaling>
        <c:delete val="1"/>
        <c:axPos val="l"/>
        <c:numFmt formatCode="General" sourceLinked="1"/>
        <c:majorTickMark val="none"/>
        <c:minorTickMark val="none"/>
        <c:tickLblPos val="nextTo"/>
        <c:crossAx val="51218987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legend>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#REF!$H$1</c15:sqref>
                        </c15:formulaRef>
                      </c:ext>
                    </c:extLst>
                    <c:strCache>
                      <c:ptCount val="1"/>
                      <c:pt idx="0">
                        <c:v>#REF!</c:v>
                      </c:pt>
                    </c:strCache>
                  </c:strRef>
                </c15:tx>
              </c15:filteredSeriesTitle>
            </c:ext>
            <c:ext xmlns:c16="http://schemas.microsoft.com/office/drawing/2014/chart" uri="{C3380CC4-5D6E-409C-BE32-E72D297353CC}">
              <c16:uniqueId val="{00000000-3640-4C9F-80FD-37627FAE6AB2}"/>
            </c:ext>
          </c:extLst>
        </c:ser>
        <c:ser>
          <c:idx val="1"/>
          <c:order val="1"/>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#REF!$I$1</c15:sqref>
                        </c15:formulaRef>
                      </c:ext>
                    </c:extLst>
                    <c:strCache>
                      <c:ptCount val="1"/>
                      <c:pt idx="0">
                        <c:v>#REF!</c:v>
                      </c:pt>
                    </c:strCache>
                  </c:strRef>
                </c15:tx>
              </c15:filteredSeriesTitle>
            </c:ext>
            <c:ext xmlns:c16="http://schemas.microsoft.com/office/drawing/2014/chart" uri="{C3380CC4-5D6E-409C-BE32-E72D297353CC}">
              <c16:uniqueId val="{00000001-3640-4C9F-80FD-37627FAE6AB2}"/>
            </c:ext>
          </c:extLst>
        </c:ser>
        <c:ser>
          <c:idx val="2"/>
          <c:order val="2"/>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#REF!$J$1</c15:sqref>
                        </c15:formulaRef>
                      </c:ext>
                    </c:extLst>
                    <c:strCache>
                      <c:ptCount val="1"/>
                      <c:pt idx="0">
                        <c:v>#REF!</c:v>
                      </c:pt>
                    </c:strCache>
                  </c:strRef>
                </c15:tx>
              </c15:filteredSeriesTitle>
            </c:ext>
            <c:ext xmlns:c16="http://schemas.microsoft.com/office/drawing/2014/chart" uri="{C3380CC4-5D6E-409C-BE32-E72D297353CC}">
              <c16:uniqueId val="{00000002-3640-4C9F-80FD-37627FAE6AB2}"/>
            </c:ext>
          </c:extLst>
        </c:ser>
        <c:dLbls>
          <c:dLblPos val="outEnd"/>
          <c:showLegendKey val="0"/>
          <c:showVal val="1"/>
          <c:showCatName val="0"/>
          <c:showSerName val="0"/>
          <c:showPercent val="0"/>
          <c:showBubbleSize val="0"/>
        </c:dLbls>
        <c:gapWidth val="444"/>
        <c:overlap val="-90"/>
        <c:axId val="512199023"/>
        <c:axId val="512184047"/>
      </c:barChart>
      <c:catAx>
        <c:axId val="51219902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dk1"/>
                </a:solidFill>
                <a:latin typeface="+mn-lt"/>
                <a:ea typeface="+mn-ea"/>
                <a:cs typeface="+mn-cs"/>
              </a:defRPr>
            </a:pPr>
            <a:endParaRPr lang="ru-RU"/>
          </a:p>
        </c:txPr>
        <c:crossAx val="512184047"/>
        <c:crosses val="autoZero"/>
        <c:auto val="1"/>
        <c:lblAlgn val="ctr"/>
        <c:lblOffset val="100"/>
        <c:noMultiLvlLbl val="0"/>
      </c:catAx>
      <c:valAx>
        <c:axId val="512184047"/>
        <c:scaling>
          <c:orientation val="minMax"/>
        </c:scaling>
        <c:delete val="1"/>
        <c:axPos val="l"/>
        <c:numFmt formatCode="General" sourceLinked="1"/>
        <c:majorTickMark val="none"/>
        <c:minorTickMark val="none"/>
        <c:tickLblPos val="nextTo"/>
        <c:crossAx val="51219902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legend>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#REF!$H$1</c15:sqref>
                        </c15:formulaRef>
                      </c:ext>
                    </c:extLst>
                    <c:strCache>
                      <c:ptCount val="1"/>
                      <c:pt idx="0">
                        <c:v>#REF!</c:v>
                      </c:pt>
                    </c:strCache>
                  </c:strRef>
                </c15:tx>
              </c15:filteredSeriesTitle>
            </c:ext>
            <c:ext xmlns:c16="http://schemas.microsoft.com/office/drawing/2014/chart" uri="{C3380CC4-5D6E-409C-BE32-E72D297353CC}">
              <c16:uniqueId val="{00000000-AD1B-4CAB-9243-A93E4E1416AC}"/>
            </c:ext>
          </c:extLst>
        </c:ser>
        <c:ser>
          <c:idx val="1"/>
          <c:order val="1"/>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#REF!$I$1</c15:sqref>
                        </c15:formulaRef>
                      </c:ext>
                    </c:extLst>
                    <c:strCache>
                      <c:ptCount val="1"/>
                      <c:pt idx="0">
                        <c:v>#REF!</c:v>
                      </c:pt>
                    </c:strCache>
                  </c:strRef>
                </c15:tx>
              </c15:filteredSeriesTitle>
            </c:ext>
            <c:ext xmlns:c16="http://schemas.microsoft.com/office/drawing/2014/chart" uri="{C3380CC4-5D6E-409C-BE32-E72D297353CC}">
              <c16:uniqueId val="{00000001-AD1B-4CAB-9243-A93E4E1416AC}"/>
            </c:ext>
          </c:extLst>
        </c:ser>
        <c:ser>
          <c:idx val="2"/>
          <c:order val="2"/>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#REF!</c:f>
              <c:numCache>
                <c:formatCode>General</c:formatCode>
                <c:ptCount val="1"/>
                <c:pt idx="0">
                  <c:v>1</c:v>
                </c:pt>
              </c:numCache>
            </c:numRef>
          </c:val>
          <c:extLst>
            <c:ext xmlns:c15="http://schemas.microsoft.com/office/drawing/2012/chart" uri="{02D57815-91ED-43cb-92C2-25804820EDAC}">
              <c15:filteredSeriesTitle>
                <c15:tx>
                  <c:strRef>
                    <c:extLst>
                      <c:ext uri="{02D57815-91ED-43cb-92C2-25804820EDAC}">
                        <c15:formulaRef>
                          <c15:sqref>#REF!$J$1</c15:sqref>
                        </c15:formulaRef>
                      </c:ext>
                    </c:extLst>
                    <c:strCache>
                      <c:ptCount val="1"/>
                      <c:pt idx="0">
                        <c:v>#REF!</c:v>
                      </c:pt>
                    </c:strCache>
                  </c:strRef>
                </c15:tx>
              </c15:filteredSeriesTitle>
            </c:ext>
            <c:ext xmlns:c16="http://schemas.microsoft.com/office/drawing/2014/chart" uri="{C3380CC4-5D6E-409C-BE32-E72D297353CC}">
              <c16:uniqueId val="{00000002-AD1B-4CAB-9243-A93E4E1416AC}"/>
            </c:ext>
          </c:extLst>
        </c:ser>
        <c:dLbls>
          <c:dLblPos val="outEnd"/>
          <c:showLegendKey val="0"/>
          <c:showVal val="1"/>
          <c:showCatName val="0"/>
          <c:showSerName val="0"/>
          <c:showPercent val="0"/>
          <c:showBubbleSize val="0"/>
        </c:dLbls>
        <c:gapWidth val="444"/>
        <c:overlap val="-90"/>
        <c:axId val="512193615"/>
        <c:axId val="512181551"/>
      </c:barChart>
      <c:catAx>
        <c:axId val="51219361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dk1"/>
                </a:solidFill>
                <a:latin typeface="+mn-lt"/>
                <a:ea typeface="+mn-ea"/>
                <a:cs typeface="+mn-cs"/>
              </a:defRPr>
            </a:pPr>
            <a:endParaRPr lang="ru-RU"/>
          </a:p>
        </c:txPr>
        <c:crossAx val="512181551"/>
        <c:crosses val="autoZero"/>
        <c:auto val="1"/>
        <c:lblAlgn val="ctr"/>
        <c:lblOffset val="100"/>
        <c:noMultiLvlLbl val="0"/>
      </c:catAx>
      <c:valAx>
        <c:axId val="512181551"/>
        <c:scaling>
          <c:orientation val="minMax"/>
        </c:scaling>
        <c:delete val="1"/>
        <c:axPos val="l"/>
        <c:numFmt formatCode="General" sourceLinked="1"/>
        <c:majorTickMark val="none"/>
        <c:minorTickMark val="none"/>
        <c:tickLblPos val="nextTo"/>
        <c:crossAx val="51219361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ru-RU"/>
        </a:p>
      </c:txPr>
    </c:legend>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Лист1!$B$1</c:f>
              <c:strCache>
                <c:ptCount val="1"/>
                <c:pt idx="0">
                  <c:v>білім сапасы</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Лист1!$B$2:$B$6</c:f>
              <c:numCache>
                <c:formatCode>0%</c:formatCode>
                <c:ptCount val="5"/>
                <c:pt idx="0">
                  <c:v>0.53</c:v>
                </c:pt>
                <c:pt idx="1">
                  <c:v>0.5</c:v>
                </c:pt>
                <c:pt idx="2">
                  <c:v>0.52</c:v>
                </c:pt>
                <c:pt idx="3">
                  <c:v>0.44</c:v>
                </c:pt>
                <c:pt idx="4">
                  <c:v>0.31</c:v>
                </c:pt>
              </c:numCache>
            </c:numRef>
          </c:val>
          <c:extLst>
            <c:ext xmlns:c16="http://schemas.microsoft.com/office/drawing/2014/chart" uri="{C3380CC4-5D6E-409C-BE32-E72D297353CC}">
              <c16:uniqueId val="{00000000-813D-4638-80A1-1E3F9616138C}"/>
            </c:ext>
          </c:extLst>
        </c:ser>
        <c:ser>
          <c:idx val="1"/>
          <c:order val="1"/>
          <c:tx>
            <c:strRef>
              <c:f>Лист1!$C$1</c:f>
              <c:strCache>
                <c:ptCount val="1"/>
                <c:pt idx="0">
                  <c:v>орта балл</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Лист1!$C$2:$C$6</c:f>
              <c:numCache>
                <c:formatCode>General</c:formatCode>
                <c:ptCount val="5"/>
                <c:pt idx="0">
                  <c:v>3.8</c:v>
                </c:pt>
                <c:pt idx="1">
                  <c:v>3.7</c:v>
                </c:pt>
                <c:pt idx="2">
                  <c:v>3.7</c:v>
                </c:pt>
                <c:pt idx="3">
                  <c:v>3.5</c:v>
                </c:pt>
                <c:pt idx="4" formatCode="0.00%">
                  <c:v>3.3</c:v>
                </c:pt>
              </c:numCache>
            </c:numRef>
          </c:val>
          <c:extLst>
            <c:ext xmlns:c16="http://schemas.microsoft.com/office/drawing/2014/chart" uri="{C3380CC4-5D6E-409C-BE32-E72D297353CC}">
              <c16:uniqueId val="{00000001-813D-4638-80A1-1E3F9616138C}"/>
            </c:ext>
          </c:extLst>
        </c:ser>
        <c:ser>
          <c:idx val="2"/>
          <c:order val="2"/>
          <c:tx>
            <c:strRef>
              <c:f>Лист1!$D$1</c:f>
              <c:strCache>
                <c:ptCount val="1"/>
                <c:pt idx="0">
                  <c:v>үлгерімі</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Лист1!$D$2:$D$6</c:f>
              <c:numCache>
                <c:formatCode>0%</c:formatCode>
                <c:ptCount val="5"/>
                <c:pt idx="0">
                  <c:v>0.87</c:v>
                </c:pt>
                <c:pt idx="1">
                  <c:v>0.89</c:v>
                </c:pt>
                <c:pt idx="2">
                  <c:v>0.89</c:v>
                </c:pt>
                <c:pt idx="3">
                  <c:v>0.89</c:v>
                </c:pt>
                <c:pt idx="4">
                  <c:v>0.89</c:v>
                </c:pt>
              </c:numCache>
            </c:numRef>
          </c:val>
          <c:extLst>
            <c:ext xmlns:c16="http://schemas.microsoft.com/office/drawing/2014/chart" uri="{C3380CC4-5D6E-409C-BE32-E72D297353CC}">
              <c16:uniqueId val="{00000002-813D-4638-80A1-1E3F9616138C}"/>
            </c:ext>
          </c:extLst>
        </c:ser>
        <c:dLbls>
          <c:dLblPos val="outEnd"/>
          <c:showLegendKey val="0"/>
          <c:showVal val="1"/>
          <c:showCatName val="0"/>
          <c:showSerName val="0"/>
          <c:showPercent val="0"/>
          <c:showBubbleSize val="0"/>
        </c:dLbls>
        <c:gapWidth val="444"/>
        <c:overlap val="-90"/>
        <c:axId val="77498880"/>
        <c:axId val="67992896"/>
      </c:barChart>
      <c:catAx>
        <c:axId val="774988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ru-RU"/>
          </a:p>
        </c:txPr>
        <c:crossAx val="67992896"/>
        <c:crosses val="autoZero"/>
        <c:auto val="1"/>
        <c:lblAlgn val="ctr"/>
        <c:lblOffset val="100"/>
        <c:noMultiLvlLbl val="0"/>
      </c:catAx>
      <c:valAx>
        <c:axId val="67992896"/>
        <c:scaling>
          <c:orientation val="minMax"/>
        </c:scaling>
        <c:delete val="1"/>
        <c:axPos val="l"/>
        <c:numFmt formatCode="0%" sourceLinked="1"/>
        <c:majorTickMark val="none"/>
        <c:minorTickMark val="none"/>
        <c:tickLblPos val="nextTo"/>
        <c:crossAx val="774988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Лист1!$B$1</c:f>
              <c:strCache>
                <c:ptCount val="1"/>
                <c:pt idx="0">
                  <c:v>білім сапасы</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Лист1!$B$2:$B$6</c:f>
              <c:numCache>
                <c:formatCode>0%</c:formatCode>
                <c:ptCount val="5"/>
                <c:pt idx="0">
                  <c:v>0.53</c:v>
                </c:pt>
                <c:pt idx="1">
                  <c:v>0.5</c:v>
                </c:pt>
                <c:pt idx="2">
                  <c:v>0.52</c:v>
                </c:pt>
                <c:pt idx="3">
                  <c:v>0.44</c:v>
                </c:pt>
              </c:numCache>
            </c:numRef>
          </c:val>
          <c:extLst>
            <c:ext xmlns:c16="http://schemas.microsoft.com/office/drawing/2014/chart" uri="{C3380CC4-5D6E-409C-BE32-E72D297353CC}">
              <c16:uniqueId val="{00000000-AB43-44E6-9743-17FEB5177745}"/>
            </c:ext>
          </c:extLst>
        </c:ser>
        <c:ser>
          <c:idx val="1"/>
          <c:order val="1"/>
          <c:tx>
            <c:strRef>
              <c:f>Лист1!$C$1</c:f>
              <c:strCache>
                <c:ptCount val="1"/>
                <c:pt idx="0">
                  <c:v>орта балл</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Лист1!$C$2:$C$6</c:f>
              <c:numCache>
                <c:formatCode>General</c:formatCode>
                <c:ptCount val="5"/>
                <c:pt idx="0">
                  <c:v>3.8</c:v>
                </c:pt>
                <c:pt idx="1">
                  <c:v>3.7</c:v>
                </c:pt>
                <c:pt idx="2">
                  <c:v>3.7</c:v>
                </c:pt>
                <c:pt idx="3">
                  <c:v>3.5</c:v>
                </c:pt>
              </c:numCache>
            </c:numRef>
          </c:val>
          <c:extLst>
            <c:ext xmlns:c16="http://schemas.microsoft.com/office/drawing/2014/chart" uri="{C3380CC4-5D6E-409C-BE32-E72D297353CC}">
              <c16:uniqueId val="{00000001-AB43-44E6-9743-17FEB5177745}"/>
            </c:ext>
          </c:extLst>
        </c:ser>
        <c:ser>
          <c:idx val="2"/>
          <c:order val="2"/>
          <c:tx>
            <c:strRef>
              <c:f>Лист1!$D$1</c:f>
              <c:strCache>
                <c:ptCount val="1"/>
                <c:pt idx="0">
                  <c:v>үлгерімі</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Лист1!$A$2:$A$6</c:f>
              <c:strCache>
                <c:ptCount val="5"/>
                <c:pt idx="0">
                  <c:v>2А</c:v>
                </c:pt>
                <c:pt idx="1">
                  <c:v>2Ә</c:v>
                </c:pt>
                <c:pt idx="2">
                  <c:v>3А</c:v>
                </c:pt>
                <c:pt idx="3">
                  <c:v>3Ә</c:v>
                </c:pt>
                <c:pt idx="4">
                  <c:v>4</c:v>
                </c:pt>
              </c:strCache>
            </c:strRef>
          </c:cat>
          <c:val>
            <c:numRef>
              <c:f>Лист1!$D$2:$D$6</c:f>
              <c:numCache>
                <c:formatCode>0%</c:formatCode>
                <c:ptCount val="5"/>
                <c:pt idx="0">
                  <c:v>0.87</c:v>
                </c:pt>
                <c:pt idx="1">
                  <c:v>0.89</c:v>
                </c:pt>
                <c:pt idx="2">
                  <c:v>0.89</c:v>
                </c:pt>
                <c:pt idx="3">
                  <c:v>0.89</c:v>
                </c:pt>
              </c:numCache>
            </c:numRef>
          </c:val>
          <c:extLst>
            <c:ext xmlns:c16="http://schemas.microsoft.com/office/drawing/2014/chart" uri="{C3380CC4-5D6E-409C-BE32-E72D297353CC}">
              <c16:uniqueId val="{00000002-AB43-44E6-9743-17FEB5177745}"/>
            </c:ext>
          </c:extLst>
        </c:ser>
        <c:dLbls>
          <c:dLblPos val="outEnd"/>
          <c:showLegendKey val="0"/>
          <c:showVal val="1"/>
          <c:showCatName val="0"/>
          <c:showSerName val="0"/>
          <c:showPercent val="0"/>
          <c:showBubbleSize val="0"/>
        </c:dLbls>
        <c:gapWidth val="444"/>
        <c:overlap val="-90"/>
        <c:axId val="98477568"/>
        <c:axId val="67991744"/>
      </c:barChart>
      <c:catAx>
        <c:axId val="984775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dk1"/>
                </a:solidFill>
                <a:latin typeface="+mn-lt"/>
                <a:ea typeface="+mn-ea"/>
                <a:cs typeface="+mn-cs"/>
              </a:defRPr>
            </a:pPr>
            <a:endParaRPr lang="ru-RU"/>
          </a:p>
        </c:txPr>
        <c:crossAx val="67991744"/>
        <c:crosses val="autoZero"/>
        <c:auto val="1"/>
        <c:lblAlgn val="ctr"/>
        <c:lblOffset val="100"/>
        <c:noMultiLvlLbl val="0"/>
      </c:catAx>
      <c:valAx>
        <c:axId val="67991744"/>
        <c:scaling>
          <c:orientation val="minMax"/>
        </c:scaling>
        <c:delete val="1"/>
        <c:axPos val="l"/>
        <c:numFmt formatCode="0%" sourceLinked="1"/>
        <c:majorTickMark val="none"/>
        <c:minorTickMark val="none"/>
        <c:tickLblPos val="nextTo"/>
        <c:crossAx val="984775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ru-RU"/>
        </a:p>
      </c:txPr>
    </c:legend>
    <c:plotVisOnly val="1"/>
    <c:dispBlanksAs val="gap"/>
    <c:showDLblsOverMax val="0"/>
  </c:chart>
  <c:spPr>
    <a:solidFill>
      <a:schemeClr val="lt1"/>
    </a:solidFill>
    <a:ln w="15875" cap="flat" cmpd="sng" algn="ctr">
      <a:solidFill>
        <a:schemeClr val="accent1"/>
      </a:solidFill>
      <a:prstDash val="solid"/>
    </a:ln>
    <a:effectLst/>
  </c:spPr>
  <c:txPr>
    <a:bodyPr/>
    <a:lstStyle/>
    <a:p>
      <a:pPr>
        <a:defRPr>
          <a:solidFill>
            <a:schemeClr val="dk1"/>
          </a:solidFill>
          <a:latin typeface="+mn-lt"/>
          <a:ea typeface="+mn-ea"/>
          <a:cs typeface="+mn-cs"/>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a:t>нөлдік</a:t>
            </a:r>
            <a:r>
              <a:rPr lang="ru-RU" baseline="0"/>
              <a:t> бақылау мониторинг</a:t>
            </a:r>
            <a:endParaRPr lang="ru-RU"/>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7.0391513560804905E-2"/>
          <c:y val="0.25779808773903262"/>
          <c:w val="0.92960848643919514"/>
          <c:h val="0.66998656417947755"/>
        </c:manualLayout>
      </c:layout>
      <c:barChart>
        <c:barDir val="col"/>
        <c:grouping val="clustered"/>
        <c:varyColors val="0"/>
        <c:ser>
          <c:idx val="0"/>
          <c:order val="0"/>
          <c:tx>
            <c:strRef>
              <c:f>Лист1!$B$1</c:f>
              <c:strCache>
                <c:ptCount val="1"/>
                <c:pt idx="0">
                  <c:v>Ряд 1</c:v>
                </c:pt>
              </c:strCache>
            </c:strRef>
          </c:tx>
          <c:spPr>
            <a:solidFill>
              <a:schemeClr val="accent1"/>
            </a:solidFill>
            <a:ln>
              <a:noFill/>
            </a:ln>
            <a:effectLst/>
          </c:spPr>
          <c:invertIfNegative val="0"/>
          <c:cat>
            <c:strRef>
              <c:f>Лист1!$A$2:$A$5</c:f>
              <c:strCache>
                <c:ptCount val="4"/>
                <c:pt idx="0">
                  <c:v>5-сынып</c:v>
                </c:pt>
                <c:pt idx="1">
                  <c:v>7-сынып</c:v>
                </c:pt>
                <c:pt idx="2">
                  <c:v>8-сынып</c:v>
                </c:pt>
                <c:pt idx="3">
                  <c:v>11-сынып</c:v>
                </c:pt>
              </c:strCache>
            </c:strRef>
          </c:cat>
          <c:val>
            <c:numRef>
              <c:f>Лист1!$B$2:$B$5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367-41B2-A1DB-44C4204733A1}"/>
            </c:ext>
          </c:extLst>
        </c:ser>
        <c:ser>
          <c:idx val="1"/>
          <c:order val="1"/>
          <c:tx>
            <c:strRef>
              <c:f>Лист1!$C$1</c:f>
              <c:strCache>
                <c:ptCount val="1"/>
                <c:pt idx="0">
                  <c:v>Ряд 2</c:v>
                </c:pt>
              </c:strCache>
            </c:strRef>
          </c:tx>
          <c:spPr>
            <a:solidFill>
              <a:schemeClr val="accent2"/>
            </a:solidFill>
            <a:ln>
              <a:noFill/>
            </a:ln>
            <a:effectLst/>
          </c:spPr>
          <c:invertIfNegative val="0"/>
          <c:cat>
            <c:strRef>
              <c:f>Лист1!$A$2:$A$5</c:f>
              <c:strCache>
                <c:ptCount val="4"/>
                <c:pt idx="0">
                  <c:v>5-сынып</c:v>
                </c:pt>
                <c:pt idx="1">
                  <c:v>7-сынып</c:v>
                </c:pt>
                <c:pt idx="2">
                  <c:v>8-сынып</c:v>
                </c:pt>
                <c:pt idx="3">
                  <c:v>11-сынып</c:v>
                </c:pt>
              </c:strCache>
            </c:strRef>
          </c:cat>
          <c:val>
            <c:numRef>
              <c:f>Лист1!$C$2:$C$5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367-41B2-A1DB-44C4204733A1}"/>
            </c:ext>
          </c:extLst>
        </c:ser>
        <c:ser>
          <c:idx val="2"/>
          <c:order val="2"/>
          <c:tx>
            <c:strRef>
              <c:f>Лист1!$D$1</c:f>
              <c:strCache>
                <c:ptCount val="1"/>
                <c:pt idx="0">
                  <c:v>Ряд 3</c:v>
                </c:pt>
              </c:strCache>
            </c:strRef>
          </c:tx>
          <c:spPr>
            <a:solidFill>
              <a:schemeClr val="accent3"/>
            </a:solidFill>
            <a:ln>
              <a:noFill/>
            </a:ln>
            <a:effectLst/>
          </c:spPr>
          <c:invertIfNegative val="0"/>
          <c:cat>
            <c:strRef>
              <c:f>Лист1!$A$2:$A$5</c:f>
              <c:strCache>
                <c:ptCount val="4"/>
                <c:pt idx="0">
                  <c:v>5-сынып</c:v>
                </c:pt>
                <c:pt idx="1">
                  <c:v>7-сынып</c:v>
                </c:pt>
                <c:pt idx="2">
                  <c:v>8-сынып</c:v>
                </c:pt>
                <c:pt idx="3">
                  <c:v>11-сынып</c:v>
                </c:pt>
              </c:strCache>
            </c:strRef>
          </c:cat>
          <c:val>
            <c:numRef>
              <c:f>Лист1!$D$2:$D$5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367-41B2-A1DB-44C4204733A1}"/>
            </c:ext>
          </c:extLst>
        </c:ser>
        <c:dLbls>
          <c:showLegendKey val="0"/>
          <c:showVal val="0"/>
          <c:showCatName val="0"/>
          <c:showSerName val="0"/>
          <c:showPercent val="0"/>
          <c:showBubbleSize val="0"/>
        </c:dLbls>
        <c:gapWidth val="219"/>
        <c:overlap val="-27"/>
        <c:axId val="20273712"/>
        <c:axId val="20274496"/>
      </c:barChart>
      <c:catAx>
        <c:axId val="20273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4496"/>
        <c:crosses val="autoZero"/>
        <c:auto val="1"/>
        <c:lblAlgn val="ctr"/>
        <c:lblOffset val="100"/>
        <c:noMultiLvlLbl val="0"/>
      </c:catAx>
      <c:valAx>
        <c:axId val="202744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3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a:t>нөлдік бақылау мониторинг</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Лист1!$B$1</c:f>
              <c:strCache>
                <c:ptCount val="1"/>
                <c:pt idx="0">
                  <c:v>Ряд 1</c:v>
                </c:pt>
              </c:strCache>
            </c:strRef>
          </c:tx>
          <c:spPr>
            <a:solidFill>
              <a:schemeClr val="accent1"/>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EF5-4139-8221-517F32E67FBC}"/>
            </c:ext>
          </c:extLst>
        </c:ser>
        <c:ser>
          <c:idx val="1"/>
          <c:order val="1"/>
          <c:tx>
            <c:strRef>
              <c:f>Лист1!$C$1</c:f>
              <c:strCache>
                <c:ptCount val="1"/>
                <c:pt idx="0">
                  <c:v>Ряд 2</c:v>
                </c:pt>
              </c:strCache>
            </c:strRef>
          </c:tx>
          <c:spPr>
            <a:solidFill>
              <a:schemeClr val="accent2"/>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0EF5-4139-8221-517F32E67FBC}"/>
            </c:ext>
          </c:extLst>
        </c:ser>
        <c:ser>
          <c:idx val="2"/>
          <c:order val="2"/>
          <c:tx>
            <c:strRef>
              <c:f>Лист1!$D$1</c:f>
              <c:strCache>
                <c:ptCount val="1"/>
                <c:pt idx="0">
                  <c:v>Ряд 3</c:v>
                </c:pt>
              </c:strCache>
            </c:strRef>
          </c:tx>
          <c:spPr>
            <a:solidFill>
              <a:schemeClr val="accent3"/>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0EF5-4139-8221-517F32E67FBC}"/>
            </c:ext>
          </c:extLst>
        </c:ser>
        <c:dLbls>
          <c:showLegendKey val="0"/>
          <c:showVal val="0"/>
          <c:showCatName val="0"/>
          <c:showSerName val="0"/>
          <c:showPercent val="0"/>
          <c:showBubbleSize val="0"/>
        </c:dLbls>
        <c:gapWidth val="150"/>
        <c:shape val="box"/>
        <c:axId val="20275672"/>
        <c:axId val="20272144"/>
        <c:axId val="0"/>
      </c:bar3DChart>
      <c:catAx>
        <c:axId val="202756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2144"/>
        <c:crosses val="autoZero"/>
        <c:auto val="1"/>
        <c:lblAlgn val="ctr"/>
        <c:lblOffset val="100"/>
        <c:noMultiLvlLbl val="0"/>
      </c:catAx>
      <c:valAx>
        <c:axId val="20272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5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a:t>нөлдік бақылау мониторинг</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Лист1!$B$1</c:f>
              <c:strCache>
                <c:ptCount val="1"/>
                <c:pt idx="0">
                  <c:v>Ряд 1</c:v>
                </c:pt>
              </c:strCache>
            </c:strRef>
          </c:tx>
          <c:spPr>
            <a:solidFill>
              <a:schemeClr val="accent1"/>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5EC-4D0B-8330-FDD8E241710B}"/>
            </c:ext>
          </c:extLst>
        </c:ser>
        <c:ser>
          <c:idx val="1"/>
          <c:order val="1"/>
          <c:tx>
            <c:strRef>
              <c:f>Лист1!$C$1</c:f>
              <c:strCache>
                <c:ptCount val="1"/>
                <c:pt idx="0">
                  <c:v>Ряд 2</c:v>
                </c:pt>
              </c:strCache>
            </c:strRef>
          </c:tx>
          <c:spPr>
            <a:solidFill>
              <a:schemeClr val="accent2"/>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5EC-4D0B-8330-FDD8E241710B}"/>
            </c:ext>
          </c:extLst>
        </c:ser>
        <c:ser>
          <c:idx val="2"/>
          <c:order val="2"/>
          <c:tx>
            <c:strRef>
              <c:f>Лист1!$D$1</c:f>
              <c:strCache>
                <c:ptCount val="1"/>
                <c:pt idx="0">
                  <c:v>Ряд 3</c:v>
                </c:pt>
              </c:strCache>
            </c:strRef>
          </c:tx>
          <c:spPr>
            <a:solidFill>
              <a:schemeClr val="accent3"/>
            </a:solidFill>
            <a:ln>
              <a:noFill/>
            </a:ln>
            <a:effectLst/>
            <a:sp3d/>
          </c:spPr>
          <c:invertIfNegative val="0"/>
          <c:cat>
            <c:strRef>
              <c:f>Лист1!$A$2:$A$5</c:f>
              <c:strCache>
                <c:ptCount val="4"/>
                <c:pt idx="0">
                  <c:v>3-сынып</c:v>
                </c:pt>
                <c:pt idx="1">
                  <c:v>6-сынып</c:v>
                </c:pt>
                <c:pt idx="2">
                  <c:v>9-сынып</c:v>
                </c:pt>
                <c:pt idx="3">
                  <c:v>Категория 4</c:v>
                </c:pt>
              </c:strCache>
            </c:strRef>
          </c:cat>
          <c:val>
            <c:numRef>
              <c:f>Лист1!$D$2:$D$5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5EC-4D0B-8330-FDD8E241710B}"/>
            </c:ext>
          </c:extLst>
        </c:ser>
        <c:dLbls>
          <c:showLegendKey val="0"/>
          <c:showVal val="0"/>
          <c:showCatName val="0"/>
          <c:showSerName val="0"/>
          <c:showPercent val="0"/>
          <c:showBubbleSize val="0"/>
        </c:dLbls>
        <c:gapWidth val="150"/>
        <c:shape val="box"/>
        <c:axId val="20275672"/>
        <c:axId val="20272144"/>
        <c:axId val="0"/>
      </c:bar3DChart>
      <c:catAx>
        <c:axId val="202756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2144"/>
        <c:crosses val="autoZero"/>
        <c:auto val="1"/>
        <c:lblAlgn val="ctr"/>
        <c:lblOffset val="100"/>
        <c:noMultiLvlLbl val="0"/>
      </c:catAx>
      <c:valAx>
        <c:axId val="20272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0275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2.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3.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4.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5.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6.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11/7/2024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11/7/2024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29210" y="1726661"/>
            <a:ext cx="7936921" cy="280076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k-KZ" sz="4400" dirty="0">
                <a:solidFill>
                  <a:schemeClr val="bg1"/>
                </a:solidFill>
                <a:latin typeface="Times New Roman" panose="02020603050405020304" pitchFamily="18" charset="0"/>
                <a:cs typeface="Times New Roman" panose="02020603050405020304" pitchFamily="18" charset="0"/>
              </a:rPr>
              <a:t>Ә.Ахметов атындағы №61 жалпы орта білім </a:t>
            </a:r>
          </a:p>
          <a:p>
            <a:pPr algn="ctr"/>
            <a:r>
              <a:rPr lang="kk-KZ" sz="4400" dirty="0">
                <a:solidFill>
                  <a:schemeClr val="bg1"/>
                </a:solidFill>
                <a:latin typeface="Times New Roman" panose="02020603050405020304" pitchFamily="18" charset="0"/>
                <a:cs typeface="Times New Roman" panose="02020603050405020304" pitchFamily="18" charset="0"/>
              </a:rPr>
              <a:t>беретін мектебінің 1 тоқсандық </a:t>
            </a:r>
          </a:p>
          <a:p>
            <a:pPr algn="ctr"/>
            <a:r>
              <a:rPr lang="kk-KZ" sz="4400" dirty="0">
                <a:solidFill>
                  <a:schemeClr val="bg1"/>
                </a:solidFill>
                <a:latin typeface="Times New Roman" panose="02020603050405020304" pitchFamily="18" charset="0"/>
                <a:cs typeface="Times New Roman" panose="02020603050405020304" pitchFamily="18" charset="0"/>
              </a:rPr>
              <a:t>білім сапасының мониторингі</a:t>
            </a:r>
            <a:endParaRPr lang="ru-RU" sz="4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655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2BD203-12E5-458F-BE30-3A07B9A7CF88}"/>
              </a:ext>
            </a:extLst>
          </p:cNvPr>
          <p:cNvSpPr txBox="1"/>
          <p:nvPr/>
        </p:nvSpPr>
        <p:spPr>
          <a:xfrm>
            <a:off x="1970778" y="85713"/>
            <a:ext cx="8443912" cy="96488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Орыс және әдебиет пәнінен оқыту қазақ тілді сыныптардағы оқушылардың</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r>
              <a:rPr lang="kk-KZ" sz="1800" b="1" dirty="0">
                <a:effectLst/>
                <a:latin typeface="Times New Roman" panose="02020603050405020304" pitchFamily="18" charset="0"/>
                <a:ea typeface="Times New Roman" panose="02020603050405020304" pitchFamily="18" charset="0"/>
              </a:rPr>
              <a:t> 2024-2025 оқу жылының бастапқы білім кесімі бойынша білім сапасының көрсеткішіне сараптамалық талдау</a:t>
            </a:r>
            <a:endParaRPr lang="ru-RU" dirty="0"/>
          </a:p>
        </p:txBody>
      </p:sp>
      <p:graphicFrame>
        <p:nvGraphicFramePr>
          <p:cNvPr id="6" name="Таблица 5">
            <a:extLst>
              <a:ext uri="{FF2B5EF4-FFF2-40B4-BE49-F238E27FC236}">
                <a16:creationId xmlns:a16="http://schemas.microsoft.com/office/drawing/2014/main" id="{1620FFFE-618C-4B68-82C9-865096FBFA0B}"/>
              </a:ext>
            </a:extLst>
          </p:cNvPr>
          <p:cNvGraphicFramePr>
            <a:graphicFrameLocks noGrp="1"/>
          </p:cNvGraphicFramePr>
          <p:nvPr>
            <p:extLst>
              <p:ext uri="{D42A27DB-BD31-4B8C-83A1-F6EECF244321}">
                <p14:modId xmlns:p14="http://schemas.microsoft.com/office/powerpoint/2010/main" val="2250628942"/>
              </p:ext>
            </p:extLst>
          </p:nvPr>
        </p:nvGraphicFramePr>
        <p:xfrm>
          <a:off x="87377" y="2822014"/>
          <a:ext cx="6077585" cy="1927125"/>
        </p:xfrm>
        <a:graphic>
          <a:graphicData uri="http://schemas.openxmlformats.org/drawingml/2006/table">
            <a:tbl>
              <a:tblPr firstRow="1" firstCol="1" bandRow="1">
                <a:tableStyleId>{5C22544A-7EE6-4342-B048-85BDC9FD1C3A}</a:tableStyleId>
              </a:tblPr>
              <a:tblGrid>
                <a:gridCol w="608965">
                  <a:extLst>
                    <a:ext uri="{9D8B030D-6E8A-4147-A177-3AD203B41FA5}">
                      <a16:colId xmlns:a16="http://schemas.microsoft.com/office/drawing/2014/main" val="2448586528"/>
                    </a:ext>
                  </a:extLst>
                </a:gridCol>
                <a:gridCol w="2610485">
                  <a:extLst>
                    <a:ext uri="{9D8B030D-6E8A-4147-A177-3AD203B41FA5}">
                      <a16:colId xmlns:a16="http://schemas.microsoft.com/office/drawing/2014/main" val="128320336"/>
                    </a:ext>
                  </a:extLst>
                </a:gridCol>
                <a:gridCol w="2858135">
                  <a:extLst>
                    <a:ext uri="{9D8B030D-6E8A-4147-A177-3AD203B41FA5}">
                      <a16:colId xmlns:a16="http://schemas.microsoft.com/office/drawing/2014/main" val="62890036"/>
                    </a:ext>
                  </a:extLst>
                </a:gridCol>
              </a:tblGrid>
              <a:tr h="241161">
                <a:tc>
                  <a:txBody>
                    <a:bodyPr/>
                    <a:lstStyle/>
                    <a:p>
                      <a:pPr>
                        <a:lnSpc>
                          <a:spcPct val="115000"/>
                        </a:lnSpc>
                        <a:spcAft>
                          <a:spcPts val="0"/>
                        </a:spcAft>
                      </a:pP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8040589"/>
                  </a:ext>
                </a:extLst>
              </a:tr>
              <a:tr h="240852">
                <a:tc>
                  <a:txBody>
                    <a:bodyPr/>
                    <a:lstStyle/>
                    <a:p>
                      <a:pPr>
                        <a:lnSpc>
                          <a:spcPct val="115000"/>
                        </a:lnSpc>
                        <a:spcAft>
                          <a:spcPts val="0"/>
                        </a:spcAft>
                      </a:pPr>
                      <a:r>
                        <a:rPr lang="ru-RU"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9598156"/>
                  </a:ext>
                </a:extLst>
              </a:tr>
              <a:tr h="240852">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6932967"/>
                  </a:ext>
                </a:extLst>
              </a:tr>
              <a:tr h="240852">
                <a:tc>
                  <a:txBody>
                    <a:bodyPr/>
                    <a:lstStyle/>
                    <a:p>
                      <a:pPr>
                        <a:lnSpc>
                          <a:spcPct val="115000"/>
                        </a:lnSpc>
                        <a:spcAft>
                          <a:spcPts val="0"/>
                        </a:spcAft>
                      </a:pPr>
                      <a:r>
                        <a:rPr lang="ru-RU"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9181520"/>
                  </a:ext>
                </a:extLst>
              </a:tr>
              <a:tr h="240852">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7849493"/>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 100 %- абсолютная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7927599"/>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37,5 %-качество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8027301"/>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 3,5- 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6799780"/>
                  </a:ext>
                </a:extLst>
              </a:tr>
            </a:tbl>
          </a:graphicData>
        </a:graphic>
      </p:graphicFrame>
      <p:sp>
        <p:nvSpPr>
          <p:cNvPr id="7" name="Rectangle 1">
            <a:extLst>
              <a:ext uri="{FF2B5EF4-FFF2-40B4-BE49-F238E27FC236}">
                <a16:creationId xmlns:a16="http://schemas.microsoft.com/office/drawing/2014/main" id="{23389381-754D-42DA-A6F7-F88028FD4114}"/>
              </a:ext>
            </a:extLst>
          </p:cNvPr>
          <p:cNvSpPr>
            <a:spLocks noChangeArrowheads="1"/>
          </p:cNvSpPr>
          <p:nvPr/>
        </p:nvSpPr>
        <p:spPr bwMode="auto">
          <a:xfrm>
            <a:off x="87378" y="1208251"/>
            <a:ext cx="6105356" cy="147732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«А» класса </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16</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проверить соответствие знаний учащихся Государственному стандарту РК по теме «Повторение изученного в 4 классе».</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graphicFrame>
        <p:nvGraphicFramePr>
          <p:cNvPr id="8" name="Таблица 7">
            <a:extLst>
              <a:ext uri="{FF2B5EF4-FFF2-40B4-BE49-F238E27FC236}">
                <a16:creationId xmlns:a16="http://schemas.microsoft.com/office/drawing/2014/main" id="{FFE1F0D7-8314-4D69-A640-16AB96D2272B}"/>
              </a:ext>
            </a:extLst>
          </p:cNvPr>
          <p:cNvGraphicFramePr>
            <a:graphicFrameLocks noGrp="1"/>
          </p:cNvGraphicFramePr>
          <p:nvPr>
            <p:extLst>
              <p:ext uri="{D42A27DB-BD31-4B8C-83A1-F6EECF244321}">
                <p14:modId xmlns:p14="http://schemas.microsoft.com/office/powerpoint/2010/main" val="2281498436"/>
              </p:ext>
            </p:extLst>
          </p:nvPr>
        </p:nvGraphicFramePr>
        <p:xfrm>
          <a:off x="6459799" y="2836919"/>
          <a:ext cx="5486395" cy="1927125"/>
        </p:xfrm>
        <a:graphic>
          <a:graphicData uri="http://schemas.openxmlformats.org/drawingml/2006/table">
            <a:tbl>
              <a:tblPr firstRow="1" firstCol="1" bandRow="1">
                <a:tableStyleId>{5C22544A-7EE6-4342-B048-85BDC9FD1C3A}</a:tableStyleId>
              </a:tblPr>
              <a:tblGrid>
                <a:gridCol w="549729">
                  <a:extLst>
                    <a:ext uri="{9D8B030D-6E8A-4147-A177-3AD203B41FA5}">
                      <a16:colId xmlns:a16="http://schemas.microsoft.com/office/drawing/2014/main" val="986063362"/>
                    </a:ext>
                  </a:extLst>
                </a:gridCol>
                <a:gridCol w="2356553">
                  <a:extLst>
                    <a:ext uri="{9D8B030D-6E8A-4147-A177-3AD203B41FA5}">
                      <a16:colId xmlns:a16="http://schemas.microsoft.com/office/drawing/2014/main" val="2367110352"/>
                    </a:ext>
                  </a:extLst>
                </a:gridCol>
                <a:gridCol w="2580113">
                  <a:extLst>
                    <a:ext uri="{9D8B030D-6E8A-4147-A177-3AD203B41FA5}">
                      <a16:colId xmlns:a16="http://schemas.microsoft.com/office/drawing/2014/main" val="2808559406"/>
                    </a:ext>
                  </a:extLst>
                </a:gridCol>
              </a:tblGrid>
              <a:tr h="241161">
                <a:tc>
                  <a:txBody>
                    <a:bodyPr/>
                    <a:lstStyle/>
                    <a:p>
                      <a:pPr>
                        <a:lnSpc>
                          <a:spcPct val="115000"/>
                        </a:lnSpc>
                        <a:spcAft>
                          <a:spcPts val="0"/>
                        </a:spcAft>
                      </a:pP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4956429"/>
                  </a:ext>
                </a:extLst>
              </a:tr>
              <a:tr h="240852">
                <a:tc>
                  <a:txBody>
                    <a:bodyPr/>
                    <a:lstStyle/>
                    <a:p>
                      <a:pPr>
                        <a:lnSpc>
                          <a:spcPct val="115000"/>
                        </a:lnSpc>
                        <a:spcAft>
                          <a:spcPts val="0"/>
                        </a:spcAft>
                      </a:pPr>
                      <a:r>
                        <a:rPr lang="ru-RU"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2709301"/>
                  </a:ext>
                </a:extLst>
              </a:tr>
              <a:tr h="240852">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3147907"/>
                  </a:ext>
                </a:extLst>
              </a:tr>
              <a:tr h="240852">
                <a:tc>
                  <a:txBody>
                    <a:bodyPr/>
                    <a:lstStyle/>
                    <a:p>
                      <a:pPr>
                        <a:lnSpc>
                          <a:spcPct val="115000"/>
                        </a:lnSpc>
                        <a:spcAft>
                          <a:spcPts val="0"/>
                        </a:spcAft>
                      </a:pPr>
                      <a:r>
                        <a:rPr lang="ru-RU"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rPr>
                        <a:t>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7673417"/>
                  </a:ext>
                </a:extLst>
              </a:tr>
              <a:tr h="240852">
                <a:tc>
                  <a:txBody>
                    <a:bodyPr/>
                    <a:lstStyle/>
                    <a:p>
                      <a:pP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7115297"/>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 100%-качество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3265485"/>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40 %-качество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4703425"/>
                  </a:ext>
                </a:extLst>
              </a:tr>
              <a:tr h="240852">
                <a:tc>
                  <a:txBody>
                    <a:bodyPr/>
                    <a:lstStyle/>
                    <a:p>
                      <a:pP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highlight>
                            <a:srgbClr val="FFFF00"/>
                          </a:highlight>
                        </a:rPr>
                        <a:t> 3,55   -средний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7723104"/>
                  </a:ext>
                </a:extLst>
              </a:tr>
            </a:tbl>
          </a:graphicData>
        </a:graphic>
      </p:graphicFrame>
      <p:sp>
        <p:nvSpPr>
          <p:cNvPr id="9" name="Rectangle 2">
            <a:extLst>
              <a:ext uri="{FF2B5EF4-FFF2-40B4-BE49-F238E27FC236}">
                <a16:creationId xmlns:a16="http://schemas.microsoft.com/office/drawing/2014/main" id="{E613F44C-81CB-442F-867E-163352FFF2AB}"/>
              </a:ext>
            </a:extLst>
          </p:cNvPr>
          <p:cNvSpPr>
            <a:spLocks noChangeArrowheads="1"/>
          </p:cNvSpPr>
          <p:nvPr/>
        </p:nvSpPr>
        <p:spPr bwMode="auto">
          <a:xfrm>
            <a:off x="6390042" y="1205092"/>
            <a:ext cx="5556152" cy="147732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a:t>
            </a:r>
            <a:r>
              <a:rPr kumimoji="0" lang="kk-KZ"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Ә</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класса  </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15</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проверить соответствие знаний учащихся Государственному стандарту РК по теме «Повторение изученного в 4 классе».</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7950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13296AF4-CD3F-4698-A8F7-F6CC91C53A2F}"/>
              </a:ext>
            </a:extLst>
          </p:cNvPr>
          <p:cNvGraphicFramePr>
            <a:graphicFrameLocks noGrp="1"/>
          </p:cNvGraphicFramePr>
          <p:nvPr>
            <p:extLst>
              <p:ext uri="{D42A27DB-BD31-4B8C-83A1-F6EECF244321}">
                <p14:modId xmlns:p14="http://schemas.microsoft.com/office/powerpoint/2010/main" val="3392935801"/>
              </p:ext>
            </p:extLst>
          </p:nvPr>
        </p:nvGraphicFramePr>
        <p:xfrm>
          <a:off x="181855" y="1583178"/>
          <a:ext cx="6105356" cy="1845822"/>
        </p:xfrm>
        <a:graphic>
          <a:graphicData uri="http://schemas.openxmlformats.org/drawingml/2006/table">
            <a:tbl>
              <a:tblPr firstRow="1" firstCol="1" bandRow="1">
                <a:tableStyleId>{5C22544A-7EE6-4342-B048-85BDC9FD1C3A}</a:tableStyleId>
              </a:tblPr>
              <a:tblGrid>
                <a:gridCol w="611747">
                  <a:extLst>
                    <a:ext uri="{9D8B030D-6E8A-4147-A177-3AD203B41FA5}">
                      <a16:colId xmlns:a16="http://schemas.microsoft.com/office/drawing/2014/main" val="4124601082"/>
                    </a:ext>
                  </a:extLst>
                </a:gridCol>
                <a:gridCol w="3458065">
                  <a:extLst>
                    <a:ext uri="{9D8B030D-6E8A-4147-A177-3AD203B41FA5}">
                      <a16:colId xmlns:a16="http://schemas.microsoft.com/office/drawing/2014/main" val="3883540216"/>
                    </a:ext>
                  </a:extLst>
                </a:gridCol>
                <a:gridCol w="2035544">
                  <a:extLst>
                    <a:ext uri="{9D8B030D-6E8A-4147-A177-3AD203B41FA5}">
                      <a16:colId xmlns:a16="http://schemas.microsoft.com/office/drawing/2014/main" val="2931353795"/>
                    </a:ext>
                  </a:extLst>
                </a:gridCol>
              </a:tblGrid>
              <a:tr h="0">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4045406"/>
                  </a:ext>
                </a:extLst>
              </a:tr>
              <a:tr h="0">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43833794"/>
                  </a:ext>
                </a:extLst>
              </a:tr>
              <a:tr h="0">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4844402"/>
                  </a:ext>
                </a:extLst>
              </a:tr>
              <a:tr h="0">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318223"/>
                  </a:ext>
                </a:extLst>
              </a:tr>
              <a:tr h="196788">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7908212"/>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100 % -качество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581169"/>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40 % -качество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0356310"/>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3,53  - 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6580022"/>
                  </a:ext>
                </a:extLst>
              </a:tr>
            </a:tbl>
          </a:graphicData>
        </a:graphic>
      </p:graphicFrame>
      <p:sp>
        <p:nvSpPr>
          <p:cNvPr id="5" name="Rectangle 3">
            <a:extLst>
              <a:ext uri="{FF2B5EF4-FFF2-40B4-BE49-F238E27FC236}">
                <a16:creationId xmlns:a16="http://schemas.microsoft.com/office/drawing/2014/main" id="{027E841A-BC38-4A55-9131-A1622BEFCBBE}"/>
              </a:ext>
            </a:extLst>
          </p:cNvPr>
          <p:cNvSpPr>
            <a:spLocks noChangeArrowheads="1"/>
          </p:cNvSpPr>
          <p:nvPr/>
        </p:nvSpPr>
        <p:spPr bwMode="auto">
          <a:xfrm>
            <a:off x="181855" y="454279"/>
            <a:ext cx="6105356" cy="923330"/>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7</a:t>
            </a:r>
            <a:r>
              <a:rPr kumimoji="0" lang="kk-KZ"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kk-KZ"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класса </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a:t>
            </a:r>
            <a:r>
              <a:rPr kumimoji="0" lang="ru-RU" altLang="ru-RU" sz="1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14</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определить соответствие знаний и умений требованиям школьной программы за   курс шестого класса.</a:t>
            </a:r>
            <a:endParaRPr kumimoji="0" lang="ru-RU" altLang="ru-RU" sz="1800" b="0" i="0" u="none" strike="noStrike" cap="none" normalizeH="0" baseline="0" dirty="0">
              <a:ln>
                <a:noFill/>
              </a:ln>
              <a:solidFill>
                <a:schemeClr val="bg1"/>
              </a:solidFill>
              <a:effectLst/>
              <a:latin typeface="Arial" panose="020B0604020202020204" pitchFamily="34" charset="0"/>
            </a:endParaRPr>
          </a:p>
        </p:txBody>
      </p:sp>
      <p:graphicFrame>
        <p:nvGraphicFramePr>
          <p:cNvPr id="6" name="Таблица 5">
            <a:extLst>
              <a:ext uri="{FF2B5EF4-FFF2-40B4-BE49-F238E27FC236}">
                <a16:creationId xmlns:a16="http://schemas.microsoft.com/office/drawing/2014/main" id="{C3A3085D-9BD1-47B9-86E1-CA4A920973F7}"/>
              </a:ext>
            </a:extLst>
          </p:cNvPr>
          <p:cNvGraphicFramePr>
            <a:graphicFrameLocks noGrp="1"/>
          </p:cNvGraphicFramePr>
          <p:nvPr>
            <p:extLst>
              <p:ext uri="{D42A27DB-BD31-4B8C-83A1-F6EECF244321}">
                <p14:modId xmlns:p14="http://schemas.microsoft.com/office/powerpoint/2010/main" val="676038570"/>
              </p:ext>
            </p:extLst>
          </p:nvPr>
        </p:nvGraphicFramePr>
        <p:xfrm>
          <a:off x="6577781" y="1583178"/>
          <a:ext cx="5432362" cy="1845822"/>
        </p:xfrm>
        <a:graphic>
          <a:graphicData uri="http://schemas.openxmlformats.org/drawingml/2006/table">
            <a:tbl>
              <a:tblPr firstRow="1" firstCol="1" bandRow="1">
                <a:tableStyleId>{5C22544A-7EE6-4342-B048-85BDC9FD1C3A}</a:tableStyleId>
              </a:tblPr>
              <a:tblGrid>
                <a:gridCol w="463717">
                  <a:extLst>
                    <a:ext uri="{9D8B030D-6E8A-4147-A177-3AD203B41FA5}">
                      <a16:colId xmlns:a16="http://schemas.microsoft.com/office/drawing/2014/main" val="4243651409"/>
                    </a:ext>
                  </a:extLst>
                </a:gridCol>
                <a:gridCol w="3157479">
                  <a:extLst>
                    <a:ext uri="{9D8B030D-6E8A-4147-A177-3AD203B41FA5}">
                      <a16:colId xmlns:a16="http://schemas.microsoft.com/office/drawing/2014/main" val="3233994400"/>
                    </a:ext>
                  </a:extLst>
                </a:gridCol>
                <a:gridCol w="1811166">
                  <a:extLst>
                    <a:ext uri="{9D8B030D-6E8A-4147-A177-3AD203B41FA5}">
                      <a16:colId xmlns:a16="http://schemas.microsoft.com/office/drawing/2014/main" val="1680318411"/>
                    </a:ext>
                  </a:extLst>
                </a:gridCol>
              </a:tblGrid>
              <a:tr h="0">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0199663"/>
                  </a:ext>
                </a:extLst>
              </a:tr>
              <a:tr h="0">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5547279"/>
                  </a:ext>
                </a:extLst>
              </a:tr>
              <a:tr h="0">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5061459"/>
                  </a:ext>
                </a:extLst>
              </a:tr>
              <a:tr h="0">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4113651"/>
                  </a:ext>
                </a:extLst>
              </a:tr>
              <a:tr h="0">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1165330"/>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100 %-качество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3504492"/>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 31,82 %-качество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7598039"/>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3,41- средний балл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604380"/>
                  </a:ext>
                </a:extLst>
              </a:tr>
            </a:tbl>
          </a:graphicData>
        </a:graphic>
      </p:graphicFrame>
      <p:sp>
        <p:nvSpPr>
          <p:cNvPr id="7" name="Rectangle 1">
            <a:extLst>
              <a:ext uri="{FF2B5EF4-FFF2-40B4-BE49-F238E27FC236}">
                <a16:creationId xmlns:a16="http://schemas.microsoft.com/office/drawing/2014/main" id="{061547F9-BDB9-4645-BDA8-5671BC5AAE39}"/>
              </a:ext>
            </a:extLst>
          </p:cNvPr>
          <p:cNvSpPr>
            <a:spLocks noChangeArrowheads="1"/>
          </p:cNvSpPr>
          <p:nvPr/>
        </p:nvSpPr>
        <p:spPr bwMode="auto">
          <a:xfrm>
            <a:off x="6459794" y="454278"/>
            <a:ext cx="5550351" cy="923330"/>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8 класса </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- 22</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определить степень соответствия знаний, умений и навыков учащихся требованиям учебной программы за   курс седьмого класса..      </a:t>
            </a:r>
            <a:endParaRPr kumimoji="0" lang="ru-RU" altLang="ru-RU" sz="1800" b="0" i="0" u="none" strike="noStrike" cap="none" normalizeH="0" baseline="0" dirty="0">
              <a:ln>
                <a:noFill/>
              </a:ln>
              <a:solidFill>
                <a:schemeClr val="bg1"/>
              </a:solidFill>
              <a:effectLst/>
              <a:latin typeface="Arial" panose="020B0604020202020204" pitchFamily="34" charset="0"/>
            </a:endParaRPr>
          </a:p>
        </p:txBody>
      </p:sp>
      <p:graphicFrame>
        <p:nvGraphicFramePr>
          <p:cNvPr id="8" name="Таблица 7">
            <a:extLst>
              <a:ext uri="{FF2B5EF4-FFF2-40B4-BE49-F238E27FC236}">
                <a16:creationId xmlns:a16="http://schemas.microsoft.com/office/drawing/2014/main" id="{10BD5220-7B0C-4764-A05B-34AB605C216F}"/>
              </a:ext>
            </a:extLst>
          </p:cNvPr>
          <p:cNvGraphicFramePr>
            <a:graphicFrameLocks noGrp="1"/>
          </p:cNvGraphicFramePr>
          <p:nvPr>
            <p:extLst>
              <p:ext uri="{D42A27DB-BD31-4B8C-83A1-F6EECF244321}">
                <p14:modId xmlns:p14="http://schemas.microsoft.com/office/powerpoint/2010/main" val="2773724206"/>
              </p:ext>
            </p:extLst>
          </p:nvPr>
        </p:nvGraphicFramePr>
        <p:xfrm>
          <a:off x="181855" y="4679413"/>
          <a:ext cx="5559425" cy="2091440"/>
        </p:xfrm>
        <a:graphic>
          <a:graphicData uri="http://schemas.openxmlformats.org/drawingml/2006/table">
            <a:tbl>
              <a:tblPr firstRow="1" firstCol="1" bandRow="1">
                <a:tableStyleId>{5C22544A-7EE6-4342-B048-85BDC9FD1C3A}</a:tableStyleId>
              </a:tblPr>
              <a:tblGrid>
                <a:gridCol w="716983">
                  <a:extLst>
                    <a:ext uri="{9D8B030D-6E8A-4147-A177-3AD203B41FA5}">
                      <a16:colId xmlns:a16="http://schemas.microsoft.com/office/drawing/2014/main" val="4110169980"/>
                    </a:ext>
                  </a:extLst>
                </a:gridCol>
                <a:gridCol w="1981237">
                  <a:extLst>
                    <a:ext uri="{9D8B030D-6E8A-4147-A177-3AD203B41FA5}">
                      <a16:colId xmlns:a16="http://schemas.microsoft.com/office/drawing/2014/main" val="2347663259"/>
                    </a:ext>
                  </a:extLst>
                </a:gridCol>
                <a:gridCol w="2861205">
                  <a:extLst>
                    <a:ext uri="{9D8B030D-6E8A-4147-A177-3AD203B41FA5}">
                      <a16:colId xmlns:a16="http://schemas.microsoft.com/office/drawing/2014/main" val="1215079721"/>
                    </a:ext>
                  </a:extLst>
                </a:gridCol>
              </a:tblGrid>
              <a:tr h="0">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4084618"/>
                  </a:ext>
                </a:extLst>
              </a:tr>
              <a:tr h="0">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2930345"/>
                  </a:ext>
                </a:extLst>
              </a:tr>
              <a:tr h="0">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3576286"/>
                  </a:ext>
                </a:extLst>
              </a:tr>
              <a:tr h="0">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6961255"/>
                  </a:ext>
                </a:extLst>
              </a:tr>
              <a:tr h="0">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0</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9352574"/>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2662715"/>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40%-качество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6428112"/>
                  </a:ext>
                </a:extLst>
              </a:tr>
              <a:tr h="0">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3,53   - 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6165720"/>
                  </a:ext>
                </a:extLst>
              </a:tr>
            </a:tbl>
          </a:graphicData>
        </a:graphic>
      </p:graphicFrame>
      <p:sp>
        <p:nvSpPr>
          <p:cNvPr id="9" name="Rectangle 2">
            <a:extLst>
              <a:ext uri="{FF2B5EF4-FFF2-40B4-BE49-F238E27FC236}">
                <a16:creationId xmlns:a16="http://schemas.microsoft.com/office/drawing/2014/main" id="{0F0F2F83-E9AB-4CB1-8FDE-A901B375B45F}"/>
              </a:ext>
            </a:extLst>
          </p:cNvPr>
          <p:cNvSpPr>
            <a:spLocks noChangeArrowheads="1"/>
          </p:cNvSpPr>
          <p:nvPr/>
        </p:nvSpPr>
        <p:spPr bwMode="auto">
          <a:xfrm>
            <a:off x="240847" y="3553213"/>
            <a:ext cx="6002635" cy="923330"/>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9 </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класса </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- 15</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определить степень соответствия </a:t>
            </a:r>
            <a:r>
              <a:rPr kumimoji="0" lang="ru-RU" altLang="ru-RU" sz="14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знаний,умений</a:t>
            </a: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и навыков учащихся требованиям учебной программы за   курс восьмого класса..</a:t>
            </a:r>
            <a:endParaRPr kumimoji="0" lang="ru-RU" altLang="ru-RU" sz="1800" b="0" i="0" u="none" strike="noStrike" cap="none" normalizeH="0" baseline="0" dirty="0">
              <a:ln>
                <a:noFill/>
              </a:ln>
              <a:solidFill>
                <a:schemeClr val="bg1"/>
              </a:solidFill>
              <a:effectLst/>
              <a:latin typeface="Arial" panose="020B0604020202020204" pitchFamily="34" charset="0"/>
            </a:endParaRPr>
          </a:p>
        </p:txBody>
      </p:sp>
      <p:graphicFrame>
        <p:nvGraphicFramePr>
          <p:cNvPr id="10" name="Таблица 9">
            <a:extLst>
              <a:ext uri="{FF2B5EF4-FFF2-40B4-BE49-F238E27FC236}">
                <a16:creationId xmlns:a16="http://schemas.microsoft.com/office/drawing/2014/main" id="{8ED5A8FC-0D7B-4BE4-AACC-E8888A541BB3}"/>
              </a:ext>
            </a:extLst>
          </p:cNvPr>
          <p:cNvGraphicFramePr>
            <a:graphicFrameLocks noGrp="1"/>
          </p:cNvGraphicFramePr>
          <p:nvPr>
            <p:extLst>
              <p:ext uri="{D42A27DB-BD31-4B8C-83A1-F6EECF244321}">
                <p14:modId xmlns:p14="http://schemas.microsoft.com/office/powerpoint/2010/main" val="205528890"/>
              </p:ext>
            </p:extLst>
          </p:nvPr>
        </p:nvGraphicFramePr>
        <p:xfrm>
          <a:off x="6459794" y="4753697"/>
          <a:ext cx="5559425" cy="2021528"/>
        </p:xfrm>
        <a:graphic>
          <a:graphicData uri="http://schemas.openxmlformats.org/drawingml/2006/table">
            <a:tbl>
              <a:tblPr firstRow="1" firstCol="1" bandRow="1">
                <a:tableStyleId>{5C22544A-7EE6-4342-B048-85BDC9FD1C3A}</a:tableStyleId>
              </a:tblPr>
              <a:tblGrid>
                <a:gridCol w="716983">
                  <a:extLst>
                    <a:ext uri="{9D8B030D-6E8A-4147-A177-3AD203B41FA5}">
                      <a16:colId xmlns:a16="http://schemas.microsoft.com/office/drawing/2014/main" val="2054251934"/>
                    </a:ext>
                  </a:extLst>
                </a:gridCol>
                <a:gridCol w="2802965">
                  <a:extLst>
                    <a:ext uri="{9D8B030D-6E8A-4147-A177-3AD203B41FA5}">
                      <a16:colId xmlns:a16="http://schemas.microsoft.com/office/drawing/2014/main" val="4207178579"/>
                    </a:ext>
                  </a:extLst>
                </a:gridCol>
                <a:gridCol w="2039477">
                  <a:extLst>
                    <a:ext uri="{9D8B030D-6E8A-4147-A177-3AD203B41FA5}">
                      <a16:colId xmlns:a16="http://schemas.microsoft.com/office/drawing/2014/main" val="3821305844"/>
                    </a:ext>
                  </a:extLst>
                </a:gridCol>
              </a:tblGrid>
              <a:tr h="187304">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9444100"/>
                  </a:ext>
                </a:extLst>
              </a:tr>
              <a:tr h="187098">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1049351"/>
                  </a:ext>
                </a:extLst>
              </a:tr>
              <a:tr h="187098">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963485"/>
                  </a:ext>
                </a:extLst>
              </a:tr>
              <a:tr h="187098">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0368089"/>
                  </a:ext>
                </a:extLst>
              </a:tr>
              <a:tr h="187098">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8951599"/>
                  </a:ext>
                </a:extLst>
              </a:tr>
              <a:tr h="318549">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100 %-качество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5326886"/>
                  </a:ext>
                </a:extLst>
              </a:tr>
              <a:tr h="318549">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35,71%-качество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8923983"/>
                  </a:ext>
                </a:extLst>
              </a:tr>
              <a:tr h="187098">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3,43-средний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2588331"/>
                  </a:ext>
                </a:extLst>
              </a:tr>
            </a:tbl>
          </a:graphicData>
        </a:graphic>
      </p:graphicFrame>
      <p:sp>
        <p:nvSpPr>
          <p:cNvPr id="11" name="Rectangle 3">
            <a:extLst>
              <a:ext uri="{FF2B5EF4-FFF2-40B4-BE49-F238E27FC236}">
                <a16:creationId xmlns:a16="http://schemas.microsoft.com/office/drawing/2014/main" id="{8279C581-53A8-4E81-88DD-722C54078A35}"/>
              </a:ext>
            </a:extLst>
          </p:cNvPr>
          <p:cNvSpPr>
            <a:spLocks noChangeArrowheads="1"/>
          </p:cNvSpPr>
          <p:nvPr/>
        </p:nvSpPr>
        <p:spPr bwMode="auto">
          <a:xfrm>
            <a:off x="6489294" y="3531794"/>
            <a:ext cx="5550350" cy="1138773"/>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Анализ контрольного диктанта по русскому языку  (</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0</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срез)                              9 </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kk-KZ"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Ә</a:t>
            </a:r>
            <a:r>
              <a:rPr kumimoji="0" lang="ru-RU" altLang="ru-RU" sz="14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1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класса </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- 14</a:t>
            </a:r>
            <a:endParaRPr kumimoji="0" lang="ru-RU" altLang="ru-RU"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определить степень соответствия </a:t>
            </a:r>
            <a:r>
              <a:rPr kumimoji="0" lang="ru-RU" altLang="ru-RU" sz="14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знаний,умений</a:t>
            </a:r>
            <a:r>
              <a:rPr kumimoji="0" lang="ru-RU" altLang="ru-RU" sz="1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и навыков учащихся требованиям учебной программы за   курс восьмого класса</a:t>
            </a:r>
            <a:endParaRPr kumimoji="0" lang="ru-RU" altLang="ru-RU" sz="1800" b="0"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663223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68A3B90A-B42A-4A19-9EB6-7B05A6711F56}"/>
              </a:ext>
            </a:extLst>
          </p:cNvPr>
          <p:cNvGraphicFramePr>
            <a:graphicFrameLocks noGrp="1"/>
          </p:cNvGraphicFramePr>
          <p:nvPr>
            <p:ph idx="1"/>
            <p:extLst>
              <p:ext uri="{D42A27DB-BD31-4B8C-83A1-F6EECF244321}">
                <p14:modId xmlns:p14="http://schemas.microsoft.com/office/powerpoint/2010/main" val="2006606192"/>
              </p:ext>
            </p:extLst>
          </p:nvPr>
        </p:nvGraphicFramePr>
        <p:xfrm>
          <a:off x="81363" y="3107806"/>
          <a:ext cx="5921232" cy="3064391"/>
        </p:xfrm>
        <a:graphic>
          <a:graphicData uri="http://schemas.openxmlformats.org/drawingml/2006/table">
            <a:tbl>
              <a:tblPr firstRow="1" firstCol="1" bandRow="1">
                <a:tableStyleId>{5C22544A-7EE6-4342-B048-85BDC9FD1C3A}</a:tableStyleId>
              </a:tblPr>
              <a:tblGrid>
                <a:gridCol w="593299">
                  <a:extLst>
                    <a:ext uri="{9D8B030D-6E8A-4147-A177-3AD203B41FA5}">
                      <a16:colId xmlns:a16="http://schemas.microsoft.com/office/drawing/2014/main" val="3420138146"/>
                    </a:ext>
                  </a:extLst>
                </a:gridCol>
                <a:gridCol w="3353777">
                  <a:extLst>
                    <a:ext uri="{9D8B030D-6E8A-4147-A177-3AD203B41FA5}">
                      <a16:colId xmlns:a16="http://schemas.microsoft.com/office/drawing/2014/main" val="730614512"/>
                    </a:ext>
                  </a:extLst>
                </a:gridCol>
                <a:gridCol w="1974156">
                  <a:extLst>
                    <a:ext uri="{9D8B030D-6E8A-4147-A177-3AD203B41FA5}">
                      <a16:colId xmlns:a16="http://schemas.microsoft.com/office/drawing/2014/main" val="1098601679"/>
                    </a:ext>
                  </a:extLst>
                </a:gridCol>
              </a:tblGrid>
              <a:tr h="383419">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Оценки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6311666"/>
                  </a:ext>
                </a:extLst>
              </a:tr>
              <a:tr h="382996">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0462605"/>
                  </a:ext>
                </a:extLst>
              </a:tr>
              <a:tr h="382996">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0705666"/>
                  </a:ext>
                </a:extLst>
              </a:tr>
              <a:tr h="382996">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11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0921621"/>
                  </a:ext>
                </a:extLst>
              </a:tr>
              <a:tr h="382996">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0436959"/>
                  </a:ext>
                </a:extLst>
              </a:tr>
              <a:tr h="382996">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100 %-качество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0594893"/>
                  </a:ext>
                </a:extLst>
              </a:tr>
              <a:tr h="382996">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42,11%-качество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3408298"/>
                  </a:ext>
                </a:extLst>
              </a:tr>
              <a:tr h="382996">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3,53   -средний балл</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9058488"/>
                  </a:ext>
                </a:extLst>
              </a:tr>
            </a:tbl>
          </a:graphicData>
        </a:graphic>
      </p:graphicFrame>
      <p:sp>
        <p:nvSpPr>
          <p:cNvPr id="5" name="Rectangle 1">
            <a:extLst>
              <a:ext uri="{FF2B5EF4-FFF2-40B4-BE49-F238E27FC236}">
                <a16:creationId xmlns:a16="http://schemas.microsoft.com/office/drawing/2014/main" id="{7F65AF33-B2CD-43CD-BBD3-DC6D4216E027}"/>
              </a:ext>
            </a:extLst>
          </p:cNvPr>
          <p:cNvSpPr>
            <a:spLocks noChangeArrowheads="1"/>
          </p:cNvSpPr>
          <p:nvPr/>
        </p:nvSpPr>
        <p:spPr bwMode="auto">
          <a:xfrm>
            <a:off x="174769" y="89880"/>
            <a:ext cx="5749782" cy="2308324"/>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Анализ контрольного диктанта по русскому языку («0» срез) </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10 класса  </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19</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проверить общий уровень сформированности орфографической и пунктуационной грамотности учащихся за курс 9 класса в соответствии с требованиями государственного стандарта.</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F7FE63EC-2076-4613-B239-F061BF272728}"/>
              </a:ext>
            </a:extLst>
          </p:cNvPr>
          <p:cNvGraphicFramePr>
            <a:graphicFrameLocks noGrp="1"/>
          </p:cNvGraphicFramePr>
          <p:nvPr>
            <p:extLst>
              <p:ext uri="{D42A27DB-BD31-4B8C-83A1-F6EECF244321}">
                <p14:modId xmlns:p14="http://schemas.microsoft.com/office/powerpoint/2010/main" val="1067968997"/>
              </p:ext>
            </p:extLst>
          </p:nvPr>
        </p:nvGraphicFramePr>
        <p:xfrm>
          <a:off x="6185455" y="3107806"/>
          <a:ext cx="5921232" cy="3073919"/>
        </p:xfrm>
        <a:graphic>
          <a:graphicData uri="http://schemas.openxmlformats.org/drawingml/2006/table">
            <a:tbl>
              <a:tblPr firstRow="1" firstCol="1" bandRow="1">
                <a:tableStyleId>{5C22544A-7EE6-4342-B048-85BDC9FD1C3A}</a:tableStyleId>
              </a:tblPr>
              <a:tblGrid>
                <a:gridCol w="681149">
                  <a:extLst>
                    <a:ext uri="{9D8B030D-6E8A-4147-A177-3AD203B41FA5}">
                      <a16:colId xmlns:a16="http://schemas.microsoft.com/office/drawing/2014/main" val="1666599118"/>
                    </a:ext>
                  </a:extLst>
                </a:gridCol>
                <a:gridCol w="3265927">
                  <a:extLst>
                    <a:ext uri="{9D8B030D-6E8A-4147-A177-3AD203B41FA5}">
                      <a16:colId xmlns:a16="http://schemas.microsoft.com/office/drawing/2014/main" val="3129768868"/>
                    </a:ext>
                  </a:extLst>
                </a:gridCol>
                <a:gridCol w="1974156">
                  <a:extLst>
                    <a:ext uri="{9D8B030D-6E8A-4147-A177-3AD203B41FA5}">
                      <a16:colId xmlns:a16="http://schemas.microsoft.com/office/drawing/2014/main" val="1456859594"/>
                    </a:ext>
                  </a:extLst>
                </a:gridCol>
              </a:tblGrid>
              <a:tr h="384610">
                <a:tc>
                  <a:txBody>
                    <a:bodyPr/>
                    <a:lstStyle/>
                    <a:p>
                      <a:pPr>
                        <a:lnSpc>
                          <a:spcPct val="115000"/>
                        </a:lnSpc>
                        <a:spcAft>
                          <a:spcPts val="0"/>
                        </a:spcAft>
                      </a:pPr>
                      <a:r>
                        <a:rPr lang="ru-RU" sz="14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Оценки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Количество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4859674"/>
                  </a:ext>
                </a:extLst>
              </a:tr>
              <a:tr h="384187">
                <a:tc>
                  <a:txBody>
                    <a:bodyPr/>
                    <a:lstStyle/>
                    <a:p>
                      <a:pPr>
                        <a:lnSpc>
                          <a:spcPct val="115000"/>
                        </a:lnSpc>
                        <a:spcAft>
                          <a:spcPts val="0"/>
                        </a:spcAft>
                      </a:pPr>
                      <a:r>
                        <a:rPr lang="ru-RU" sz="14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«5»</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7189504"/>
                  </a:ext>
                </a:extLst>
              </a:tr>
              <a:tr h="384187">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1916378"/>
                  </a:ext>
                </a:extLst>
              </a:tr>
              <a:tr h="384187">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2184892"/>
                  </a:ext>
                </a:extLst>
              </a:tr>
              <a:tr h="384187">
                <a:tc>
                  <a:txBody>
                    <a:bodyPr/>
                    <a:lstStyle/>
                    <a:p>
                      <a:pPr>
                        <a:lnSpc>
                          <a:spcPct val="115000"/>
                        </a:lnSpc>
                        <a:spcAft>
                          <a:spcPts val="0"/>
                        </a:spcAft>
                      </a:pPr>
                      <a:r>
                        <a:rPr lang="ru-RU" sz="14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3499877"/>
                  </a:ext>
                </a:extLst>
              </a:tr>
              <a:tr h="384187">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100%-качество успеваемости</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6450084"/>
                  </a:ext>
                </a:extLst>
              </a:tr>
              <a:tr h="384187">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41,18%-качество знаний</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7018920"/>
                  </a:ext>
                </a:extLst>
              </a:tr>
              <a:tr h="384187">
                <a:tc>
                  <a:txBody>
                    <a:bodyPr/>
                    <a:lstStyle/>
                    <a:p>
                      <a:pPr>
                        <a:lnSpc>
                          <a:spcPct val="115000"/>
                        </a:lnSpc>
                        <a:spcAft>
                          <a:spcPts val="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highlight>
                            <a:srgbClr val="FFFF00"/>
                          </a:highlight>
                        </a:rPr>
                        <a:t> 64 %   - средний балл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1816069"/>
                  </a:ext>
                </a:extLst>
              </a:tr>
            </a:tbl>
          </a:graphicData>
        </a:graphic>
      </p:graphicFrame>
      <p:sp>
        <p:nvSpPr>
          <p:cNvPr id="7" name="Rectangle 2">
            <a:extLst>
              <a:ext uri="{FF2B5EF4-FFF2-40B4-BE49-F238E27FC236}">
                <a16:creationId xmlns:a16="http://schemas.microsoft.com/office/drawing/2014/main" id="{1FD192E4-7E80-4A03-ABE5-10F84F5A3FD9}"/>
              </a:ext>
            </a:extLst>
          </p:cNvPr>
          <p:cNvSpPr>
            <a:spLocks noChangeArrowheads="1"/>
          </p:cNvSpPr>
          <p:nvPr/>
        </p:nvSpPr>
        <p:spPr bwMode="auto">
          <a:xfrm>
            <a:off x="6185455" y="49408"/>
            <a:ext cx="5831777" cy="2308324"/>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Анализ контрольного диктанта по русскому языку («0» срез) </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11 класса</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Колличество обучающегося - </a:t>
            </a:r>
            <a:r>
              <a:rPr kumimoji="0" lang="ru-RU" altLang="ru-RU"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17</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Цель: проверить общий уровень сформированности</a:t>
            </a:r>
            <a:r>
              <a:rPr kumimoji="0" lang="kk-KZ"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орфографической и пунктуационной грамотности учащихся за курс 10 класса в соответствии с требованиями государственного стандарта.</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8176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E8F45D66-E2BD-4D13-A420-DBB32321A601}"/>
              </a:ext>
            </a:extLst>
          </p:cNvPr>
          <p:cNvGraphicFramePr>
            <a:graphicFrameLocks noGrp="1"/>
          </p:cNvGraphicFramePr>
          <p:nvPr>
            <p:extLst>
              <p:ext uri="{D42A27DB-BD31-4B8C-83A1-F6EECF244321}">
                <p14:modId xmlns:p14="http://schemas.microsoft.com/office/powerpoint/2010/main" val="3454997792"/>
              </p:ext>
            </p:extLst>
          </p:nvPr>
        </p:nvGraphicFramePr>
        <p:xfrm>
          <a:off x="375069" y="1351280"/>
          <a:ext cx="10683455" cy="1779905"/>
        </p:xfrm>
        <a:graphic>
          <a:graphicData uri="http://schemas.openxmlformats.org/drawingml/2006/table">
            <a:tbl>
              <a:tblPr firstRow="1" firstCol="1" bandRow="1">
                <a:tableStyleId>{5C22544A-7EE6-4342-B048-85BDC9FD1C3A}</a:tableStyleId>
              </a:tblPr>
              <a:tblGrid>
                <a:gridCol w="2009819">
                  <a:extLst>
                    <a:ext uri="{9D8B030D-6E8A-4147-A177-3AD203B41FA5}">
                      <a16:colId xmlns:a16="http://schemas.microsoft.com/office/drawing/2014/main" val="1333107194"/>
                    </a:ext>
                  </a:extLst>
                </a:gridCol>
                <a:gridCol w="2009819">
                  <a:extLst>
                    <a:ext uri="{9D8B030D-6E8A-4147-A177-3AD203B41FA5}">
                      <a16:colId xmlns:a16="http://schemas.microsoft.com/office/drawing/2014/main" val="438693750"/>
                    </a:ext>
                  </a:extLst>
                </a:gridCol>
                <a:gridCol w="839273">
                  <a:extLst>
                    <a:ext uri="{9D8B030D-6E8A-4147-A177-3AD203B41FA5}">
                      <a16:colId xmlns:a16="http://schemas.microsoft.com/office/drawing/2014/main" val="1977927290"/>
                    </a:ext>
                  </a:extLst>
                </a:gridCol>
                <a:gridCol w="839273">
                  <a:extLst>
                    <a:ext uri="{9D8B030D-6E8A-4147-A177-3AD203B41FA5}">
                      <a16:colId xmlns:a16="http://schemas.microsoft.com/office/drawing/2014/main" val="710292841"/>
                    </a:ext>
                  </a:extLst>
                </a:gridCol>
                <a:gridCol w="838421">
                  <a:extLst>
                    <a:ext uri="{9D8B030D-6E8A-4147-A177-3AD203B41FA5}">
                      <a16:colId xmlns:a16="http://schemas.microsoft.com/office/drawing/2014/main" val="58531910"/>
                    </a:ext>
                  </a:extLst>
                </a:gridCol>
                <a:gridCol w="1407897">
                  <a:extLst>
                    <a:ext uri="{9D8B030D-6E8A-4147-A177-3AD203B41FA5}">
                      <a16:colId xmlns:a16="http://schemas.microsoft.com/office/drawing/2014/main" val="3892280219"/>
                    </a:ext>
                  </a:extLst>
                </a:gridCol>
                <a:gridCol w="1407897">
                  <a:extLst>
                    <a:ext uri="{9D8B030D-6E8A-4147-A177-3AD203B41FA5}">
                      <a16:colId xmlns:a16="http://schemas.microsoft.com/office/drawing/2014/main" val="971481724"/>
                    </a:ext>
                  </a:extLst>
                </a:gridCol>
                <a:gridCol w="1331056">
                  <a:extLst>
                    <a:ext uri="{9D8B030D-6E8A-4147-A177-3AD203B41FA5}">
                      <a16:colId xmlns:a16="http://schemas.microsoft.com/office/drawing/2014/main" val="3958305661"/>
                    </a:ext>
                  </a:extLst>
                </a:gridCol>
              </a:tblGrid>
              <a:tr h="0">
                <a:tc rowSpan="9">
                  <a:txBody>
                    <a:bodyPr/>
                    <a:lstStyle/>
                    <a:p>
                      <a:pPr marL="71755" marR="71755" algn="l">
                        <a:lnSpc>
                          <a:spcPct val="115000"/>
                        </a:lnSpc>
                        <a:spcAft>
                          <a:spcPts val="1000"/>
                        </a:spcAft>
                      </a:pPr>
                      <a:r>
                        <a:rPr lang="kk-KZ" sz="12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lnSpc>
                          <a:spcPct val="115000"/>
                        </a:lnSpc>
                        <a:spcAft>
                          <a:spcPts val="1000"/>
                        </a:spcAft>
                      </a:pPr>
                      <a:r>
                        <a:rPr lang="kk-KZ"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rPr>
                        <a:t>8</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Жалпы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91994517"/>
                  </a:ext>
                </a:extLst>
              </a:tr>
              <a:tr h="0">
                <a:tc vMerge="1">
                  <a:txBody>
                    <a:bodyPr/>
                    <a:lstStyle/>
                    <a:p>
                      <a:endParaRPr lang="ru-RU"/>
                    </a:p>
                  </a:txBody>
                  <a:tcPr/>
                </a:tc>
                <a:tc>
                  <a:txBody>
                    <a:bodyPr/>
                    <a:lstStyle/>
                    <a:p>
                      <a:pPr algn="ctr">
                        <a:lnSpc>
                          <a:spcPct val="115000"/>
                        </a:lnSpc>
                        <a:spcAft>
                          <a:spcPts val="1000"/>
                        </a:spcAft>
                      </a:pPr>
                      <a:r>
                        <a:rPr lang="kk-KZ" sz="1200">
                          <a:effectLst/>
                        </a:rPr>
                        <a:t>Оқушылар саны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94</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94103455"/>
                  </a:ext>
                </a:extLst>
              </a:tr>
              <a:tr h="0">
                <a:tc vMerge="1">
                  <a:txBody>
                    <a:bodyPr/>
                    <a:lstStyle/>
                    <a:p>
                      <a:endParaRPr lang="ru-RU"/>
                    </a:p>
                  </a:txBody>
                  <a:tcPr/>
                </a:tc>
                <a:tc>
                  <a:txBody>
                    <a:bodyPr/>
                    <a:lstStyle/>
                    <a:p>
                      <a:pPr algn="ctr">
                        <a:lnSpc>
                          <a:spcPct val="115000"/>
                        </a:lnSpc>
                        <a:spcAft>
                          <a:spcPts val="1000"/>
                        </a:spcAft>
                      </a:pPr>
                      <a:r>
                        <a:rPr lang="kk-KZ" sz="1200" dirty="0">
                          <a:effectLst/>
                        </a:rPr>
                        <a:t>5</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20</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6937156"/>
                  </a:ext>
                </a:extLst>
              </a:tr>
              <a:tr h="0">
                <a:tc vMerge="1">
                  <a:txBody>
                    <a:bodyPr/>
                    <a:lstStyle/>
                    <a:p>
                      <a:endParaRPr lang="ru-RU"/>
                    </a:p>
                  </a:txBody>
                  <a:tcPr/>
                </a:tc>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32</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7875433"/>
                  </a:ext>
                </a:extLst>
              </a:tr>
              <a:tr h="0">
                <a:tc vMerge="1">
                  <a:txBody>
                    <a:bodyPr/>
                    <a:lstStyle/>
                    <a:p>
                      <a:endParaRPr lang="ru-RU"/>
                    </a:p>
                  </a:txBody>
                  <a:tcPr/>
                </a:tc>
                <a:tc>
                  <a:txBody>
                    <a:bodyPr/>
                    <a:lstStyle/>
                    <a:p>
                      <a:pPr algn="ctr">
                        <a:lnSpc>
                          <a:spcPct val="115000"/>
                        </a:lnSpc>
                        <a:spcAft>
                          <a:spcPts val="1000"/>
                        </a:spcAft>
                      </a:pPr>
                      <a:r>
                        <a:rPr lang="kk-KZ" sz="12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a:t>
                      </a:r>
                      <a:r>
                        <a:rPr lang="kk-KZ" sz="1200">
                          <a:effectLst/>
                        </a:rPr>
                        <a:t>      42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42</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07018160"/>
                  </a:ext>
                </a:extLst>
              </a:tr>
              <a:tr h="0">
                <a:tc vMerge="1">
                  <a:txBody>
                    <a:bodyPr/>
                    <a:lstStyle/>
                    <a:p>
                      <a:endParaRPr lang="ru-RU"/>
                    </a:p>
                  </a:txBody>
                  <a:tcPr/>
                </a:tc>
                <a:tc>
                  <a:txBody>
                    <a:bodyPr/>
                    <a:lstStyle/>
                    <a:p>
                      <a:pPr algn="ctr">
                        <a:lnSpc>
                          <a:spcPct val="115000"/>
                        </a:lnSpc>
                        <a:spcAft>
                          <a:spcPts val="1000"/>
                        </a:spcAft>
                      </a:pPr>
                      <a:r>
                        <a:rPr lang="kk-KZ" sz="12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7016969"/>
                  </a:ext>
                </a:extLst>
              </a:tr>
              <a:tr h="0">
                <a:tc vMerge="1">
                  <a:txBody>
                    <a:bodyPr/>
                    <a:lstStyle/>
                    <a:p>
                      <a:endParaRPr lang="ru-RU"/>
                    </a:p>
                  </a:txBody>
                  <a:tcPr/>
                </a:tc>
                <a:tc>
                  <a:txBody>
                    <a:bodyPr/>
                    <a:lstStyle/>
                    <a:p>
                      <a:pPr algn="ctr">
                        <a:lnSpc>
                          <a:spcPct val="115000"/>
                        </a:lnSpc>
                        <a:spcAft>
                          <a:spcPts val="1000"/>
                        </a:spcAft>
                      </a:pPr>
                      <a:r>
                        <a:rPr lang="kk-KZ" sz="1200">
                          <a:effectLst/>
                        </a:rPr>
                        <a:t>Үлгерім пайызы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100%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100%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100%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100%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100%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68871943"/>
                  </a:ext>
                </a:extLst>
              </a:tr>
              <a:tr h="0">
                <a:tc vMerge="1">
                  <a:txBody>
                    <a:bodyPr/>
                    <a:lstStyle/>
                    <a:p>
                      <a:endParaRPr lang="ru-RU"/>
                    </a:p>
                  </a:txBody>
                  <a:tcPr/>
                </a:tc>
                <a:tc>
                  <a:txBody>
                    <a:bodyPr/>
                    <a:lstStyle/>
                    <a:p>
                      <a:pPr algn="ctr">
                        <a:lnSpc>
                          <a:spcPct val="115000"/>
                        </a:lnSpc>
                        <a:spcAft>
                          <a:spcPts val="1000"/>
                        </a:spcAft>
                      </a:pPr>
                      <a:r>
                        <a:rPr lang="kk-KZ" sz="1200">
                          <a:effectLst/>
                        </a:rPr>
                        <a:t>Білім  сапасы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200" dirty="0">
                          <a:effectLst/>
                          <a:highlight>
                            <a:srgbClr val="FFFF00"/>
                          </a:highlight>
                        </a:rPr>
                        <a:t>42.5</a:t>
                      </a:r>
                      <a:r>
                        <a:rPr lang="kk-KZ" sz="1200" dirty="0">
                          <a:effectLst/>
                          <a:highlight>
                            <a:srgbClr val="FFFF00"/>
                          </a:highlight>
                        </a:rPr>
                        <a:t>%</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37,6%</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47,3%</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41%</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44,0%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6053495"/>
                  </a:ext>
                </a:extLst>
              </a:tr>
              <a:tr h="0">
                <a:tc vMerge="1">
                  <a:txBody>
                    <a:bodyPr/>
                    <a:lstStyle/>
                    <a:p>
                      <a:endParaRPr lang="ru-RU"/>
                    </a:p>
                  </a:txBody>
                  <a:tcPr/>
                </a:tc>
                <a:tc>
                  <a:txBody>
                    <a:bodyPr/>
                    <a:lstStyle/>
                    <a:p>
                      <a:pPr algn="ctr">
                        <a:lnSpc>
                          <a:spcPct val="115000"/>
                        </a:lnSpc>
                        <a:spcAft>
                          <a:spcPts val="1000"/>
                        </a:spcAft>
                      </a:pPr>
                      <a:r>
                        <a:rPr lang="kk-KZ" sz="1200">
                          <a:effectLst/>
                        </a:rPr>
                        <a:t>Орта  балы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3,2</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kk-KZ" sz="1200">
                          <a:effectLst/>
                          <a:highlight>
                            <a:srgbClr val="FFFF00"/>
                          </a:highlight>
                        </a:rPr>
                        <a:t>   3,2</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3,4</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3.1</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3,5</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3,4</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6102555"/>
                  </a:ext>
                </a:extLst>
              </a:tr>
            </a:tbl>
          </a:graphicData>
        </a:graphic>
      </p:graphicFrame>
      <p:sp>
        <p:nvSpPr>
          <p:cNvPr id="5" name="Rectangle 1">
            <a:extLst>
              <a:ext uri="{FF2B5EF4-FFF2-40B4-BE49-F238E27FC236}">
                <a16:creationId xmlns:a16="http://schemas.microsoft.com/office/drawing/2014/main" id="{DAA6CE83-9FD1-40A1-AEE0-76F1147B2FBB}"/>
              </a:ext>
            </a:extLst>
          </p:cNvPr>
          <p:cNvSpPr>
            <a:spLocks noChangeArrowheads="1"/>
          </p:cNvSpPr>
          <p:nvPr/>
        </p:nvSpPr>
        <p:spPr bwMode="auto">
          <a:xfrm>
            <a:off x="498577" y="232012"/>
            <a:ext cx="10559948" cy="923330"/>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lvl1pPr indent="1809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kk-KZ" altLang="ru-RU" b="1"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Ә.Ахметов атындағы № 61 жалпы  орта  білім беретін  мектебі   ағылшын тілі пәнінен  2024-2025 оқу  жылы бойынша  нөлдік үлгерім  қорытындысы</a:t>
            </a:r>
          </a:p>
          <a:p>
            <a:pPr marL="0" marR="0" lvl="0" indent="180975" algn="l" defTabSz="914400" rtl="0" eaLnBrk="0" fontAlgn="base" latinLnBrk="0" hangingPunct="0">
              <a:lnSpc>
                <a:spcPct val="100000"/>
              </a:lnSpc>
              <a:spcBef>
                <a:spcPct val="0"/>
              </a:spcBef>
              <a:spcAft>
                <a:spcPct val="0"/>
              </a:spcAft>
              <a:buClrTx/>
              <a:buSzTx/>
              <a:buFontTx/>
              <a:buNone/>
              <a:tabLst/>
            </a:pPr>
            <a:r>
              <a:rPr lang="kk-KZ" altLang="ru-RU" b="1" dirty="0">
                <a:solidFill>
                  <a:schemeClr val="bg1"/>
                </a:solidFill>
                <a:latin typeface="Times New Roman" panose="02020603050405020304" pitchFamily="18" charset="0"/>
                <a:cs typeface="Times New Roman" panose="02020603050405020304" pitchFamily="18" charset="0"/>
              </a:rPr>
              <a:t>Пән мұғалімі: ОмироваА.</a:t>
            </a:r>
            <a:endParaRPr kumimoji="0" lang="ru-RU" altLang="ru-RU"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graphicFrame>
        <p:nvGraphicFramePr>
          <p:cNvPr id="6" name="Диаграмма 5">
            <a:extLst>
              <a:ext uri="{FF2B5EF4-FFF2-40B4-BE49-F238E27FC236}">
                <a16:creationId xmlns:a16="http://schemas.microsoft.com/office/drawing/2014/main" id="{5EC4EF1D-BADD-4DB6-B860-9D558FE0C772}"/>
              </a:ext>
            </a:extLst>
          </p:cNvPr>
          <p:cNvGraphicFramePr/>
          <p:nvPr>
            <p:extLst>
              <p:ext uri="{D42A27DB-BD31-4B8C-83A1-F6EECF244321}">
                <p14:modId xmlns:p14="http://schemas.microsoft.com/office/powerpoint/2010/main" val="4206452273"/>
              </p:ext>
            </p:extLst>
          </p:nvPr>
        </p:nvGraphicFramePr>
        <p:xfrm>
          <a:off x="1581150" y="3301088"/>
          <a:ext cx="8610600" cy="32644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986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0CD61A-5833-43C3-9C41-556FDE0E8963}"/>
              </a:ext>
            </a:extLst>
          </p:cNvPr>
          <p:cNvSpPr txBox="1"/>
          <p:nvPr/>
        </p:nvSpPr>
        <p:spPr>
          <a:xfrm>
            <a:off x="890587" y="276684"/>
            <a:ext cx="9901237" cy="11560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90170" indent="180340" algn="ctr">
              <a:lnSpc>
                <a:spcPct val="115000"/>
              </a:lnSpc>
              <a:spcAft>
                <a:spcPts val="100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Ә.Ахметов атындағы № 61 жалпы  орта  білім беретін  мектебі   ағылшын тілі пәнінен  2024-2025 оқу  жылы бойынша  нөлдік үлгерім  қорытындысы</a:t>
            </a:r>
          </a:p>
          <a:p>
            <a:pPr marL="90170" indent="180340" algn="ctr">
              <a:lnSpc>
                <a:spcPct val="115000"/>
              </a:lnSpc>
              <a:spcAft>
                <a:spcPts val="100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Пән мұғалімі:  Мусаева Ұ.</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86EF3243-E204-462E-BF53-7811672339A3}"/>
              </a:ext>
            </a:extLst>
          </p:cNvPr>
          <p:cNvGraphicFramePr>
            <a:graphicFrameLocks noGrp="1"/>
          </p:cNvGraphicFramePr>
          <p:nvPr>
            <p:extLst>
              <p:ext uri="{D42A27DB-BD31-4B8C-83A1-F6EECF244321}">
                <p14:modId xmlns:p14="http://schemas.microsoft.com/office/powerpoint/2010/main" val="1424491266"/>
              </p:ext>
            </p:extLst>
          </p:nvPr>
        </p:nvGraphicFramePr>
        <p:xfrm>
          <a:off x="818515" y="1600201"/>
          <a:ext cx="10182859" cy="1998915"/>
        </p:xfrm>
        <a:graphic>
          <a:graphicData uri="http://schemas.openxmlformats.org/drawingml/2006/table">
            <a:tbl>
              <a:tblPr firstRow="1" firstCol="1" bandRow="1">
                <a:tableStyleId>{5C22544A-7EE6-4342-B048-85BDC9FD1C3A}</a:tableStyleId>
              </a:tblPr>
              <a:tblGrid>
                <a:gridCol w="2550884">
                  <a:extLst>
                    <a:ext uri="{9D8B030D-6E8A-4147-A177-3AD203B41FA5}">
                      <a16:colId xmlns:a16="http://schemas.microsoft.com/office/drawing/2014/main" val="3375627247"/>
                    </a:ext>
                  </a:extLst>
                </a:gridCol>
                <a:gridCol w="1067584">
                  <a:extLst>
                    <a:ext uri="{9D8B030D-6E8A-4147-A177-3AD203B41FA5}">
                      <a16:colId xmlns:a16="http://schemas.microsoft.com/office/drawing/2014/main" val="1375233184"/>
                    </a:ext>
                  </a:extLst>
                </a:gridCol>
                <a:gridCol w="1068672">
                  <a:extLst>
                    <a:ext uri="{9D8B030D-6E8A-4147-A177-3AD203B41FA5}">
                      <a16:colId xmlns:a16="http://schemas.microsoft.com/office/drawing/2014/main" val="1980793858"/>
                    </a:ext>
                  </a:extLst>
                </a:gridCol>
                <a:gridCol w="1067584">
                  <a:extLst>
                    <a:ext uri="{9D8B030D-6E8A-4147-A177-3AD203B41FA5}">
                      <a16:colId xmlns:a16="http://schemas.microsoft.com/office/drawing/2014/main" val="1803968155"/>
                    </a:ext>
                  </a:extLst>
                </a:gridCol>
                <a:gridCol w="953317">
                  <a:extLst>
                    <a:ext uri="{9D8B030D-6E8A-4147-A177-3AD203B41FA5}">
                      <a16:colId xmlns:a16="http://schemas.microsoft.com/office/drawing/2014/main" val="491794687"/>
                    </a:ext>
                  </a:extLst>
                </a:gridCol>
                <a:gridCol w="1784748">
                  <a:extLst>
                    <a:ext uri="{9D8B030D-6E8A-4147-A177-3AD203B41FA5}">
                      <a16:colId xmlns:a16="http://schemas.microsoft.com/office/drawing/2014/main" val="145664029"/>
                    </a:ext>
                  </a:extLst>
                </a:gridCol>
                <a:gridCol w="1690070">
                  <a:extLst>
                    <a:ext uri="{9D8B030D-6E8A-4147-A177-3AD203B41FA5}">
                      <a16:colId xmlns:a16="http://schemas.microsoft.com/office/drawing/2014/main" val="3436067122"/>
                    </a:ext>
                  </a:extLst>
                </a:gridCol>
              </a:tblGrid>
              <a:tr h="222355">
                <a:tc>
                  <a:txBody>
                    <a:bodyPr/>
                    <a:lstStyle/>
                    <a:p>
                      <a:pPr algn="ctr">
                        <a:lnSpc>
                          <a:spcPct val="115000"/>
                        </a:lnSpc>
                        <a:spcAft>
                          <a:spcPts val="1000"/>
                        </a:spcAft>
                      </a:pPr>
                      <a:r>
                        <a:rPr lang="kk-KZ" sz="12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Жалпы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23393804"/>
                  </a:ext>
                </a:extLst>
              </a:tr>
              <a:tr h="222070">
                <a:tc>
                  <a:txBody>
                    <a:bodyPr/>
                    <a:lstStyle/>
                    <a:p>
                      <a:pPr algn="ctr">
                        <a:lnSpc>
                          <a:spcPct val="115000"/>
                        </a:lnSpc>
                        <a:spcAft>
                          <a:spcPts val="1000"/>
                        </a:spcAft>
                      </a:pPr>
                      <a:r>
                        <a:rPr lang="kk-KZ" sz="1200">
                          <a:effectLst/>
                        </a:rPr>
                        <a:t>Оқушылар саны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83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83</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30109344"/>
                  </a:ext>
                </a:extLst>
              </a:tr>
              <a:tr h="222070">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17</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83879985"/>
                  </a:ext>
                </a:extLst>
              </a:tr>
              <a:tr h="222070">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14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17</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09694016"/>
                  </a:ext>
                </a:extLst>
              </a:tr>
              <a:tr h="222070">
                <a:tc>
                  <a:txBody>
                    <a:bodyPr/>
                    <a:lstStyle/>
                    <a:p>
                      <a:pPr algn="ctr">
                        <a:lnSpc>
                          <a:spcPct val="115000"/>
                        </a:lnSpc>
                        <a:spcAft>
                          <a:spcPts val="1000"/>
                        </a:spcAft>
                      </a:pPr>
                      <a:r>
                        <a:rPr lang="kk-KZ" sz="12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a:t>
                      </a:r>
                      <a:r>
                        <a:rPr lang="kk-KZ" sz="1200">
                          <a:effectLst/>
                        </a:rPr>
                        <a:t>      49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49</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42100839"/>
                  </a:ext>
                </a:extLst>
              </a:tr>
              <a:tr h="222070">
                <a:tc>
                  <a:txBody>
                    <a:bodyPr/>
                    <a:lstStyle/>
                    <a:p>
                      <a:pPr algn="ctr">
                        <a:lnSpc>
                          <a:spcPct val="115000"/>
                        </a:lnSpc>
                        <a:spcAft>
                          <a:spcPts val="1000"/>
                        </a:spcAft>
                      </a:pPr>
                      <a:r>
                        <a:rPr lang="kk-KZ" sz="12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5702901"/>
                  </a:ext>
                </a:extLst>
              </a:tr>
              <a:tr h="222070">
                <a:tc>
                  <a:txBody>
                    <a:bodyPr/>
                    <a:lstStyle/>
                    <a:p>
                      <a:pPr algn="ctr">
                        <a:lnSpc>
                          <a:spcPct val="115000"/>
                        </a:lnSpc>
                        <a:spcAft>
                          <a:spcPts val="1000"/>
                        </a:spcAft>
                      </a:pPr>
                      <a:r>
                        <a:rPr lang="kk-KZ" sz="1200">
                          <a:effectLst/>
                        </a:rPr>
                        <a:t>Үлгерім пайызы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87970701"/>
                  </a:ext>
                </a:extLst>
              </a:tr>
              <a:tr h="222070">
                <a:tc>
                  <a:txBody>
                    <a:bodyPr/>
                    <a:lstStyle/>
                    <a:p>
                      <a:pPr algn="ctr">
                        <a:lnSpc>
                          <a:spcPct val="115000"/>
                        </a:lnSpc>
                        <a:spcAft>
                          <a:spcPts val="1000"/>
                        </a:spcAft>
                      </a:pPr>
                      <a:r>
                        <a:rPr lang="kk-KZ" sz="1200">
                          <a:effectLst/>
                        </a:rPr>
                        <a:t>Білім  сапасы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200" dirty="0">
                          <a:effectLst/>
                          <a:highlight>
                            <a:srgbClr val="FFFF00"/>
                          </a:highlight>
                        </a:rPr>
                        <a:t>42.5</a:t>
                      </a:r>
                      <a:r>
                        <a:rPr lang="kk-KZ" sz="1200" dirty="0">
                          <a:effectLst/>
                          <a:highlight>
                            <a:srgbClr val="FFFF00"/>
                          </a:highlight>
                        </a:rPr>
                        <a:t>%</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41,6%</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41,3%</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38,8%</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42%</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45,0%</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0499676"/>
                  </a:ext>
                </a:extLst>
              </a:tr>
              <a:tr h="222070">
                <a:tc>
                  <a:txBody>
                    <a:bodyPr/>
                    <a:lstStyle/>
                    <a:p>
                      <a:pPr algn="ctr">
                        <a:lnSpc>
                          <a:spcPct val="115000"/>
                        </a:lnSpc>
                        <a:spcAft>
                          <a:spcPts val="1000"/>
                        </a:spcAft>
                      </a:pPr>
                      <a:r>
                        <a:rPr lang="kk-KZ" sz="1200">
                          <a:effectLst/>
                        </a:rPr>
                        <a:t>Орта  балы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3,5</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kk-KZ" sz="1200">
                          <a:effectLst/>
                          <a:highlight>
                            <a:srgbClr val="FFFF00"/>
                          </a:highlight>
                        </a:rPr>
                        <a:t>   3,2</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3,2</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highlight>
                            <a:srgbClr val="FFFF00"/>
                          </a:highlight>
                        </a:rPr>
                        <a:t>3.4</a:t>
                      </a:r>
                      <a:endParaRPr lang="ru-RU" sz="110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3,5</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highlight>
                            <a:srgbClr val="FFFF00"/>
                          </a:highlight>
                        </a:rPr>
                        <a:t>3,4</a:t>
                      </a:r>
                      <a:endParaRPr lang="ru-RU" sz="1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0019823"/>
                  </a:ext>
                </a:extLst>
              </a:tr>
            </a:tbl>
          </a:graphicData>
        </a:graphic>
      </p:graphicFrame>
      <p:graphicFrame>
        <p:nvGraphicFramePr>
          <p:cNvPr id="7" name="Диаграмма 6">
            <a:extLst>
              <a:ext uri="{FF2B5EF4-FFF2-40B4-BE49-F238E27FC236}">
                <a16:creationId xmlns:a16="http://schemas.microsoft.com/office/drawing/2014/main" id="{A75B09FB-3E3B-45A0-B773-9104C1058E8A}"/>
              </a:ext>
            </a:extLst>
          </p:cNvPr>
          <p:cNvGraphicFramePr/>
          <p:nvPr>
            <p:extLst>
              <p:ext uri="{D42A27DB-BD31-4B8C-83A1-F6EECF244321}">
                <p14:modId xmlns:p14="http://schemas.microsoft.com/office/powerpoint/2010/main" val="2088095796"/>
              </p:ext>
            </p:extLst>
          </p:nvPr>
        </p:nvGraphicFramePr>
        <p:xfrm>
          <a:off x="1566862" y="3705225"/>
          <a:ext cx="9244012" cy="31622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7686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445B95-784B-4339-BE55-FB2A70D59AA6}"/>
              </a:ext>
            </a:extLst>
          </p:cNvPr>
          <p:cNvSpPr txBox="1"/>
          <p:nvPr/>
        </p:nvSpPr>
        <p:spPr>
          <a:xfrm>
            <a:off x="890587" y="276684"/>
            <a:ext cx="9901237" cy="11560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90170" indent="180340" algn="ctr">
              <a:lnSpc>
                <a:spcPct val="115000"/>
              </a:lnSpc>
              <a:spcAft>
                <a:spcPts val="100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Ә.Ахметов атындағы № 61 жалпы  орта  білім беретін  мектебі   Қазақстан тарихы,дүние тарихы, АҚҚ пәндерінен  2024-2025 оқу  жылы бойынша  нөлдік үлгерім  қорытындысы</a:t>
            </a:r>
          </a:p>
          <a:p>
            <a:pPr marL="90170" indent="180340" algn="ctr">
              <a:lnSpc>
                <a:spcPct val="115000"/>
              </a:lnSpc>
              <a:spcAft>
                <a:spcPts val="100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Пән мұғалімі:Халбеков Н., Бугыбаева 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9" name="Таблица 8">
            <a:extLst>
              <a:ext uri="{FF2B5EF4-FFF2-40B4-BE49-F238E27FC236}">
                <a16:creationId xmlns:a16="http://schemas.microsoft.com/office/drawing/2014/main" id="{54939E1F-D150-4674-BAC0-17ECF1619EBC}"/>
              </a:ext>
            </a:extLst>
          </p:cNvPr>
          <p:cNvGraphicFramePr>
            <a:graphicFrameLocks noGrp="1"/>
          </p:cNvGraphicFramePr>
          <p:nvPr>
            <p:extLst>
              <p:ext uri="{D42A27DB-BD31-4B8C-83A1-F6EECF244321}">
                <p14:modId xmlns:p14="http://schemas.microsoft.com/office/powerpoint/2010/main" val="1944098640"/>
              </p:ext>
            </p:extLst>
          </p:nvPr>
        </p:nvGraphicFramePr>
        <p:xfrm>
          <a:off x="822744" y="1608455"/>
          <a:ext cx="10683455" cy="1779905"/>
        </p:xfrm>
        <a:graphic>
          <a:graphicData uri="http://schemas.openxmlformats.org/drawingml/2006/table">
            <a:tbl>
              <a:tblPr firstRow="1" firstCol="1" bandRow="1">
                <a:tableStyleId>{5C22544A-7EE6-4342-B048-85BDC9FD1C3A}</a:tableStyleId>
              </a:tblPr>
              <a:tblGrid>
                <a:gridCol w="2009819">
                  <a:extLst>
                    <a:ext uri="{9D8B030D-6E8A-4147-A177-3AD203B41FA5}">
                      <a16:colId xmlns:a16="http://schemas.microsoft.com/office/drawing/2014/main" val="1333107194"/>
                    </a:ext>
                  </a:extLst>
                </a:gridCol>
                <a:gridCol w="2009819">
                  <a:extLst>
                    <a:ext uri="{9D8B030D-6E8A-4147-A177-3AD203B41FA5}">
                      <a16:colId xmlns:a16="http://schemas.microsoft.com/office/drawing/2014/main" val="438693750"/>
                    </a:ext>
                  </a:extLst>
                </a:gridCol>
                <a:gridCol w="839273">
                  <a:extLst>
                    <a:ext uri="{9D8B030D-6E8A-4147-A177-3AD203B41FA5}">
                      <a16:colId xmlns:a16="http://schemas.microsoft.com/office/drawing/2014/main" val="1977927290"/>
                    </a:ext>
                  </a:extLst>
                </a:gridCol>
                <a:gridCol w="839273">
                  <a:extLst>
                    <a:ext uri="{9D8B030D-6E8A-4147-A177-3AD203B41FA5}">
                      <a16:colId xmlns:a16="http://schemas.microsoft.com/office/drawing/2014/main" val="710292841"/>
                    </a:ext>
                  </a:extLst>
                </a:gridCol>
                <a:gridCol w="838421">
                  <a:extLst>
                    <a:ext uri="{9D8B030D-6E8A-4147-A177-3AD203B41FA5}">
                      <a16:colId xmlns:a16="http://schemas.microsoft.com/office/drawing/2014/main" val="58531910"/>
                    </a:ext>
                  </a:extLst>
                </a:gridCol>
                <a:gridCol w="1407897">
                  <a:extLst>
                    <a:ext uri="{9D8B030D-6E8A-4147-A177-3AD203B41FA5}">
                      <a16:colId xmlns:a16="http://schemas.microsoft.com/office/drawing/2014/main" val="3892280219"/>
                    </a:ext>
                  </a:extLst>
                </a:gridCol>
                <a:gridCol w="1407897">
                  <a:extLst>
                    <a:ext uri="{9D8B030D-6E8A-4147-A177-3AD203B41FA5}">
                      <a16:colId xmlns:a16="http://schemas.microsoft.com/office/drawing/2014/main" val="971481724"/>
                    </a:ext>
                  </a:extLst>
                </a:gridCol>
                <a:gridCol w="1331056">
                  <a:extLst>
                    <a:ext uri="{9D8B030D-6E8A-4147-A177-3AD203B41FA5}">
                      <a16:colId xmlns:a16="http://schemas.microsoft.com/office/drawing/2014/main" val="3958305661"/>
                    </a:ext>
                  </a:extLst>
                </a:gridCol>
              </a:tblGrid>
              <a:tr h="0">
                <a:tc rowSpan="9">
                  <a:txBody>
                    <a:bodyPr/>
                    <a:lstStyle/>
                    <a:p>
                      <a:pPr marL="71755" marR="71755" algn="l">
                        <a:lnSpc>
                          <a:spcPct val="115000"/>
                        </a:lnSpc>
                        <a:spcAft>
                          <a:spcPts val="1000"/>
                        </a:spcAft>
                      </a:pPr>
                      <a:r>
                        <a:rPr lang="kk-KZ" sz="12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lnSpc>
                          <a:spcPct val="115000"/>
                        </a:lnSpc>
                        <a:spcAft>
                          <a:spcPts val="1000"/>
                        </a:spcAft>
                      </a:pPr>
                      <a:r>
                        <a:rPr lang="kk-KZ"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rPr>
                        <a:t>8</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Жалпы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91994517"/>
                  </a:ext>
                </a:extLst>
              </a:tr>
              <a:tr h="0">
                <a:tc vMerge="1">
                  <a:txBody>
                    <a:bodyPr/>
                    <a:lstStyle/>
                    <a:p>
                      <a:endParaRPr lang="ru-RU"/>
                    </a:p>
                  </a:txBody>
                  <a:tcPr/>
                </a:tc>
                <a:tc>
                  <a:txBody>
                    <a:bodyPr/>
                    <a:lstStyle/>
                    <a:p>
                      <a:pPr algn="ctr">
                        <a:lnSpc>
                          <a:spcPct val="115000"/>
                        </a:lnSpc>
                        <a:spcAft>
                          <a:spcPts val="1000"/>
                        </a:spcAft>
                      </a:pPr>
                      <a:r>
                        <a:rPr lang="kk-KZ" sz="1200">
                          <a:effectLst/>
                        </a:rPr>
                        <a:t>Оқушылар саны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94103455"/>
                  </a:ext>
                </a:extLst>
              </a:tr>
              <a:tr h="0">
                <a:tc vMerge="1">
                  <a:txBody>
                    <a:bodyPr/>
                    <a:lstStyle/>
                    <a:p>
                      <a:endParaRPr lang="ru-RU"/>
                    </a:p>
                  </a:txBody>
                  <a:tcPr/>
                </a:tc>
                <a:tc>
                  <a:txBody>
                    <a:bodyPr/>
                    <a:lstStyle/>
                    <a:p>
                      <a:pPr algn="ctr">
                        <a:lnSpc>
                          <a:spcPct val="115000"/>
                        </a:lnSpc>
                        <a:spcAft>
                          <a:spcPts val="1000"/>
                        </a:spcAft>
                      </a:pPr>
                      <a:r>
                        <a:rPr lang="kk-KZ" sz="1200" dirty="0">
                          <a:effectLst/>
                        </a:rPr>
                        <a:t>5</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20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6937156"/>
                  </a:ext>
                </a:extLst>
              </a:tr>
              <a:tr h="0">
                <a:tc vMerge="1">
                  <a:txBody>
                    <a:bodyPr/>
                    <a:lstStyle/>
                    <a:p>
                      <a:endParaRPr lang="ru-RU"/>
                    </a:p>
                  </a:txBody>
                  <a:tcPr/>
                </a:tc>
                <a:tc>
                  <a:txBody>
                    <a:bodyPr/>
                    <a:lstStyle/>
                    <a:p>
                      <a:pPr algn="ctr">
                        <a:lnSpc>
                          <a:spcPct val="115000"/>
                        </a:lnSpc>
                        <a:spcAft>
                          <a:spcPts val="1000"/>
                        </a:spcAft>
                      </a:pPr>
                      <a:r>
                        <a:rPr lang="kk-KZ" sz="12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7875433"/>
                  </a:ext>
                </a:extLst>
              </a:tr>
              <a:tr h="0">
                <a:tc vMerge="1">
                  <a:txBody>
                    <a:bodyPr/>
                    <a:lstStyle/>
                    <a:p>
                      <a:endParaRPr lang="ru-RU"/>
                    </a:p>
                  </a:txBody>
                  <a:tcPr/>
                </a:tc>
                <a:tc>
                  <a:txBody>
                    <a:bodyPr/>
                    <a:lstStyle/>
                    <a:p>
                      <a:pPr algn="ctr">
                        <a:lnSpc>
                          <a:spcPct val="115000"/>
                        </a:lnSpc>
                        <a:spcAft>
                          <a:spcPts val="1000"/>
                        </a:spcAft>
                      </a:pPr>
                      <a:r>
                        <a:rPr lang="kk-KZ" sz="12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US" sz="1200">
                          <a:effectLst/>
                        </a:rPr>
                        <a:t>   </a:t>
                      </a:r>
                      <a:r>
                        <a:rPr lang="kk-KZ" sz="1200">
                          <a:effectLst/>
                        </a:rPr>
                        <a:t>      42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07018160"/>
                  </a:ext>
                </a:extLst>
              </a:tr>
              <a:tr h="0">
                <a:tc vMerge="1">
                  <a:txBody>
                    <a:bodyPr/>
                    <a:lstStyle/>
                    <a:p>
                      <a:endParaRPr lang="ru-RU"/>
                    </a:p>
                  </a:txBody>
                  <a:tcPr/>
                </a:tc>
                <a:tc>
                  <a:txBody>
                    <a:bodyPr/>
                    <a:lstStyle/>
                    <a:p>
                      <a:pPr algn="ctr">
                        <a:lnSpc>
                          <a:spcPct val="115000"/>
                        </a:lnSpc>
                        <a:spcAft>
                          <a:spcPts val="1000"/>
                        </a:spcAft>
                      </a:pPr>
                      <a:r>
                        <a:rPr lang="kk-KZ" sz="12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7016969"/>
                  </a:ext>
                </a:extLst>
              </a:tr>
              <a:tr h="0">
                <a:tc vMerge="1">
                  <a:txBody>
                    <a:bodyPr/>
                    <a:lstStyle/>
                    <a:p>
                      <a:endParaRPr lang="ru-RU"/>
                    </a:p>
                  </a:txBody>
                  <a:tcPr/>
                </a:tc>
                <a:tc>
                  <a:txBody>
                    <a:bodyPr/>
                    <a:lstStyle/>
                    <a:p>
                      <a:pPr algn="ctr">
                        <a:lnSpc>
                          <a:spcPct val="115000"/>
                        </a:lnSpc>
                        <a:spcAft>
                          <a:spcPts val="1000"/>
                        </a:spcAft>
                      </a:pPr>
                      <a:r>
                        <a:rPr lang="kk-KZ" sz="1200">
                          <a:effectLst/>
                        </a:rPr>
                        <a:t>Үлгерім пайызы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100%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68871943"/>
                  </a:ext>
                </a:extLst>
              </a:tr>
              <a:tr h="0">
                <a:tc vMerge="1">
                  <a:txBody>
                    <a:bodyPr/>
                    <a:lstStyle/>
                    <a:p>
                      <a:endParaRPr lang="ru-RU"/>
                    </a:p>
                  </a:txBody>
                  <a:tcPr/>
                </a:tc>
                <a:tc>
                  <a:txBody>
                    <a:bodyPr/>
                    <a:lstStyle/>
                    <a:p>
                      <a:pPr algn="ctr">
                        <a:lnSpc>
                          <a:spcPct val="115000"/>
                        </a:lnSpc>
                        <a:spcAft>
                          <a:spcPts val="1000"/>
                        </a:spcAft>
                      </a:pPr>
                      <a:r>
                        <a:rPr lang="kk-KZ" sz="1200">
                          <a:effectLst/>
                        </a:rPr>
                        <a:t>Білім  сапасы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200">
                          <a:effectLst/>
                        </a:rPr>
                        <a:t>42.5</a:t>
                      </a:r>
                      <a:r>
                        <a:rPr lang="kk-KZ" sz="1200">
                          <a:effectLst/>
                        </a:rPr>
                        <a: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37,6%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47,3%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44,0%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6053495"/>
                  </a:ext>
                </a:extLst>
              </a:tr>
              <a:tr h="0">
                <a:tc vMerge="1">
                  <a:txBody>
                    <a:bodyPr/>
                    <a:lstStyle/>
                    <a:p>
                      <a:endParaRPr lang="ru-RU"/>
                    </a:p>
                  </a:txBody>
                  <a:tcPr/>
                </a:tc>
                <a:tc>
                  <a:txBody>
                    <a:bodyPr/>
                    <a:lstStyle/>
                    <a:p>
                      <a:pPr algn="ctr">
                        <a:lnSpc>
                          <a:spcPct val="115000"/>
                        </a:lnSpc>
                        <a:spcAft>
                          <a:spcPts val="1000"/>
                        </a:spcAft>
                      </a:pPr>
                      <a:r>
                        <a:rPr lang="kk-KZ" sz="1200">
                          <a:effectLst/>
                        </a:rPr>
                        <a:t>Орта  балы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1000"/>
                        </a:spcAft>
                      </a:pPr>
                      <a:r>
                        <a:rPr lang="kk-KZ" sz="1200">
                          <a:effectLst/>
                        </a:rPr>
                        <a:t>   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a:effectLst/>
                        </a:rPr>
                        <a:t>3,5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200" dirty="0">
                          <a:effectLst/>
                        </a:rPr>
                        <a:t>3,4</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6102555"/>
                  </a:ext>
                </a:extLst>
              </a:tr>
            </a:tbl>
          </a:graphicData>
        </a:graphic>
      </p:graphicFrame>
      <p:graphicFrame>
        <p:nvGraphicFramePr>
          <p:cNvPr id="10" name="Диаграмма 9">
            <a:extLst>
              <a:ext uri="{FF2B5EF4-FFF2-40B4-BE49-F238E27FC236}">
                <a16:creationId xmlns:a16="http://schemas.microsoft.com/office/drawing/2014/main" id="{DEBA462B-8E81-4C23-90A7-B8E2FF81170E}"/>
              </a:ext>
            </a:extLst>
          </p:cNvPr>
          <p:cNvGraphicFramePr/>
          <p:nvPr>
            <p:extLst>
              <p:ext uri="{D42A27DB-BD31-4B8C-83A1-F6EECF244321}">
                <p14:modId xmlns:p14="http://schemas.microsoft.com/office/powerpoint/2010/main" val="4235135127"/>
              </p:ext>
            </p:extLst>
          </p:nvPr>
        </p:nvGraphicFramePr>
        <p:xfrm>
          <a:off x="1566862" y="3590925"/>
          <a:ext cx="9244012" cy="31622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56430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8730C2-3120-4853-9B14-96CE3C85C543}"/>
              </a:ext>
            </a:extLst>
          </p:cNvPr>
          <p:cNvSpPr txBox="1"/>
          <p:nvPr/>
        </p:nvSpPr>
        <p:spPr>
          <a:xfrm>
            <a:off x="1457325" y="102647"/>
            <a:ext cx="9515475" cy="98424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Математика пәнінен оқушылардың</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 2024-2025 оқу жылындағы бастапқы </a:t>
            </a:r>
            <a:r>
              <a:rPr lang="kk-KZ" b="1" dirty="0">
                <a:effectLst/>
                <a:latin typeface="Times New Roman" panose="02020603050405020304" pitchFamily="18" charset="0"/>
                <a:ea typeface="Calibri" panose="020F0502020204030204" pitchFamily="34" charset="0"/>
                <a:cs typeface="Times New Roman" panose="02020603050405020304" pitchFamily="18" charset="0"/>
              </a:rPr>
              <a:t> нөлдік бақылауды  жүргізу қорытындыларының </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сараптамалық талдауы</a:t>
            </a:r>
            <a:endParaRPr lang="ru-RU" dirty="0">
              <a:latin typeface="Times New Roman" panose="02020603050405020304" pitchFamily="18"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A96E6EC3-C087-4B96-B24E-F49674DA9202}"/>
              </a:ext>
            </a:extLst>
          </p:cNvPr>
          <p:cNvGraphicFramePr>
            <a:graphicFrameLocks noGrp="1"/>
          </p:cNvGraphicFramePr>
          <p:nvPr>
            <p:extLst>
              <p:ext uri="{D42A27DB-BD31-4B8C-83A1-F6EECF244321}">
                <p14:modId xmlns:p14="http://schemas.microsoft.com/office/powerpoint/2010/main" val="2773763842"/>
              </p:ext>
            </p:extLst>
          </p:nvPr>
        </p:nvGraphicFramePr>
        <p:xfrm>
          <a:off x="161925" y="1449766"/>
          <a:ext cx="5934075" cy="2250822"/>
        </p:xfrm>
        <a:graphic>
          <a:graphicData uri="http://schemas.openxmlformats.org/drawingml/2006/table">
            <a:tbl>
              <a:tblPr firstRow="1" firstCol="1" bandRow="1">
                <a:tableStyleId>{5C22544A-7EE6-4342-B048-85BDC9FD1C3A}</a:tableStyleId>
              </a:tblPr>
              <a:tblGrid>
                <a:gridCol w="989330">
                  <a:extLst>
                    <a:ext uri="{9D8B030D-6E8A-4147-A177-3AD203B41FA5}">
                      <a16:colId xmlns:a16="http://schemas.microsoft.com/office/drawing/2014/main" val="3458652482"/>
                    </a:ext>
                  </a:extLst>
                </a:gridCol>
                <a:gridCol w="801370">
                  <a:extLst>
                    <a:ext uri="{9D8B030D-6E8A-4147-A177-3AD203B41FA5}">
                      <a16:colId xmlns:a16="http://schemas.microsoft.com/office/drawing/2014/main" val="1433126961"/>
                    </a:ext>
                  </a:extLst>
                </a:gridCol>
                <a:gridCol w="803275">
                  <a:extLst>
                    <a:ext uri="{9D8B030D-6E8A-4147-A177-3AD203B41FA5}">
                      <a16:colId xmlns:a16="http://schemas.microsoft.com/office/drawing/2014/main" val="3228167937"/>
                    </a:ext>
                  </a:extLst>
                </a:gridCol>
                <a:gridCol w="804545">
                  <a:extLst>
                    <a:ext uri="{9D8B030D-6E8A-4147-A177-3AD203B41FA5}">
                      <a16:colId xmlns:a16="http://schemas.microsoft.com/office/drawing/2014/main" val="665127284"/>
                    </a:ext>
                  </a:extLst>
                </a:gridCol>
                <a:gridCol w="804545">
                  <a:extLst>
                    <a:ext uri="{9D8B030D-6E8A-4147-A177-3AD203B41FA5}">
                      <a16:colId xmlns:a16="http://schemas.microsoft.com/office/drawing/2014/main" val="1732891364"/>
                    </a:ext>
                  </a:extLst>
                </a:gridCol>
                <a:gridCol w="858520">
                  <a:extLst>
                    <a:ext uri="{9D8B030D-6E8A-4147-A177-3AD203B41FA5}">
                      <a16:colId xmlns:a16="http://schemas.microsoft.com/office/drawing/2014/main" val="777397665"/>
                    </a:ext>
                  </a:extLst>
                </a:gridCol>
                <a:gridCol w="872490">
                  <a:extLst>
                    <a:ext uri="{9D8B030D-6E8A-4147-A177-3AD203B41FA5}">
                      <a16:colId xmlns:a16="http://schemas.microsoft.com/office/drawing/2014/main" val="2808684793"/>
                    </a:ext>
                  </a:extLst>
                </a:gridCol>
              </a:tblGrid>
              <a:tr h="502143">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0549760"/>
                  </a:ext>
                </a:extLst>
              </a:tr>
              <a:tr h="243185">
                <a:tc>
                  <a:txBody>
                    <a:bodyPr/>
                    <a:lstStyle/>
                    <a:p>
                      <a:pPr algn="ctr">
                        <a:lnSpc>
                          <a:spcPct val="115000"/>
                        </a:lnSpc>
                        <a:spcAft>
                          <a:spcPts val="0"/>
                        </a:spcAft>
                      </a:pPr>
                      <a:r>
                        <a:rPr lang="en-US" sz="1200">
                          <a:effectLst/>
                        </a:rPr>
                        <a:t>5</a:t>
                      </a:r>
                      <a:r>
                        <a:rPr lang="kk-KZ" sz="1200">
                          <a:effectLst/>
                        </a:rPr>
                        <a:t>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kk-KZ" sz="1200">
                          <a:effectLst/>
                        </a:rPr>
                        <a:t>        </a:t>
                      </a:r>
                      <a:r>
                        <a:rPr lang="ru-RU"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100%</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1351976"/>
                  </a:ext>
                </a:extLst>
              </a:tr>
              <a:tr h="243185">
                <a:tc>
                  <a:txBody>
                    <a:bodyPr/>
                    <a:lstStyle/>
                    <a:p>
                      <a:pPr algn="ctr">
                        <a:lnSpc>
                          <a:spcPct val="115000"/>
                        </a:lnSpc>
                        <a:spcAft>
                          <a:spcPts val="0"/>
                        </a:spcAft>
                      </a:pPr>
                      <a:r>
                        <a:rPr lang="en-US" sz="1200">
                          <a:effectLst/>
                        </a:rPr>
                        <a:t>5</a:t>
                      </a:r>
                      <a:r>
                        <a:rPr lang="kk-KZ" sz="1200">
                          <a:effectLst/>
                        </a:rPr>
                        <a:t>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62.5%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9837464"/>
                  </a:ext>
                </a:extLst>
              </a:tr>
              <a:tr h="243185">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highlight>
                            <a:srgbClr val="FFFF00"/>
                          </a:highlight>
                        </a:rPr>
                        <a:t>61.25</a:t>
                      </a:r>
                      <a:r>
                        <a:rPr lang="kk-KZ"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82671"/>
                  </a:ext>
                </a:extLst>
              </a:tr>
              <a:tr h="1019124">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Оқушыларға өтілген материалдар бойынша тест жұмысы берілді. Төрт таңбалы сандарды бөлу 4-сынып негізіндегі тапсырмалар берілді. Пән мұғалімдері сыныптағы жекелеген оқушылармен пән мұғалімдері жұмыстануда.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869674262"/>
                  </a:ext>
                </a:extLst>
              </a:tr>
            </a:tbl>
          </a:graphicData>
        </a:graphic>
      </p:graphicFrame>
      <p:graphicFrame>
        <p:nvGraphicFramePr>
          <p:cNvPr id="7" name="Таблица 6">
            <a:extLst>
              <a:ext uri="{FF2B5EF4-FFF2-40B4-BE49-F238E27FC236}">
                <a16:creationId xmlns:a16="http://schemas.microsoft.com/office/drawing/2014/main" id="{E367AE58-9F4A-40C5-8540-13E62EB85133}"/>
              </a:ext>
            </a:extLst>
          </p:cNvPr>
          <p:cNvGraphicFramePr>
            <a:graphicFrameLocks noGrp="1"/>
          </p:cNvGraphicFramePr>
          <p:nvPr>
            <p:extLst>
              <p:ext uri="{D42A27DB-BD31-4B8C-83A1-F6EECF244321}">
                <p14:modId xmlns:p14="http://schemas.microsoft.com/office/powerpoint/2010/main" val="3312694027"/>
              </p:ext>
            </p:extLst>
          </p:nvPr>
        </p:nvGraphicFramePr>
        <p:xfrm>
          <a:off x="6257926" y="1449767"/>
          <a:ext cx="5695950" cy="2250821"/>
        </p:xfrm>
        <a:graphic>
          <a:graphicData uri="http://schemas.openxmlformats.org/drawingml/2006/table">
            <a:tbl>
              <a:tblPr firstRow="1" firstCol="1" bandRow="1">
                <a:tableStyleId>{5C22544A-7EE6-4342-B048-85BDC9FD1C3A}</a:tableStyleId>
              </a:tblPr>
              <a:tblGrid>
                <a:gridCol w="949630">
                  <a:extLst>
                    <a:ext uri="{9D8B030D-6E8A-4147-A177-3AD203B41FA5}">
                      <a16:colId xmlns:a16="http://schemas.microsoft.com/office/drawing/2014/main" val="1310521773"/>
                    </a:ext>
                  </a:extLst>
                </a:gridCol>
                <a:gridCol w="769212">
                  <a:extLst>
                    <a:ext uri="{9D8B030D-6E8A-4147-A177-3AD203B41FA5}">
                      <a16:colId xmlns:a16="http://schemas.microsoft.com/office/drawing/2014/main" val="994304430"/>
                    </a:ext>
                  </a:extLst>
                </a:gridCol>
                <a:gridCol w="771041">
                  <a:extLst>
                    <a:ext uri="{9D8B030D-6E8A-4147-A177-3AD203B41FA5}">
                      <a16:colId xmlns:a16="http://schemas.microsoft.com/office/drawing/2014/main" val="380289"/>
                    </a:ext>
                  </a:extLst>
                </a:gridCol>
                <a:gridCol w="772260">
                  <a:extLst>
                    <a:ext uri="{9D8B030D-6E8A-4147-A177-3AD203B41FA5}">
                      <a16:colId xmlns:a16="http://schemas.microsoft.com/office/drawing/2014/main" val="769488486"/>
                    </a:ext>
                  </a:extLst>
                </a:gridCol>
                <a:gridCol w="772260">
                  <a:extLst>
                    <a:ext uri="{9D8B030D-6E8A-4147-A177-3AD203B41FA5}">
                      <a16:colId xmlns:a16="http://schemas.microsoft.com/office/drawing/2014/main" val="3546543009"/>
                    </a:ext>
                  </a:extLst>
                </a:gridCol>
                <a:gridCol w="824069">
                  <a:extLst>
                    <a:ext uri="{9D8B030D-6E8A-4147-A177-3AD203B41FA5}">
                      <a16:colId xmlns:a16="http://schemas.microsoft.com/office/drawing/2014/main" val="4003290590"/>
                    </a:ext>
                  </a:extLst>
                </a:gridCol>
                <a:gridCol w="837478">
                  <a:extLst>
                    <a:ext uri="{9D8B030D-6E8A-4147-A177-3AD203B41FA5}">
                      <a16:colId xmlns:a16="http://schemas.microsoft.com/office/drawing/2014/main" val="4116150241"/>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9596675"/>
                  </a:ext>
                </a:extLst>
              </a:tr>
              <a:tr h="0">
                <a:tc>
                  <a:txBody>
                    <a:bodyPr/>
                    <a:lstStyle/>
                    <a:p>
                      <a:pPr algn="ctr">
                        <a:lnSpc>
                          <a:spcPct val="115000"/>
                        </a:lnSpc>
                        <a:spcAft>
                          <a:spcPts val="0"/>
                        </a:spcAft>
                      </a:pPr>
                      <a:r>
                        <a:rPr lang="en-US" sz="1200">
                          <a:effectLst/>
                        </a:rPr>
                        <a:t>6</a:t>
                      </a:r>
                      <a:r>
                        <a:rPr lang="kk-KZ" sz="1200">
                          <a:effectLst/>
                        </a:rPr>
                        <a:t>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71%</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100%</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7876852"/>
                  </a:ext>
                </a:extLst>
              </a:tr>
              <a:tr h="0">
                <a:tc>
                  <a:txBody>
                    <a:bodyPr/>
                    <a:lstStyle/>
                    <a:p>
                      <a:pPr algn="ctr">
                        <a:lnSpc>
                          <a:spcPct val="115000"/>
                        </a:lnSpc>
                        <a:spcAft>
                          <a:spcPts val="0"/>
                        </a:spcAft>
                      </a:pPr>
                      <a:r>
                        <a:rPr lang="en-US" sz="1200">
                          <a:effectLst/>
                        </a:rPr>
                        <a:t>6</a:t>
                      </a:r>
                      <a:r>
                        <a:rPr lang="kk-KZ" sz="1200">
                          <a:effectLst/>
                        </a:rPr>
                        <a:t>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kk-KZ" sz="1200">
                          <a:effectLst/>
                        </a:rPr>
                        <a:t>      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100%</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092166"/>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kk-KZ" sz="1200">
                          <a:effectLst/>
                        </a:rPr>
                        <a:t>        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9827599"/>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Оқушыларға өтілген материалдар бойынша тест жұмысы берілді. Жай бөлшекке амалдар қолдану 5-сынып негізіндегі тапсырмалар берілді. 6 «а», «б» сыныбы өтілген материалдарды өз бетінше жұмыста дәлелдеді. 6 «ә» сынып оқушыларының білім сапасы төмендеу. Пән мұғалімдері сыныптағы жекелеген оқушылармен пән мұғалімдері жұмыстануда.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005493313"/>
                  </a:ext>
                </a:extLst>
              </a:tr>
            </a:tbl>
          </a:graphicData>
        </a:graphic>
      </p:graphicFrame>
      <p:graphicFrame>
        <p:nvGraphicFramePr>
          <p:cNvPr id="8" name="Диаграмма 7">
            <a:extLst>
              <a:ext uri="{FF2B5EF4-FFF2-40B4-BE49-F238E27FC236}">
                <a16:creationId xmlns:a16="http://schemas.microsoft.com/office/drawing/2014/main" id="{2C458066-224F-4D28-95A1-385930309724}"/>
              </a:ext>
            </a:extLst>
          </p:cNvPr>
          <p:cNvGraphicFramePr/>
          <p:nvPr>
            <p:extLst>
              <p:ext uri="{D42A27DB-BD31-4B8C-83A1-F6EECF244321}">
                <p14:modId xmlns:p14="http://schemas.microsoft.com/office/powerpoint/2010/main" val="2146077445"/>
              </p:ext>
            </p:extLst>
          </p:nvPr>
        </p:nvGraphicFramePr>
        <p:xfrm>
          <a:off x="6487478" y="4148773"/>
          <a:ext cx="5236845" cy="23472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Диаграмма 8">
            <a:extLst>
              <a:ext uri="{FF2B5EF4-FFF2-40B4-BE49-F238E27FC236}">
                <a16:creationId xmlns:a16="http://schemas.microsoft.com/office/drawing/2014/main" id="{C7526543-DA99-44F9-B743-08F370173A98}"/>
              </a:ext>
            </a:extLst>
          </p:cNvPr>
          <p:cNvGraphicFramePr/>
          <p:nvPr>
            <p:extLst>
              <p:ext uri="{D42A27DB-BD31-4B8C-83A1-F6EECF244321}">
                <p14:modId xmlns:p14="http://schemas.microsoft.com/office/powerpoint/2010/main" val="3812735002"/>
              </p:ext>
            </p:extLst>
          </p:nvPr>
        </p:nvGraphicFramePr>
        <p:xfrm>
          <a:off x="344487" y="4148772"/>
          <a:ext cx="5568950" cy="23472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9643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D1DC16C-FEF6-4FC5-A1AE-1262F46EBFE5}"/>
              </a:ext>
            </a:extLst>
          </p:cNvPr>
          <p:cNvSpPr txBox="1"/>
          <p:nvPr/>
        </p:nvSpPr>
        <p:spPr>
          <a:xfrm>
            <a:off x="1447800" y="255047"/>
            <a:ext cx="9391650" cy="10064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Алгебра  пәнінен оқушылардың</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 2024-2025 оқу жылындағы бастапқы </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 нөлдік бақылауды  жүргізу қорытындыларының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kk-KZ" sz="1800" b="1" dirty="0">
                <a:effectLst/>
                <a:latin typeface="Times New Roman" panose="02020603050405020304" pitchFamily="18" charset="0"/>
                <a:ea typeface="Times New Roman" panose="02020603050405020304" pitchFamily="18" charset="0"/>
              </a:rPr>
              <a:t>сараптамалық талдауы</a:t>
            </a:r>
            <a:endParaRPr lang="ru-RU" dirty="0"/>
          </a:p>
        </p:txBody>
      </p:sp>
      <p:graphicFrame>
        <p:nvGraphicFramePr>
          <p:cNvPr id="6" name="Таблица 5">
            <a:extLst>
              <a:ext uri="{FF2B5EF4-FFF2-40B4-BE49-F238E27FC236}">
                <a16:creationId xmlns:a16="http://schemas.microsoft.com/office/drawing/2014/main" id="{C5AD138F-8D61-45B3-8BCB-08C42545F6E5}"/>
              </a:ext>
            </a:extLst>
          </p:cNvPr>
          <p:cNvGraphicFramePr>
            <a:graphicFrameLocks noGrp="1"/>
          </p:cNvGraphicFramePr>
          <p:nvPr>
            <p:extLst>
              <p:ext uri="{D42A27DB-BD31-4B8C-83A1-F6EECF244321}">
                <p14:modId xmlns:p14="http://schemas.microsoft.com/office/powerpoint/2010/main" val="3174515782"/>
              </p:ext>
            </p:extLst>
          </p:nvPr>
        </p:nvGraphicFramePr>
        <p:xfrm>
          <a:off x="161925" y="1578356"/>
          <a:ext cx="5934075" cy="1830197"/>
        </p:xfrm>
        <a:graphic>
          <a:graphicData uri="http://schemas.openxmlformats.org/drawingml/2006/table">
            <a:tbl>
              <a:tblPr firstRow="1" firstCol="1" bandRow="1">
                <a:tableStyleId>{5C22544A-7EE6-4342-B048-85BDC9FD1C3A}</a:tableStyleId>
              </a:tblPr>
              <a:tblGrid>
                <a:gridCol w="1000125">
                  <a:extLst>
                    <a:ext uri="{9D8B030D-6E8A-4147-A177-3AD203B41FA5}">
                      <a16:colId xmlns:a16="http://schemas.microsoft.com/office/drawing/2014/main" val="886197891"/>
                    </a:ext>
                  </a:extLst>
                </a:gridCol>
                <a:gridCol w="814705">
                  <a:extLst>
                    <a:ext uri="{9D8B030D-6E8A-4147-A177-3AD203B41FA5}">
                      <a16:colId xmlns:a16="http://schemas.microsoft.com/office/drawing/2014/main" val="2139079376"/>
                    </a:ext>
                  </a:extLst>
                </a:gridCol>
                <a:gridCol w="815340">
                  <a:extLst>
                    <a:ext uri="{9D8B030D-6E8A-4147-A177-3AD203B41FA5}">
                      <a16:colId xmlns:a16="http://schemas.microsoft.com/office/drawing/2014/main" val="4259016322"/>
                    </a:ext>
                  </a:extLst>
                </a:gridCol>
                <a:gridCol w="815975">
                  <a:extLst>
                    <a:ext uri="{9D8B030D-6E8A-4147-A177-3AD203B41FA5}">
                      <a16:colId xmlns:a16="http://schemas.microsoft.com/office/drawing/2014/main" val="1922358641"/>
                    </a:ext>
                  </a:extLst>
                </a:gridCol>
                <a:gridCol w="814705">
                  <a:extLst>
                    <a:ext uri="{9D8B030D-6E8A-4147-A177-3AD203B41FA5}">
                      <a16:colId xmlns:a16="http://schemas.microsoft.com/office/drawing/2014/main" val="590070326"/>
                    </a:ext>
                  </a:extLst>
                </a:gridCol>
                <a:gridCol w="835660">
                  <a:extLst>
                    <a:ext uri="{9D8B030D-6E8A-4147-A177-3AD203B41FA5}">
                      <a16:colId xmlns:a16="http://schemas.microsoft.com/office/drawing/2014/main" val="1353553665"/>
                    </a:ext>
                  </a:extLst>
                </a:gridCol>
                <a:gridCol w="837565">
                  <a:extLst>
                    <a:ext uri="{9D8B030D-6E8A-4147-A177-3AD203B41FA5}">
                      <a16:colId xmlns:a16="http://schemas.microsoft.com/office/drawing/2014/main" val="76725573"/>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0529174"/>
                  </a:ext>
                </a:extLst>
              </a:tr>
              <a:tr h="0">
                <a:tc>
                  <a:txBody>
                    <a:bodyPr/>
                    <a:lstStyle/>
                    <a:p>
                      <a:pPr algn="ctr">
                        <a:lnSpc>
                          <a:spcPct val="115000"/>
                        </a:lnSpc>
                        <a:spcAft>
                          <a:spcPts val="0"/>
                        </a:spcAft>
                      </a:pPr>
                      <a:r>
                        <a:rPr lang="kk-KZ" sz="1200">
                          <a:effectLst/>
                        </a:rPr>
                        <a:t>7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68,7 %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3720138"/>
                  </a:ext>
                </a:extLst>
              </a:tr>
              <a:tr h="0">
                <a:tc>
                  <a:txBody>
                    <a:bodyPr/>
                    <a:lstStyle/>
                    <a:p>
                      <a:pPr algn="ctr">
                        <a:lnSpc>
                          <a:spcPct val="115000"/>
                        </a:lnSpc>
                        <a:spcAft>
                          <a:spcPts val="0"/>
                        </a:spcAft>
                      </a:pPr>
                      <a:r>
                        <a:rPr lang="kk-KZ" sz="1200">
                          <a:effectLst/>
                        </a:rPr>
                        <a:t>7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62,3 %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9130480"/>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5798028"/>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7-сыныптар бойынша алгебра пәнінен білім сапасының төмен екендігі  байқалады. Жіберілген қателер өтілген тақырыптардан, сондықтан жекелеген оқушылармен пән мұғалімі  жұмыстануда. Оқушылар өтілген оқу материалын қайталау керектігін байқатты.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710736213"/>
                  </a:ext>
                </a:extLst>
              </a:tr>
            </a:tbl>
          </a:graphicData>
        </a:graphic>
      </p:graphicFrame>
      <p:graphicFrame>
        <p:nvGraphicFramePr>
          <p:cNvPr id="7" name="Таблица 6">
            <a:extLst>
              <a:ext uri="{FF2B5EF4-FFF2-40B4-BE49-F238E27FC236}">
                <a16:creationId xmlns:a16="http://schemas.microsoft.com/office/drawing/2014/main" id="{3D4704D4-3399-4682-BFE5-2F877E300066}"/>
              </a:ext>
            </a:extLst>
          </p:cNvPr>
          <p:cNvGraphicFramePr>
            <a:graphicFrameLocks noGrp="1"/>
          </p:cNvGraphicFramePr>
          <p:nvPr>
            <p:extLst>
              <p:ext uri="{D42A27DB-BD31-4B8C-83A1-F6EECF244321}">
                <p14:modId xmlns:p14="http://schemas.microsoft.com/office/powerpoint/2010/main" val="3907338374"/>
              </p:ext>
            </p:extLst>
          </p:nvPr>
        </p:nvGraphicFramePr>
        <p:xfrm>
          <a:off x="6257926" y="1578356"/>
          <a:ext cx="5772151" cy="1859458"/>
        </p:xfrm>
        <a:graphic>
          <a:graphicData uri="http://schemas.openxmlformats.org/drawingml/2006/table">
            <a:tbl>
              <a:tblPr firstRow="1" firstCol="1" bandRow="1">
                <a:tableStyleId>{5C22544A-7EE6-4342-B048-85BDC9FD1C3A}</a:tableStyleId>
              </a:tblPr>
              <a:tblGrid>
                <a:gridCol w="978393">
                  <a:extLst>
                    <a:ext uri="{9D8B030D-6E8A-4147-A177-3AD203B41FA5}">
                      <a16:colId xmlns:a16="http://schemas.microsoft.com/office/drawing/2014/main" val="1559579683"/>
                    </a:ext>
                  </a:extLst>
                </a:gridCol>
                <a:gridCol w="789386">
                  <a:extLst>
                    <a:ext uri="{9D8B030D-6E8A-4147-A177-3AD203B41FA5}">
                      <a16:colId xmlns:a16="http://schemas.microsoft.com/office/drawing/2014/main" val="2584405199"/>
                    </a:ext>
                  </a:extLst>
                </a:gridCol>
                <a:gridCol w="791239">
                  <a:extLst>
                    <a:ext uri="{9D8B030D-6E8A-4147-A177-3AD203B41FA5}">
                      <a16:colId xmlns:a16="http://schemas.microsoft.com/office/drawing/2014/main" val="3191615211"/>
                    </a:ext>
                  </a:extLst>
                </a:gridCol>
                <a:gridCol w="791239">
                  <a:extLst>
                    <a:ext uri="{9D8B030D-6E8A-4147-A177-3AD203B41FA5}">
                      <a16:colId xmlns:a16="http://schemas.microsoft.com/office/drawing/2014/main" val="4263506263"/>
                    </a:ext>
                  </a:extLst>
                </a:gridCol>
                <a:gridCol w="790621">
                  <a:extLst>
                    <a:ext uri="{9D8B030D-6E8A-4147-A177-3AD203B41FA5}">
                      <a16:colId xmlns:a16="http://schemas.microsoft.com/office/drawing/2014/main" val="3984629403"/>
                    </a:ext>
                  </a:extLst>
                </a:gridCol>
                <a:gridCol w="814710">
                  <a:extLst>
                    <a:ext uri="{9D8B030D-6E8A-4147-A177-3AD203B41FA5}">
                      <a16:colId xmlns:a16="http://schemas.microsoft.com/office/drawing/2014/main" val="3102926766"/>
                    </a:ext>
                  </a:extLst>
                </a:gridCol>
                <a:gridCol w="816563">
                  <a:extLst>
                    <a:ext uri="{9D8B030D-6E8A-4147-A177-3AD203B41FA5}">
                      <a16:colId xmlns:a16="http://schemas.microsoft.com/office/drawing/2014/main" val="4018303360"/>
                    </a:ext>
                  </a:extLst>
                </a:gridCol>
              </a:tblGrid>
              <a:tr h="579529">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0661128"/>
                  </a:ext>
                </a:extLst>
              </a:tr>
              <a:tr h="240942">
                <a:tc>
                  <a:txBody>
                    <a:bodyPr/>
                    <a:lstStyle/>
                    <a:p>
                      <a:pPr algn="ctr">
                        <a:lnSpc>
                          <a:spcPct val="115000"/>
                        </a:lnSpc>
                        <a:spcAft>
                          <a:spcPts val="0"/>
                        </a:spcAft>
                      </a:pPr>
                      <a:r>
                        <a:rPr lang="kk-KZ" sz="1200">
                          <a:effectLst/>
                        </a:rPr>
                        <a:t>8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100%</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4389472"/>
                  </a:ext>
                </a:extLst>
              </a:tr>
              <a:tr h="1009727">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8-сыныптар бойынша алгебра пәнінен білім сапасы орта деңгейде. Оқушылар өтілген оқу материалын қайталау керектігін байқатты. Сынып оқушылары мен пән мұғалімдері жеке  жұмыстануда. Алгебра пәнініен дәрежеге шығару тақ.  талдауларын жүйелі жасау керектігі айтылды.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02845657"/>
                  </a:ext>
                </a:extLst>
              </a:tr>
            </a:tbl>
          </a:graphicData>
        </a:graphic>
      </p:graphicFrame>
      <p:graphicFrame>
        <p:nvGraphicFramePr>
          <p:cNvPr id="8" name="Диаграмма 7">
            <a:extLst>
              <a:ext uri="{FF2B5EF4-FFF2-40B4-BE49-F238E27FC236}">
                <a16:creationId xmlns:a16="http://schemas.microsoft.com/office/drawing/2014/main" id="{CBA85A5A-AEB7-45F8-8DFD-D0768B1C8D9C}"/>
              </a:ext>
            </a:extLst>
          </p:cNvPr>
          <p:cNvGraphicFramePr/>
          <p:nvPr>
            <p:extLst>
              <p:ext uri="{D42A27DB-BD31-4B8C-83A1-F6EECF244321}">
                <p14:modId xmlns:p14="http://schemas.microsoft.com/office/powerpoint/2010/main" val="4294890413"/>
              </p:ext>
            </p:extLst>
          </p:nvPr>
        </p:nvGraphicFramePr>
        <p:xfrm>
          <a:off x="6591301" y="3931602"/>
          <a:ext cx="4581524" cy="24025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Диаграмма 8">
            <a:extLst>
              <a:ext uri="{FF2B5EF4-FFF2-40B4-BE49-F238E27FC236}">
                <a16:creationId xmlns:a16="http://schemas.microsoft.com/office/drawing/2014/main" id="{A9387A06-4E42-48E9-A0EB-380BD80A42B4}"/>
              </a:ext>
            </a:extLst>
          </p:cNvPr>
          <p:cNvGraphicFramePr/>
          <p:nvPr>
            <p:extLst>
              <p:ext uri="{D42A27DB-BD31-4B8C-83A1-F6EECF244321}">
                <p14:modId xmlns:p14="http://schemas.microsoft.com/office/powerpoint/2010/main" val="2250417275"/>
              </p:ext>
            </p:extLst>
          </p:nvPr>
        </p:nvGraphicFramePr>
        <p:xfrm>
          <a:off x="109855" y="3725434"/>
          <a:ext cx="5986145" cy="26086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2500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A7142E77-5255-4F7D-BAA9-FCF893EAD7A8}"/>
              </a:ext>
            </a:extLst>
          </p:cNvPr>
          <p:cNvGraphicFramePr>
            <a:graphicFrameLocks noGrp="1"/>
          </p:cNvGraphicFramePr>
          <p:nvPr>
            <p:extLst>
              <p:ext uri="{D42A27DB-BD31-4B8C-83A1-F6EECF244321}">
                <p14:modId xmlns:p14="http://schemas.microsoft.com/office/powerpoint/2010/main" val="2081616598"/>
              </p:ext>
            </p:extLst>
          </p:nvPr>
        </p:nvGraphicFramePr>
        <p:xfrm>
          <a:off x="267335" y="308101"/>
          <a:ext cx="5828665" cy="1930273"/>
        </p:xfrm>
        <a:graphic>
          <a:graphicData uri="http://schemas.openxmlformats.org/drawingml/2006/table">
            <a:tbl>
              <a:tblPr firstRow="1" firstCol="1" bandRow="1">
                <a:tableStyleId>{5C22544A-7EE6-4342-B048-85BDC9FD1C3A}</a:tableStyleId>
              </a:tblPr>
              <a:tblGrid>
                <a:gridCol w="964565">
                  <a:extLst>
                    <a:ext uri="{9D8B030D-6E8A-4147-A177-3AD203B41FA5}">
                      <a16:colId xmlns:a16="http://schemas.microsoft.com/office/drawing/2014/main" val="3462459112"/>
                    </a:ext>
                  </a:extLst>
                </a:gridCol>
                <a:gridCol w="801370">
                  <a:extLst>
                    <a:ext uri="{9D8B030D-6E8A-4147-A177-3AD203B41FA5}">
                      <a16:colId xmlns:a16="http://schemas.microsoft.com/office/drawing/2014/main" val="1143508065"/>
                    </a:ext>
                  </a:extLst>
                </a:gridCol>
                <a:gridCol w="802640">
                  <a:extLst>
                    <a:ext uri="{9D8B030D-6E8A-4147-A177-3AD203B41FA5}">
                      <a16:colId xmlns:a16="http://schemas.microsoft.com/office/drawing/2014/main" val="2656871051"/>
                    </a:ext>
                  </a:extLst>
                </a:gridCol>
                <a:gridCol w="804545">
                  <a:extLst>
                    <a:ext uri="{9D8B030D-6E8A-4147-A177-3AD203B41FA5}">
                      <a16:colId xmlns:a16="http://schemas.microsoft.com/office/drawing/2014/main" val="2884125815"/>
                    </a:ext>
                  </a:extLst>
                </a:gridCol>
                <a:gridCol w="803275">
                  <a:extLst>
                    <a:ext uri="{9D8B030D-6E8A-4147-A177-3AD203B41FA5}">
                      <a16:colId xmlns:a16="http://schemas.microsoft.com/office/drawing/2014/main" val="66502451"/>
                    </a:ext>
                  </a:extLst>
                </a:gridCol>
                <a:gridCol w="829310">
                  <a:extLst>
                    <a:ext uri="{9D8B030D-6E8A-4147-A177-3AD203B41FA5}">
                      <a16:colId xmlns:a16="http://schemas.microsoft.com/office/drawing/2014/main" val="807305504"/>
                    </a:ext>
                  </a:extLst>
                </a:gridCol>
                <a:gridCol w="822960">
                  <a:extLst>
                    <a:ext uri="{9D8B030D-6E8A-4147-A177-3AD203B41FA5}">
                      <a16:colId xmlns:a16="http://schemas.microsoft.com/office/drawing/2014/main" val="3354400411"/>
                    </a:ext>
                  </a:extLst>
                </a:gridCol>
              </a:tblGrid>
              <a:tr h="470888">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2069627"/>
                  </a:ext>
                </a:extLst>
              </a:tr>
              <a:tr h="228047">
                <a:tc>
                  <a:txBody>
                    <a:bodyPr/>
                    <a:lstStyle/>
                    <a:p>
                      <a:pPr algn="ctr">
                        <a:lnSpc>
                          <a:spcPct val="115000"/>
                        </a:lnSpc>
                        <a:spcAft>
                          <a:spcPts val="0"/>
                        </a:spcAft>
                      </a:pPr>
                      <a:r>
                        <a:rPr lang="kk-KZ" sz="1200">
                          <a:effectLst/>
                        </a:rPr>
                        <a:t>9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kk-KZ" sz="1200">
                          <a:effectLst/>
                        </a:rPr>
                        <a:t>        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50 %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100 %</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0125293"/>
                  </a:ext>
                </a:extLst>
              </a:tr>
              <a:tr h="228047">
                <a:tc>
                  <a:txBody>
                    <a:bodyPr/>
                    <a:lstStyle/>
                    <a:p>
                      <a:pPr algn="ctr">
                        <a:lnSpc>
                          <a:spcPct val="115000"/>
                        </a:lnSpc>
                        <a:spcAft>
                          <a:spcPts val="0"/>
                        </a:spcAft>
                      </a:pPr>
                      <a:r>
                        <a:rPr lang="kk-KZ" sz="1200">
                          <a:effectLst/>
                        </a:rPr>
                        <a:t>9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53 %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3439326"/>
                  </a:ext>
                </a:extLst>
              </a:tr>
              <a:tr h="1003291">
                <a:tc>
                  <a:txBody>
                    <a:bodyPr/>
                    <a:lstStyle/>
                    <a:p>
                      <a:pPr algn="ctr">
                        <a:lnSpc>
                          <a:spcPct val="115000"/>
                        </a:lnSpc>
                        <a:spcAft>
                          <a:spcPts val="0"/>
                        </a:spcAft>
                      </a:pPr>
                      <a:r>
                        <a:rPr lang="kk-KZ" sz="1200">
                          <a:effectLst/>
                        </a:rPr>
                        <a:t>Жіберілген қателер:</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nSpc>
                          <a:spcPct val="115000"/>
                        </a:lnSpc>
                        <a:spcAft>
                          <a:spcPts val="0"/>
                        </a:spcAft>
                      </a:pPr>
                      <a:r>
                        <a:rPr lang="kk-KZ" sz="1200" dirty="0">
                          <a:effectLst/>
                        </a:rPr>
                        <a:t>9-сыныптар бойынша алгебра пәнінен  алған білімдерін оқушылар тест жұмысында қолдана алды. Жіберілген қателер: қысқаша көбейту формуласы болды. Қатемен жұмыс барысында қателер талданды. Үлгерімі төмен оқушылармен жеке жұмыс жүргізіледі.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336438120"/>
                  </a:ext>
                </a:extLst>
              </a:tr>
            </a:tbl>
          </a:graphicData>
        </a:graphic>
      </p:graphicFrame>
      <p:graphicFrame>
        <p:nvGraphicFramePr>
          <p:cNvPr id="5" name="Таблица 4">
            <a:extLst>
              <a:ext uri="{FF2B5EF4-FFF2-40B4-BE49-F238E27FC236}">
                <a16:creationId xmlns:a16="http://schemas.microsoft.com/office/drawing/2014/main" id="{96E826E1-C56C-419D-B558-1E71DD01E27A}"/>
              </a:ext>
            </a:extLst>
          </p:cNvPr>
          <p:cNvGraphicFramePr>
            <a:graphicFrameLocks noGrp="1"/>
          </p:cNvGraphicFramePr>
          <p:nvPr>
            <p:extLst>
              <p:ext uri="{D42A27DB-BD31-4B8C-83A1-F6EECF244321}">
                <p14:modId xmlns:p14="http://schemas.microsoft.com/office/powerpoint/2010/main" val="2684593532"/>
              </p:ext>
            </p:extLst>
          </p:nvPr>
        </p:nvGraphicFramePr>
        <p:xfrm>
          <a:off x="6191250" y="308101"/>
          <a:ext cx="5934075" cy="1930273"/>
        </p:xfrm>
        <a:graphic>
          <a:graphicData uri="http://schemas.openxmlformats.org/drawingml/2006/table">
            <a:tbl>
              <a:tblPr firstRow="1" firstCol="1" bandRow="1">
                <a:tableStyleId>{5C22544A-7EE6-4342-B048-85BDC9FD1C3A}</a:tableStyleId>
              </a:tblPr>
              <a:tblGrid>
                <a:gridCol w="1005840">
                  <a:extLst>
                    <a:ext uri="{9D8B030D-6E8A-4147-A177-3AD203B41FA5}">
                      <a16:colId xmlns:a16="http://schemas.microsoft.com/office/drawing/2014/main" val="1551977643"/>
                    </a:ext>
                  </a:extLst>
                </a:gridCol>
                <a:gridCol w="806450">
                  <a:extLst>
                    <a:ext uri="{9D8B030D-6E8A-4147-A177-3AD203B41FA5}">
                      <a16:colId xmlns:a16="http://schemas.microsoft.com/office/drawing/2014/main" val="1611326998"/>
                    </a:ext>
                  </a:extLst>
                </a:gridCol>
                <a:gridCol w="808990">
                  <a:extLst>
                    <a:ext uri="{9D8B030D-6E8A-4147-A177-3AD203B41FA5}">
                      <a16:colId xmlns:a16="http://schemas.microsoft.com/office/drawing/2014/main" val="3451339898"/>
                    </a:ext>
                  </a:extLst>
                </a:gridCol>
                <a:gridCol w="809625">
                  <a:extLst>
                    <a:ext uri="{9D8B030D-6E8A-4147-A177-3AD203B41FA5}">
                      <a16:colId xmlns:a16="http://schemas.microsoft.com/office/drawing/2014/main" val="2607401926"/>
                    </a:ext>
                  </a:extLst>
                </a:gridCol>
                <a:gridCol w="808355">
                  <a:extLst>
                    <a:ext uri="{9D8B030D-6E8A-4147-A177-3AD203B41FA5}">
                      <a16:colId xmlns:a16="http://schemas.microsoft.com/office/drawing/2014/main" val="2910593646"/>
                    </a:ext>
                  </a:extLst>
                </a:gridCol>
                <a:gridCol w="848360">
                  <a:extLst>
                    <a:ext uri="{9D8B030D-6E8A-4147-A177-3AD203B41FA5}">
                      <a16:colId xmlns:a16="http://schemas.microsoft.com/office/drawing/2014/main" val="3227281342"/>
                    </a:ext>
                  </a:extLst>
                </a:gridCol>
                <a:gridCol w="846455">
                  <a:extLst>
                    <a:ext uri="{9D8B030D-6E8A-4147-A177-3AD203B41FA5}">
                      <a16:colId xmlns:a16="http://schemas.microsoft.com/office/drawing/2014/main" val="310290521"/>
                    </a:ext>
                  </a:extLst>
                </a:gridCol>
              </a:tblGrid>
              <a:tr h="549334">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6170221"/>
                  </a:ext>
                </a:extLst>
              </a:tr>
              <a:tr h="266038">
                <a:tc>
                  <a:txBody>
                    <a:bodyPr/>
                    <a:lstStyle/>
                    <a:p>
                      <a:pPr algn="ctr">
                        <a:lnSpc>
                          <a:spcPct val="115000"/>
                        </a:lnSpc>
                        <a:spcAft>
                          <a:spcPts val="0"/>
                        </a:spcAft>
                      </a:pPr>
                      <a:r>
                        <a:rPr lang="kk-KZ" sz="1200">
                          <a:effectLst/>
                        </a:rPr>
                        <a:t>10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52,6 %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50361"/>
                  </a:ext>
                </a:extLst>
              </a:tr>
              <a:tr h="1114901">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10-сыныптар бойынша алгебра пәнінен тест жұмысы өтілген тақырыптар бойынша берілді. Үлгерімі төмен оқушылармен пән мұғалім жұмыстануда.Алайда кейбір оқушылар тест жұмыстарымен  жұмыстар жасалуда.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194810521"/>
                  </a:ext>
                </a:extLst>
              </a:tr>
            </a:tbl>
          </a:graphicData>
        </a:graphic>
      </p:graphicFrame>
      <p:graphicFrame>
        <p:nvGraphicFramePr>
          <p:cNvPr id="6" name="Таблица 5">
            <a:extLst>
              <a:ext uri="{FF2B5EF4-FFF2-40B4-BE49-F238E27FC236}">
                <a16:creationId xmlns:a16="http://schemas.microsoft.com/office/drawing/2014/main" id="{6965D777-D4C5-4DD3-9438-3794C86CBA60}"/>
              </a:ext>
            </a:extLst>
          </p:cNvPr>
          <p:cNvGraphicFramePr>
            <a:graphicFrameLocks noGrp="1"/>
          </p:cNvGraphicFramePr>
          <p:nvPr>
            <p:extLst>
              <p:ext uri="{D42A27DB-BD31-4B8C-83A1-F6EECF244321}">
                <p14:modId xmlns:p14="http://schemas.microsoft.com/office/powerpoint/2010/main" val="2951611008"/>
              </p:ext>
            </p:extLst>
          </p:nvPr>
        </p:nvGraphicFramePr>
        <p:xfrm>
          <a:off x="6191250" y="3064827"/>
          <a:ext cx="5828666" cy="2726374"/>
        </p:xfrm>
        <a:graphic>
          <a:graphicData uri="http://schemas.openxmlformats.org/drawingml/2006/table">
            <a:tbl>
              <a:tblPr firstRow="1" firstCol="1" bandRow="1">
                <a:tableStyleId>{5C22544A-7EE6-4342-B048-85BDC9FD1C3A}</a:tableStyleId>
              </a:tblPr>
              <a:tblGrid>
                <a:gridCol w="945012">
                  <a:extLst>
                    <a:ext uri="{9D8B030D-6E8A-4147-A177-3AD203B41FA5}">
                      <a16:colId xmlns:a16="http://schemas.microsoft.com/office/drawing/2014/main" val="4045906866"/>
                    </a:ext>
                  </a:extLst>
                </a:gridCol>
                <a:gridCol w="763164">
                  <a:extLst>
                    <a:ext uri="{9D8B030D-6E8A-4147-A177-3AD203B41FA5}">
                      <a16:colId xmlns:a16="http://schemas.microsoft.com/office/drawing/2014/main" val="202595615"/>
                    </a:ext>
                  </a:extLst>
                </a:gridCol>
                <a:gridCol w="761972">
                  <a:extLst>
                    <a:ext uri="{9D8B030D-6E8A-4147-A177-3AD203B41FA5}">
                      <a16:colId xmlns:a16="http://schemas.microsoft.com/office/drawing/2014/main" val="680969744"/>
                    </a:ext>
                  </a:extLst>
                </a:gridCol>
                <a:gridCol w="760779">
                  <a:extLst>
                    <a:ext uri="{9D8B030D-6E8A-4147-A177-3AD203B41FA5}">
                      <a16:colId xmlns:a16="http://schemas.microsoft.com/office/drawing/2014/main" val="2525163599"/>
                    </a:ext>
                  </a:extLst>
                </a:gridCol>
                <a:gridCol w="757798">
                  <a:extLst>
                    <a:ext uri="{9D8B030D-6E8A-4147-A177-3AD203B41FA5}">
                      <a16:colId xmlns:a16="http://schemas.microsoft.com/office/drawing/2014/main" val="2522430359"/>
                    </a:ext>
                  </a:extLst>
                </a:gridCol>
                <a:gridCol w="792975">
                  <a:extLst>
                    <a:ext uri="{9D8B030D-6E8A-4147-A177-3AD203B41FA5}">
                      <a16:colId xmlns:a16="http://schemas.microsoft.com/office/drawing/2014/main" val="3043225095"/>
                    </a:ext>
                  </a:extLst>
                </a:gridCol>
                <a:gridCol w="1046966">
                  <a:extLst>
                    <a:ext uri="{9D8B030D-6E8A-4147-A177-3AD203B41FA5}">
                      <a16:colId xmlns:a16="http://schemas.microsoft.com/office/drawing/2014/main" val="3796577163"/>
                    </a:ext>
                  </a:extLst>
                </a:gridCol>
              </a:tblGrid>
              <a:tr h="635673">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6835329"/>
                  </a:ext>
                </a:extLst>
              </a:tr>
              <a:tr h="307852">
                <a:tc>
                  <a:txBody>
                    <a:bodyPr/>
                    <a:lstStyle/>
                    <a:p>
                      <a:pPr algn="ctr">
                        <a:lnSpc>
                          <a:spcPct val="115000"/>
                        </a:lnSpc>
                        <a:spcAft>
                          <a:spcPts val="0"/>
                        </a:spcAft>
                      </a:pPr>
                      <a:r>
                        <a:rPr lang="kk-KZ" sz="1200">
                          <a:effectLst/>
                        </a:rPr>
                        <a:t>11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43,75%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5256029"/>
                  </a:ext>
                </a:extLst>
              </a:tr>
              <a:tr h="1782849">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100" dirty="0">
                          <a:effectLst/>
                        </a:rPr>
                        <a:t>11-сыныптар бойынша алгебра пәнінен білім сапасы тұрақты емес. Өтілген теорияллық  материалдарды  практикада қолдана алу дағдыларын жетілдіру жұмыстары жүргізілуде.Тест жұмыстарында дәрежеге шығару,туынды табу,ортақ көбейткішті табу тақырыбы талдануда. Алдаберген Ерасыл,Намазбай Жанерке,Артықбай Азат өз бетімен жұмыстануда туынды табу саласынан қиналады. Талдаулар арқылы жаттығуда.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385058197"/>
                  </a:ext>
                </a:extLst>
              </a:tr>
            </a:tbl>
          </a:graphicData>
        </a:graphic>
      </p:graphicFrame>
      <p:graphicFrame>
        <p:nvGraphicFramePr>
          <p:cNvPr id="7" name="Диаграмма 6">
            <a:extLst>
              <a:ext uri="{FF2B5EF4-FFF2-40B4-BE49-F238E27FC236}">
                <a16:creationId xmlns:a16="http://schemas.microsoft.com/office/drawing/2014/main" id="{07AD0376-61F4-421F-B6E4-EF525358D114}"/>
              </a:ext>
            </a:extLst>
          </p:cNvPr>
          <p:cNvGraphicFramePr/>
          <p:nvPr>
            <p:extLst>
              <p:ext uri="{D42A27DB-BD31-4B8C-83A1-F6EECF244321}">
                <p14:modId xmlns:p14="http://schemas.microsoft.com/office/powerpoint/2010/main" val="2289732938"/>
              </p:ext>
            </p:extLst>
          </p:nvPr>
        </p:nvGraphicFramePr>
        <p:xfrm>
          <a:off x="453390" y="3064827"/>
          <a:ext cx="5642610" cy="27263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1635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414A7B-1CBB-4558-A3E9-C4A5BDA7A19B}"/>
              </a:ext>
            </a:extLst>
          </p:cNvPr>
          <p:cNvSpPr txBox="1"/>
          <p:nvPr/>
        </p:nvSpPr>
        <p:spPr>
          <a:xfrm>
            <a:off x="940594" y="60622"/>
            <a:ext cx="10310812"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spcAft>
                <a:spcPts val="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2024-2025 оқу жылындағы нөлдік срез  қорытындылары бойынша талдау</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3194685" algn="ctr"/>
              </a:tabLst>
            </a:pP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Физика  пәні бойынша	</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7" name="Таблица 6">
            <a:extLst>
              <a:ext uri="{FF2B5EF4-FFF2-40B4-BE49-F238E27FC236}">
                <a16:creationId xmlns:a16="http://schemas.microsoft.com/office/drawing/2014/main" id="{2212B6E3-5017-4AA3-B4C9-01AD039C7ED7}"/>
              </a:ext>
            </a:extLst>
          </p:cNvPr>
          <p:cNvGraphicFramePr>
            <a:graphicFrameLocks noGrp="1"/>
          </p:cNvGraphicFramePr>
          <p:nvPr>
            <p:extLst>
              <p:ext uri="{D42A27DB-BD31-4B8C-83A1-F6EECF244321}">
                <p14:modId xmlns:p14="http://schemas.microsoft.com/office/powerpoint/2010/main" val="1655413375"/>
              </p:ext>
            </p:extLst>
          </p:nvPr>
        </p:nvGraphicFramePr>
        <p:xfrm>
          <a:off x="265111" y="816759"/>
          <a:ext cx="11841161" cy="1962865"/>
        </p:xfrm>
        <a:graphic>
          <a:graphicData uri="http://schemas.openxmlformats.org/drawingml/2006/table">
            <a:tbl>
              <a:tblPr firstRow="1" firstCol="1" bandRow="1">
                <a:tableStyleId>{5C22544A-7EE6-4342-B048-85BDC9FD1C3A}</a:tableStyleId>
              </a:tblPr>
              <a:tblGrid>
                <a:gridCol w="1397347">
                  <a:extLst>
                    <a:ext uri="{9D8B030D-6E8A-4147-A177-3AD203B41FA5}">
                      <a16:colId xmlns:a16="http://schemas.microsoft.com/office/drawing/2014/main" val="2564094393"/>
                    </a:ext>
                  </a:extLst>
                </a:gridCol>
                <a:gridCol w="1714927">
                  <a:extLst>
                    <a:ext uri="{9D8B030D-6E8A-4147-A177-3AD203B41FA5}">
                      <a16:colId xmlns:a16="http://schemas.microsoft.com/office/drawing/2014/main" val="1848003616"/>
                    </a:ext>
                  </a:extLst>
                </a:gridCol>
                <a:gridCol w="1110349">
                  <a:extLst>
                    <a:ext uri="{9D8B030D-6E8A-4147-A177-3AD203B41FA5}">
                      <a16:colId xmlns:a16="http://schemas.microsoft.com/office/drawing/2014/main" val="2845939094"/>
                    </a:ext>
                  </a:extLst>
                </a:gridCol>
                <a:gridCol w="151078">
                  <a:extLst>
                    <a:ext uri="{9D8B030D-6E8A-4147-A177-3AD203B41FA5}">
                      <a16:colId xmlns:a16="http://schemas.microsoft.com/office/drawing/2014/main" val="3000414196"/>
                    </a:ext>
                  </a:extLst>
                </a:gridCol>
                <a:gridCol w="1136228">
                  <a:extLst>
                    <a:ext uri="{9D8B030D-6E8A-4147-A177-3AD203B41FA5}">
                      <a16:colId xmlns:a16="http://schemas.microsoft.com/office/drawing/2014/main" val="1424990714"/>
                    </a:ext>
                  </a:extLst>
                </a:gridCol>
                <a:gridCol w="1136228">
                  <a:extLst>
                    <a:ext uri="{9D8B030D-6E8A-4147-A177-3AD203B41FA5}">
                      <a16:colId xmlns:a16="http://schemas.microsoft.com/office/drawing/2014/main" val="2352550845"/>
                    </a:ext>
                  </a:extLst>
                </a:gridCol>
                <a:gridCol w="484601">
                  <a:extLst>
                    <a:ext uri="{9D8B030D-6E8A-4147-A177-3AD203B41FA5}">
                      <a16:colId xmlns:a16="http://schemas.microsoft.com/office/drawing/2014/main" val="4182155185"/>
                    </a:ext>
                  </a:extLst>
                </a:gridCol>
                <a:gridCol w="151078">
                  <a:extLst>
                    <a:ext uri="{9D8B030D-6E8A-4147-A177-3AD203B41FA5}">
                      <a16:colId xmlns:a16="http://schemas.microsoft.com/office/drawing/2014/main" val="1515982394"/>
                    </a:ext>
                  </a:extLst>
                </a:gridCol>
                <a:gridCol w="903336">
                  <a:extLst>
                    <a:ext uri="{9D8B030D-6E8A-4147-A177-3AD203B41FA5}">
                      <a16:colId xmlns:a16="http://schemas.microsoft.com/office/drawing/2014/main" val="965398153"/>
                    </a:ext>
                  </a:extLst>
                </a:gridCol>
                <a:gridCol w="1409110">
                  <a:extLst>
                    <a:ext uri="{9D8B030D-6E8A-4147-A177-3AD203B41FA5}">
                      <a16:colId xmlns:a16="http://schemas.microsoft.com/office/drawing/2014/main" val="806652280"/>
                    </a:ext>
                  </a:extLst>
                </a:gridCol>
                <a:gridCol w="1409110">
                  <a:extLst>
                    <a:ext uri="{9D8B030D-6E8A-4147-A177-3AD203B41FA5}">
                      <a16:colId xmlns:a16="http://schemas.microsoft.com/office/drawing/2014/main" val="2585238742"/>
                    </a:ext>
                  </a:extLst>
                </a:gridCol>
                <a:gridCol w="837769">
                  <a:extLst>
                    <a:ext uri="{9D8B030D-6E8A-4147-A177-3AD203B41FA5}">
                      <a16:colId xmlns:a16="http://schemas.microsoft.com/office/drawing/2014/main" val="3282547190"/>
                    </a:ext>
                  </a:extLst>
                </a:gridCol>
              </a:tblGrid>
              <a:tr h="330286">
                <a:tc rowSpan="2">
                  <a:txBody>
                    <a:bodyPr/>
                    <a:lstStyle/>
                    <a:p>
                      <a:pPr>
                        <a:spcAft>
                          <a:spcPts val="0"/>
                        </a:spcAft>
                      </a:pPr>
                      <a:r>
                        <a:rPr lang="kk-KZ" sz="1200">
                          <a:solidFill>
                            <a:schemeClr val="bg1"/>
                          </a:solidFill>
                          <a:effectLst/>
                        </a:rPr>
                        <a:t>Сыныбы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spcAft>
                          <a:spcPts val="0"/>
                        </a:spcAft>
                      </a:pPr>
                      <a:r>
                        <a:rPr lang="kk-KZ" sz="1200">
                          <a:solidFill>
                            <a:schemeClr val="bg1"/>
                          </a:solidFill>
                          <a:effectLst/>
                        </a:rPr>
                        <a:t>Орындаған</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kk-KZ" sz="1200" dirty="0">
                          <a:solidFill>
                            <a:schemeClr val="bg1"/>
                          </a:solidFill>
                          <a:effectLst/>
                        </a:rPr>
                        <a:t>Мак</a:t>
                      </a:r>
                      <a:r>
                        <a:rPr lang="ru-RU" sz="1200" dirty="0">
                          <a:solidFill>
                            <a:schemeClr val="bg1"/>
                          </a:solidFill>
                          <a:effectLst/>
                        </a:rPr>
                        <a:t>с балл</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gridSpan="5">
                  <a:txBody>
                    <a:bodyPr/>
                    <a:lstStyle/>
                    <a:p>
                      <a:pPr>
                        <a:spcAft>
                          <a:spcPts val="0"/>
                        </a:spcAft>
                      </a:pPr>
                      <a:r>
                        <a:rPr lang="kk-KZ" sz="1200" dirty="0">
                          <a:solidFill>
                            <a:schemeClr val="bg1"/>
                          </a:solidFill>
                          <a:effectLst/>
                        </a:rPr>
                        <a:t>Нөлдік срез</a:t>
                      </a:r>
                      <a:r>
                        <a:rPr lang="ru-RU" sz="1200" dirty="0">
                          <a:solidFill>
                            <a:schemeClr val="bg1"/>
                          </a:solidFill>
                          <a:effectLst/>
                        </a:rPr>
                        <a:t> </a:t>
                      </a:r>
                      <a:r>
                        <a:rPr lang="ru-RU" sz="1200" dirty="0" err="1">
                          <a:solidFill>
                            <a:schemeClr val="bg1"/>
                          </a:solidFill>
                          <a:effectLst/>
                        </a:rPr>
                        <a:t>балдарының</a:t>
                      </a:r>
                      <a:r>
                        <a:rPr lang="ru-RU" sz="1200" dirty="0">
                          <a:solidFill>
                            <a:schemeClr val="bg1"/>
                          </a:solidFill>
                          <a:effectLst/>
                        </a:rPr>
                        <a:t> </a:t>
                      </a:r>
                      <a:r>
                        <a:rPr lang="ru-RU" sz="1200" dirty="0" err="1">
                          <a:solidFill>
                            <a:schemeClr val="bg1"/>
                          </a:solidFill>
                          <a:effectLst/>
                        </a:rPr>
                        <a:t>пайыздық</a:t>
                      </a:r>
                      <a:r>
                        <a:rPr lang="ru-RU" sz="1200" dirty="0">
                          <a:solidFill>
                            <a:schemeClr val="bg1"/>
                          </a:solidFill>
                          <a:effectLst/>
                        </a:rPr>
                        <a:t> </a:t>
                      </a:r>
                      <a:r>
                        <a:rPr lang="ru-RU" sz="1200" dirty="0" err="1">
                          <a:solidFill>
                            <a:schemeClr val="bg1"/>
                          </a:solidFill>
                          <a:effectLst/>
                        </a:rPr>
                        <a:t>мазмұны</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1200">
                          <a:solidFill>
                            <a:schemeClr val="bg1"/>
                          </a:solidFill>
                          <a:effectLst/>
                        </a:rPr>
                        <a:t>Сапа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rPr>
                        <a:t>Үлгерім</a:t>
                      </a:r>
                      <a:r>
                        <a:rPr lang="kk-KZ" sz="1200">
                          <a:solidFill>
                            <a:schemeClr val="bg1"/>
                          </a:solidFill>
                          <a:effectLst/>
                        </a:rPr>
                        <a:t>і</a:t>
                      </a:r>
                      <a:endParaRPr lang="ru-RU" sz="1100">
                        <a:solidFill>
                          <a:schemeClr val="bg1"/>
                        </a:solidFill>
                        <a:effectLst/>
                      </a:endParaRPr>
                    </a:p>
                    <a:p>
                      <a:pPr>
                        <a:spcAft>
                          <a:spcPts val="0"/>
                        </a:spcAft>
                      </a:pPr>
                      <a:r>
                        <a:rPr lang="ru-RU" sz="1200">
                          <a:solidFill>
                            <a:schemeClr val="bg1"/>
                          </a:solidFill>
                          <a:effectLst/>
                        </a:rPr>
                        <a:t>%</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dirty="0">
                          <a:solidFill>
                            <a:schemeClr val="bg1"/>
                          </a:solidFill>
                          <a:effectLst/>
                        </a:rPr>
                        <a:t>Орта бағасы</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5077918"/>
                  </a:ext>
                </a:extLst>
              </a:tr>
              <a:tr h="303381">
                <a:tc vMerge="1">
                  <a:txBody>
                    <a:bodyPr/>
                    <a:lstStyle/>
                    <a:p>
                      <a:endParaRPr lang="ru-RU"/>
                    </a:p>
                  </a:txBody>
                  <a:tcPr/>
                </a:tc>
                <a:tc vMerge="1">
                  <a:txBody>
                    <a:bodyPr/>
                    <a:lstStyle/>
                    <a:p>
                      <a:endParaRPr lang="ru-RU"/>
                    </a:p>
                  </a:txBody>
                  <a:tcPr/>
                </a:tc>
                <a:tc gridSpan="2">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5</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kk-KZ" sz="1200">
                          <a:solidFill>
                            <a:schemeClr val="bg1"/>
                          </a:solidFill>
                          <a:effectLst/>
                        </a:rPr>
                        <a:t>3</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2</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dirty="0">
                          <a:solidFill>
                            <a:schemeClr val="bg1"/>
                          </a:solidFill>
                          <a:effectLst/>
                          <a:highlight>
                            <a:srgbClr val="FFFF00"/>
                          </a:highlight>
                        </a:rPr>
                        <a:t> </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highlight>
                            <a:srgbClr val="FFFF00"/>
                          </a:highlight>
                        </a:rPr>
                        <a:t> </a:t>
                      </a:r>
                      <a:endParaRPr lang="ru-RU" sz="110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highlight>
                            <a:srgbClr val="FFFF00"/>
                          </a:highlight>
                        </a:rPr>
                        <a:t> </a:t>
                      </a:r>
                      <a:endParaRPr lang="ru-RU" sz="110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62522097"/>
                  </a:ext>
                </a:extLst>
              </a:tr>
              <a:tr h="165143">
                <a:tc>
                  <a:txBody>
                    <a:bodyPr/>
                    <a:lstStyle/>
                    <a:p>
                      <a:pPr>
                        <a:spcAft>
                          <a:spcPts val="0"/>
                        </a:spcAft>
                      </a:pPr>
                      <a:r>
                        <a:rPr lang="kk-KZ"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8а </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rPr>
                        <a:t>22</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20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lgn="ctr">
                        <a:spcAft>
                          <a:spcPts val="0"/>
                        </a:spcAft>
                      </a:pPr>
                      <a:r>
                        <a:rPr lang="kk-KZ" sz="1200">
                          <a:solidFill>
                            <a:schemeClr val="bg1"/>
                          </a:solidFill>
                          <a:effectLst/>
                        </a:rPr>
                        <a:t>5</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6</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7</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50</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81</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3,5</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39305641"/>
                  </a:ext>
                </a:extLst>
              </a:tr>
              <a:tr h="165143">
                <a:tc gridSpan="12">
                  <a:txBody>
                    <a:bodyPr/>
                    <a:lstStyle/>
                    <a:p>
                      <a:pPr algn="ctr">
                        <a:spcAft>
                          <a:spcPts val="0"/>
                        </a:spcAft>
                      </a:pPr>
                      <a:r>
                        <a:rPr lang="kk-KZ" sz="1200">
                          <a:solidFill>
                            <a:schemeClr val="bg1"/>
                          </a:solidFill>
                          <a:effectLst/>
                        </a:rPr>
                        <a:t>Нөлдік срез  нәтижелерін талдау білім алушылардың келесі білім деңгейін көрсетті:</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44153939"/>
                  </a:ext>
                </a:extLst>
              </a:tr>
              <a:tr h="165143">
                <a:tc gridSpan="3">
                  <a:txBody>
                    <a:bodyPr/>
                    <a:lstStyle/>
                    <a:p>
                      <a:pPr algn="ctr">
                        <a:spcAft>
                          <a:spcPts val="0"/>
                        </a:spcAft>
                      </a:pPr>
                      <a:r>
                        <a:rPr lang="kk-KZ" sz="1200">
                          <a:solidFill>
                            <a:schemeClr val="bg1"/>
                          </a:solidFill>
                          <a:effectLst/>
                        </a:rPr>
                        <a:t>Өте жақсы  (В): 85-100%,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gridSpan="4">
                  <a:txBody>
                    <a:bodyPr/>
                    <a:lstStyle/>
                    <a:p>
                      <a:pPr algn="ctr">
                        <a:spcAft>
                          <a:spcPts val="0"/>
                        </a:spcAft>
                      </a:pPr>
                      <a:r>
                        <a:rPr lang="kk-KZ" sz="1200">
                          <a:solidFill>
                            <a:schemeClr val="bg1"/>
                          </a:solidFill>
                          <a:effectLst/>
                        </a:rPr>
                        <a:t>Жақсы   (С): 40-84%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spcAft>
                          <a:spcPts val="0"/>
                        </a:spcAft>
                      </a:pPr>
                      <a:r>
                        <a:rPr lang="kk-KZ" sz="1200">
                          <a:solidFill>
                            <a:schemeClr val="bg1"/>
                          </a:solidFill>
                          <a:effectLst/>
                        </a:rPr>
                        <a:t>Қанағаттанарлық (Н): 0-39%</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815877937"/>
                  </a:ext>
                </a:extLst>
              </a:tr>
              <a:tr h="745084">
                <a:tc gridSpan="3">
                  <a:txBody>
                    <a:bodyPr/>
                    <a:lstStyle/>
                    <a:p>
                      <a:pPr>
                        <a:spcAft>
                          <a:spcPts val="0"/>
                        </a:spcAft>
                      </a:pPr>
                      <a:r>
                        <a:rPr lang="kk-KZ" sz="1200" dirty="0">
                          <a:solidFill>
                            <a:schemeClr val="bg1"/>
                          </a:solidFill>
                          <a:effectLst/>
                        </a:rPr>
                        <a:t>Сапаралы Гүлсзім Үкібай Мадина</a:t>
                      </a:r>
                      <a:endParaRPr lang="ru-RU" sz="1100" dirty="0">
                        <a:solidFill>
                          <a:schemeClr val="bg1"/>
                        </a:solidFill>
                        <a:effectLst/>
                      </a:endParaRPr>
                    </a:p>
                    <a:p>
                      <a:pPr>
                        <a:spcAft>
                          <a:spcPts val="0"/>
                        </a:spcAft>
                      </a:pPr>
                      <a:r>
                        <a:rPr lang="kk-KZ" sz="1200" dirty="0">
                          <a:solidFill>
                            <a:schemeClr val="bg1"/>
                          </a:solidFill>
                          <a:effectLst/>
                        </a:rPr>
                        <a:t>Мырзабек Айдана Бакитова Айдана</a:t>
                      </a:r>
                      <a:endParaRPr lang="ru-RU" sz="1100" dirty="0">
                        <a:solidFill>
                          <a:schemeClr val="bg1"/>
                        </a:solidFill>
                        <a:effectLst/>
                      </a:endParaRPr>
                    </a:p>
                    <a:p>
                      <a:pPr>
                        <a:spcAft>
                          <a:spcPts val="0"/>
                        </a:spcAft>
                      </a:pPr>
                      <a:r>
                        <a:rPr lang="kk-KZ" sz="1200" dirty="0">
                          <a:solidFill>
                            <a:schemeClr val="bg1"/>
                          </a:solidFill>
                          <a:effectLst/>
                        </a:rPr>
                        <a:t>Аманова Меруерт</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gridSpan="4">
                  <a:txBody>
                    <a:bodyPr/>
                    <a:lstStyle/>
                    <a:p>
                      <a:pPr>
                        <a:spcAft>
                          <a:spcPts val="0"/>
                        </a:spcAft>
                      </a:pPr>
                      <a:r>
                        <a:rPr lang="kk-KZ" sz="1200" dirty="0">
                          <a:solidFill>
                            <a:schemeClr val="bg1"/>
                          </a:solidFill>
                          <a:effectLst/>
                        </a:rPr>
                        <a:t>Ғаппар Ұлжалғас Жұмабай Досымжан</a:t>
                      </a:r>
                      <a:endParaRPr lang="ru-RU" sz="1100" dirty="0">
                        <a:solidFill>
                          <a:schemeClr val="bg1"/>
                        </a:solidFill>
                        <a:effectLst/>
                      </a:endParaRPr>
                    </a:p>
                    <a:p>
                      <a:pPr>
                        <a:spcAft>
                          <a:spcPts val="0"/>
                        </a:spcAft>
                      </a:pPr>
                      <a:r>
                        <a:rPr lang="kk-KZ" sz="1200" dirty="0">
                          <a:solidFill>
                            <a:schemeClr val="bg1"/>
                          </a:solidFill>
                          <a:effectLst/>
                        </a:rPr>
                        <a:t>Басымбек  Азамат Абдрасил Ерасыл</a:t>
                      </a:r>
                      <a:endParaRPr lang="ru-RU" sz="1100" dirty="0">
                        <a:solidFill>
                          <a:schemeClr val="bg1"/>
                        </a:solidFill>
                        <a:effectLst/>
                      </a:endParaRPr>
                    </a:p>
                    <a:p>
                      <a:pPr>
                        <a:spcAft>
                          <a:spcPts val="0"/>
                        </a:spcAft>
                      </a:pPr>
                      <a:r>
                        <a:rPr lang="kk-KZ" sz="1200" dirty="0">
                          <a:solidFill>
                            <a:schemeClr val="bg1"/>
                          </a:solidFill>
                          <a:effectLst/>
                        </a:rPr>
                        <a:t>Намазбай Нұржан Тансик Бейбарыс</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lnSpc>
                          <a:spcPct val="115000"/>
                        </a:lnSpc>
                        <a:spcAft>
                          <a:spcPts val="0"/>
                        </a:spcAft>
                      </a:pPr>
                      <a:r>
                        <a:rPr lang="kk-KZ" sz="1200" dirty="0">
                          <a:solidFill>
                            <a:schemeClr val="bg1"/>
                          </a:solidFill>
                          <a:effectLst/>
                        </a:rPr>
                        <a:t> </a:t>
                      </a:r>
                      <a:endParaRPr lang="ru-RU" sz="1100" dirty="0">
                        <a:solidFill>
                          <a:schemeClr val="bg1"/>
                        </a:solidFill>
                        <a:effectLst/>
                      </a:endParaRPr>
                    </a:p>
                    <a:p>
                      <a:pPr>
                        <a:lnSpc>
                          <a:spcPct val="115000"/>
                        </a:lnSpc>
                        <a:spcAft>
                          <a:spcPts val="0"/>
                        </a:spcAft>
                      </a:pPr>
                      <a:r>
                        <a:rPr lang="kk-KZ" sz="1200" dirty="0">
                          <a:solidFill>
                            <a:schemeClr val="bg1"/>
                          </a:solidFill>
                          <a:effectLst/>
                        </a:rPr>
                        <a:t> </a:t>
                      </a:r>
                      <a:endParaRPr lang="ru-RU" sz="1100" dirty="0">
                        <a:solidFill>
                          <a:schemeClr val="bg1"/>
                        </a:solidFill>
                        <a:effectLst/>
                      </a:endParaRPr>
                    </a:p>
                    <a:p>
                      <a:pPr>
                        <a:lnSpc>
                          <a:spcPct val="115000"/>
                        </a:lnSpc>
                        <a:spcAft>
                          <a:spcPts val="0"/>
                        </a:spcAft>
                      </a:pPr>
                      <a:r>
                        <a:rPr lang="kk-KZ" sz="1200" dirty="0">
                          <a:solidFill>
                            <a:schemeClr val="bg1"/>
                          </a:solidFill>
                          <a:effectLst/>
                        </a:rPr>
                        <a:t> </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700820573"/>
                  </a:ext>
                </a:extLst>
              </a:tr>
            </a:tbl>
          </a:graphicData>
        </a:graphic>
      </p:graphicFrame>
      <p:graphicFrame>
        <p:nvGraphicFramePr>
          <p:cNvPr id="8" name="Таблица 7">
            <a:extLst>
              <a:ext uri="{FF2B5EF4-FFF2-40B4-BE49-F238E27FC236}">
                <a16:creationId xmlns:a16="http://schemas.microsoft.com/office/drawing/2014/main" id="{66AF791C-ECE1-469F-8F32-2FD1DE4A9E6F}"/>
              </a:ext>
            </a:extLst>
          </p:cNvPr>
          <p:cNvGraphicFramePr>
            <a:graphicFrameLocks noGrp="1"/>
          </p:cNvGraphicFramePr>
          <p:nvPr>
            <p:extLst>
              <p:ext uri="{D42A27DB-BD31-4B8C-83A1-F6EECF244321}">
                <p14:modId xmlns:p14="http://schemas.microsoft.com/office/powerpoint/2010/main" val="1945117255"/>
              </p:ext>
            </p:extLst>
          </p:nvPr>
        </p:nvGraphicFramePr>
        <p:xfrm>
          <a:off x="265110" y="2889430"/>
          <a:ext cx="11841161" cy="1817055"/>
        </p:xfrm>
        <a:graphic>
          <a:graphicData uri="http://schemas.openxmlformats.org/drawingml/2006/table">
            <a:tbl>
              <a:tblPr firstRow="1" firstCol="1" bandRow="1">
                <a:tableStyleId>{5C22544A-7EE6-4342-B048-85BDC9FD1C3A}</a:tableStyleId>
              </a:tblPr>
              <a:tblGrid>
                <a:gridCol w="1391724">
                  <a:extLst>
                    <a:ext uri="{9D8B030D-6E8A-4147-A177-3AD203B41FA5}">
                      <a16:colId xmlns:a16="http://schemas.microsoft.com/office/drawing/2014/main" val="3341277343"/>
                    </a:ext>
                  </a:extLst>
                </a:gridCol>
                <a:gridCol w="1708024">
                  <a:extLst>
                    <a:ext uri="{9D8B030D-6E8A-4147-A177-3AD203B41FA5}">
                      <a16:colId xmlns:a16="http://schemas.microsoft.com/office/drawing/2014/main" val="2801250794"/>
                    </a:ext>
                  </a:extLst>
                </a:gridCol>
                <a:gridCol w="1103538">
                  <a:extLst>
                    <a:ext uri="{9D8B030D-6E8A-4147-A177-3AD203B41FA5}">
                      <a16:colId xmlns:a16="http://schemas.microsoft.com/office/drawing/2014/main" val="1256870044"/>
                    </a:ext>
                  </a:extLst>
                </a:gridCol>
                <a:gridCol w="174295">
                  <a:extLst>
                    <a:ext uri="{9D8B030D-6E8A-4147-A177-3AD203B41FA5}">
                      <a16:colId xmlns:a16="http://schemas.microsoft.com/office/drawing/2014/main" val="4123241534"/>
                    </a:ext>
                  </a:extLst>
                </a:gridCol>
                <a:gridCol w="1131656">
                  <a:extLst>
                    <a:ext uri="{9D8B030D-6E8A-4147-A177-3AD203B41FA5}">
                      <a16:colId xmlns:a16="http://schemas.microsoft.com/office/drawing/2014/main" val="102562774"/>
                    </a:ext>
                  </a:extLst>
                </a:gridCol>
                <a:gridCol w="1131656">
                  <a:extLst>
                    <a:ext uri="{9D8B030D-6E8A-4147-A177-3AD203B41FA5}">
                      <a16:colId xmlns:a16="http://schemas.microsoft.com/office/drawing/2014/main" val="3043595121"/>
                    </a:ext>
                  </a:extLst>
                </a:gridCol>
                <a:gridCol w="484995">
                  <a:extLst>
                    <a:ext uri="{9D8B030D-6E8A-4147-A177-3AD203B41FA5}">
                      <a16:colId xmlns:a16="http://schemas.microsoft.com/office/drawing/2014/main" val="207207972"/>
                    </a:ext>
                  </a:extLst>
                </a:gridCol>
                <a:gridCol w="174295">
                  <a:extLst>
                    <a:ext uri="{9D8B030D-6E8A-4147-A177-3AD203B41FA5}">
                      <a16:colId xmlns:a16="http://schemas.microsoft.com/office/drawing/2014/main" val="3864089112"/>
                    </a:ext>
                  </a:extLst>
                </a:gridCol>
                <a:gridCol w="899701">
                  <a:extLst>
                    <a:ext uri="{9D8B030D-6E8A-4147-A177-3AD203B41FA5}">
                      <a16:colId xmlns:a16="http://schemas.microsoft.com/office/drawing/2014/main" val="2859507256"/>
                    </a:ext>
                  </a:extLst>
                </a:gridCol>
                <a:gridCol w="1403440">
                  <a:extLst>
                    <a:ext uri="{9D8B030D-6E8A-4147-A177-3AD203B41FA5}">
                      <a16:colId xmlns:a16="http://schemas.microsoft.com/office/drawing/2014/main" val="126721823"/>
                    </a:ext>
                  </a:extLst>
                </a:gridCol>
                <a:gridCol w="1403440">
                  <a:extLst>
                    <a:ext uri="{9D8B030D-6E8A-4147-A177-3AD203B41FA5}">
                      <a16:colId xmlns:a16="http://schemas.microsoft.com/office/drawing/2014/main" val="1678423910"/>
                    </a:ext>
                  </a:extLst>
                </a:gridCol>
                <a:gridCol w="834397">
                  <a:extLst>
                    <a:ext uri="{9D8B030D-6E8A-4147-A177-3AD203B41FA5}">
                      <a16:colId xmlns:a16="http://schemas.microsoft.com/office/drawing/2014/main" val="3998452582"/>
                    </a:ext>
                  </a:extLst>
                </a:gridCol>
              </a:tblGrid>
              <a:tr h="329426">
                <a:tc rowSpan="2">
                  <a:txBody>
                    <a:bodyPr/>
                    <a:lstStyle/>
                    <a:p>
                      <a:pPr>
                        <a:spcAft>
                          <a:spcPts val="0"/>
                        </a:spcAft>
                      </a:pPr>
                      <a:r>
                        <a:rPr lang="kk-KZ" sz="1200">
                          <a:solidFill>
                            <a:schemeClr val="bg1"/>
                          </a:solidFill>
                          <a:effectLst/>
                        </a:rPr>
                        <a:t>Сыныбы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spcAft>
                          <a:spcPts val="0"/>
                        </a:spcAft>
                      </a:pPr>
                      <a:r>
                        <a:rPr lang="kk-KZ" sz="1200" dirty="0">
                          <a:solidFill>
                            <a:schemeClr val="bg1"/>
                          </a:solidFill>
                          <a:effectLst/>
                        </a:rPr>
                        <a:t>Орындаған</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kk-KZ" sz="1200" dirty="0">
                          <a:solidFill>
                            <a:schemeClr val="bg1"/>
                          </a:solidFill>
                          <a:effectLst/>
                        </a:rPr>
                        <a:t>Мак</a:t>
                      </a:r>
                      <a:r>
                        <a:rPr lang="ru-RU" sz="1200" dirty="0">
                          <a:solidFill>
                            <a:schemeClr val="bg1"/>
                          </a:solidFill>
                          <a:effectLst/>
                        </a:rPr>
                        <a:t>с балл</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gridSpan="5">
                  <a:txBody>
                    <a:bodyPr/>
                    <a:lstStyle/>
                    <a:p>
                      <a:pPr>
                        <a:spcAft>
                          <a:spcPts val="0"/>
                        </a:spcAft>
                      </a:pPr>
                      <a:r>
                        <a:rPr lang="kk-KZ" sz="1200">
                          <a:solidFill>
                            <a:schemeClr val="bg1"/>
                          </a:solidFill>
                          <a:effectLst/>
                        </a:rPr>
                        <a:t>Нөлдік срез</a:t>
                      </a:r>
                      <a:r>
                        <a:rPr lang="ru-RU" sz="1200">
                          <a:solidFill>
                            <a:schemeClr val="bg1"/>
                          </a:solidFill>
                          <a:effectLst/>
                        </a:rPr>
                        <a:t> балдарының пайыздық мазмұны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1200" dirty="0">
                          <a:solidFill>
                            <a:schemeClr val="bg1"/>
                          </a:solidFill>
                          <a:effectLst/>
                        </a:rPr>
                        <a:t>Сапа %</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dirty="0" err="1">
                          <a:solidFill>
                            <a:schemeClr val="bg1"/>
                          </a:solidFill>
                          <a:effectLst/>
                        </a:rPr>
                        <a:t>Үлгерім</a:t>
                      </a:r>
                      <a:r>
                        <a:rPr lang="kk-KZ" sz="1200" dirty="0">
                          <a:solidFill>
                            <a:schemeClr val="bg1"/>
                          </a:solidFill>
                          <a:effectLst/>
                        </a:rPr>
                        <a:t>і</a:t>
                      </a:r>
                      <a:endParaRPr lang="ru-RU" sz="1100" dirty="0">
                        <a:solidFill>
                          <a:schemeClr val="bg1"/>
                        </a:solidFill>
                        <a:effectLst/>
                      </a:endParaRPr>
                    </a:p>
                    <a:p>
                      <a:pPr>
                        <a:spcAft>
                          <a:spcPts val="0"/>
                        </a:spcAft>
                      </a:pPr>
                      <a:r>
                        <a:rPr lang="ru-RU" sz="1200" dirty="0">
                          <a:solidFill>
                            <a:schemeClr val="bg1"/>
                          </a:solidFill>
                          <a:effectLst/>
                        </a:rPr>
                        <a:t>%</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Орта бағасы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1929660"/>
                  </a:ext>
                </a:extLst>
              </a:tr>
              <a:tr h="164713">
                <a:tc vMerge="1">
                  <a:txBody>
                    <a:bodyPr/>
                    <a:lstStyle/>
                    <a:p>
                      <a:endParaRPr lang="ru-RU"/>
                    </a:p>
                  </a:txBody>
                  <a:tcPr/>
                </a:tc>
                <a:tc vMerge="1">
                  <a:txBody>
                    <a:bodyPr/>
                    <a:lstStyle/>
                    <a:p>
                      <a:endParaRPr lang="ru-RU"/>
                    </a:p>
                  </a:txBody>
                  <a:tcPr/>
                </a:tc>
                <a:tc gridSpan="2">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5</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kk-KZ" sz="1200">
                          <a:solidFill>
                            <a:schemeClr val="bg1"/>
                          </a:solidFill>
                          <a:effectLst/>
                        </a:rPr>
                        <a:t>3</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2</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dirty="0">
                          <a:solidFill>
                            <a:schemeClr val="bg1"/>
                          </a:solidFill>
                          <a:effectLst/>
                          <a:highlight>
                            <a:srgbClr val="FFFF00"/>
                          </a:highlight>
                        </a:rPr>
                        <a:t> </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dirty="0">
                          <a:solidFill>
                            <a:schemeClr val="bg1"/>
                          </a:solidFill>
                          <a:effectLst/>
                          <a:highlight>
                            <a:srgbClr val="FFFF00"/>
                          </a:highlight>
                        </a:rPr>
                        <a:t> </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dirty="0">
                          <a:solidFill>
                            <a:schemeClr val="bg1"/>
                          </a:solidFill>
                          <a:effectLst/>
                          <a:highlight>
                            <a:srgbClr val="FFFF00"/>
                          </a:highlight>
                        </a:rPr>
                        <a:t> </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05858552"/>
                  </a:ext>
                </a:extLst>
              </a:tr>
              <a:tr h="164713">
                <a:tc>
                  <a:txBody>
                    <a:bodyPr/>
                    <a:lstStyle/>
                    <a:p>
                      <a:pPr>
                        <a:spcAft>
                          <a:spcPts val="0"/>
                        </a:spcAft>
                      </a:pPr>
                      <a:r>
                        <a:rPr lang="kk-KZ" sz="1200">
                          <a:solidFill>
                            <a:schemeClr val="bg1"/>
                          </a:solidFill>
                          <a:effectLst/>
                        </a:rPr>
                        <a:t>9а</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15</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20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lgn="ctr">
                        <a:spcAft>
                          <a:spcPts val="0"/>
                        </a:spcAft>
                      </a:pPr>
                      <a:r>
                        <a:rPr lang="kk-KZ" sz="1200">
                          <a:solidFill>
                            <a:schemeClr val="bg1"/>
                          </a:solidFill>
                          <a:effectLst/>
                        </a:rPr>
                        <a:t>3</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6</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2</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46,6</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86</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3,5</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08353579"/>
                  </a:ext>
                </a:extLst>
              </a:tr>
              <a:tr h="164713">
                <a:tc gridSpan="12">
                  <a:txBody>
                    <a:bodyPr/>
                    <a:lstStyle/>
                    <a:p>
                      <a:pPr algn="ctr">
                        <a:spcAft>
                          <a:spcPts val="0"/>
                        </a:spcAft>
                      </a:pPr>
                      <a:r>
                        <a:rPr lang="kk-KZ" sz="1200">
                          <a:solidFill>
                            <a:schemeClr val="bg1"/>
                          </a:solidFill>
                          <a:effectLst/>
                        </a:rPr>
                        <a:t>Нөлдік срез  нәтижелерін талдау білім алушылардың келесі білім деңгейін көрсетті:</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304355720"/>
                  </a:ext>
                </a:extLst>
              </a:tr>
              <a:tr h="164713">
                <a:tc gridSpan="3">
                  <a:txBody>
                    <a:bodyPr/>
                    <a:lstStyle/>
                    <a:p>
                      <a:pPr algn="ctr">
                        <a:spcAft>
                          <a:spcPts val="0"/>
                        </a:spcAft>
                      </a:pPr>
                      <a:r>
                        <a:rPr lang="kk-KZ" sz="1200">
                          <a:solidFill>
                            <a:schemeClr val="bg1"/>
                          </a:solidFill>
                          <a:effectLst/>
                        </a:rPr>
                        <a:t>Өте жақсы  (В): 85-100%,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gridSpan="4">
                  <a:txBody>
                    <a:bodyPr/>
                    <a:lstStyle/>
                    <a:p>
                      <a:pPr algn="ctr">
                        <a:spcAft>
                          <a:spcPts val="0"/>
                        </a:spcAft>
                      </a:pPr>
                      <a:r>
                        <a:rPr lang="kk-KZ" sz="1200">
                          <a:solidFill>
                            <a:schemeClr val="bg1"/>
                          </a:solidFill>
                          <a:effectLst/>
                        </a:rPr>
                        <a:t>Жақсы   (С): 40-84%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spcAft>
                          <a:spcPts val="0"/>
                        </a:spcAft>
                      </a:pPr>
                      <a:r>
                        <a:rPr lang="kk-KZ" sz="1200">
                          <a:solidFill>
                            <a:schemeClr val="bg1"/>
                          </a:solidFill>
                          <a:effectLst/>
                        </a:rPr>
                        <a:t>Қанағаттанарлық (Н): 0-39%</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52001302"/>
                  </a:ext>
                </a:extLst>
              </a:tr>
              <a:tr h="719775">
                <a:tc gridSpan="3">
                  <a:txBody>
                    <a:bodyPr/>
                    <a:lstStyle/>
                    <a:p>
                      <a:pPr>
                        <a:spcAft>
                          <a:spcPts val="0"/>
                        </a:spcAft>
                      </a:pPr>
                      <a:r>
                        <a:rPr lang="kk-KZ" sz="1200" dirty="0">
                          <a:solidFill>
                            <a:schemeClr val="bg1"/>
                          </a:solidFill>
                          <a:effectLst/>
                        </a:rPr>
                        <a:t>Ғаппар Сабина</a:t>
                      </a:r>
                      <a:endParaRPr lang="ru-RU" sz="1100" dirty="0">
                        <a:solidFill>
                          <a:schemeClr val="bg1"/>
                        </a:solidFill>
                        <a:effectLst/>
                      </a:endParaRPr>
                    </a:p>
                    <a:p>
                      <a:pPr>
                        <a:spcAft>
                          <a:spcPts val="0"/>
                        </a:spcAft>
                      </a:pPr>
                      <a:r>
                        <a:rPr lang="kk-KZ" sz="1200" dirty="0">
                          <a:solidFill>
                            <a:schemeClr val="bg1"/>
                          </a:solidFill>
                          <a:effectLst/>
                        </a:rPr>
                        <a:t>Төлеп Шырайлым</a:t>
                      </a:r>
                      <a:endParaRPr lang="ru-RU" sz="1100" dirty="0">
                        <a:solidFill>
                          <a:schemeClr val="bg1"/>
                        </a:solidFill>
                        <a:effectLst/>
                      </a:endParaRPr>
                    </a:p>
                    <a:p>
                      <a:pPr>
                        <a:spcAft>
                          <a:spcPts val="0"/>
                        </a:spcAft>
                      </a:pPr>
                      <a:r>
                        <a:rPr lang="kk-KZ" sz="1200" dirty="0">
                          <a:solidFill>
                            <a:schemeClr val="bg1"/>
                          </a:solidFill>
                          <a:effectLst/>
                        </a:rPr>
                        <a:t>Көптай Арайлым</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gridSpan="4">
                  <a:txBody>
                    <a:bodyPr/>
                    <a:lstStyle/>
                    <a:p>
                      <a:pPr>
                        <a:spcAft>
                          <a:spcPts val="0"/>
                        </a:spcAft>
                      </a:pPr>
                      <a:r>
                        <a:rPr lang="kk-KZ" sz="1200" dirty="0">
                          <a:solidFill>
                            <a:schemeClr val="bg1"/>
                          </a:solidFill>
                          <a:effectLst/>
                        </a:rPr>
                        <a:t>Сарыбай Қарақат Сайрамбай Сымбат </a:t>
                      </a:r>
                      <a:endParaRPr lang="ru-RU" sz="1100" dirty="0">
                        <a:solidFill>
                          <a:schemeClr val="bg1"/>
                        </a:solidFill>
                        <a:effectLst/>
                      </a:endParaRPr>
                    </a:p>
                    <a:p>
                      <a:pPr>
                        <a:spcAft>
                          <a:spcPts val="0"/>
                        </a:spcAft>
                      </a:pPr>
                      <a:r>
                        <a:rPr lang="kk-KZ" sz="1200" dirty="0">
                          <a:solidFill>
                            <a:schemeClr val="bg1"/>
                          </a:solidFill>
                          <a:effectLst/>
                        </a:rPr>
                        <a:t>Анарбек Мейірбек Хамид А</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lnSpc>
                          <a:spcPct val="115000"/>
                        </a:lnSpc>
                        <a:spcAft>
                          <a:spcPts val="0"/>
                        </a:spcAft>
                      </a:pPr>
                      <a:r>
                        <a:rPr lang="kk-KZ" sz="1200" dirty="0">
                          <a:solidFill>
                            <a:schemeClr val="bg1"/>
                          </a:solidFill>
                          <a:effectLst/>
                        </a:rPr>
                        <a:t> </a:t>
                      </a:r>
                      <a:endParaRPr lang="ru-RU" sz="1100" dirty="0">
                        <a:solidFill>
                          <a:schemeClr val="bg1"/>
                        </a:solidFill>
                        <a:effectLst/>
                      </a:endParaRPr>
                    </a:p>
                    <a:p>
                      <a:pPr>
                        <a:lnSpc>
                          <a:spcPct val="115000"/>
                        </a:lnSpc>
                        <a:spcAft>
                          <a:spcPts val="0"/>
                        </a:spcAft>
                      </a:pPr>
                      <a:r>
                        <a:rPr lang="kk-KZ" sz="1200" dirty="0">
                          <a:solidFill>
                            <a:schemeClr val="bg1"/>
                          </a:solidFill>
                          <a:effectLst/>
                        </a:rPr>
                        <a:t>  </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439053717"/>
                  </a:ext>
                </a:extLst>
              </a:tr>
            </a:tbl>
          </a:graphicData>
        </a:graphic>
      </p:graphicFrame>
      <p:graphicFrame>
        <p:nvGraphicFramePr>
          <p:cNvPr id="9" name="Таблица 8">
            <a:extLst>
              <a:ext uri="{FF2B5EF4-FFF2-40B4-BE49-F238E27FC236}">
                <a16:creationId xmlns:a16="http://schemas.microsoft.com/office/drawing/2014/main" id="{152D3908-5928-4411-B2E1-15CCDE568226}"/>
              </a:ext>
            </a:extLst>
          </p:cNvPr>
          <p:cNvGraphicFramePr>
            <a:graphicFrameLocks noGrp="1"/>
          </p:cNvGraphicFramePr>
          <p:nvPr>
            <p:extLst>
              <p:ext uri="{D42A27DB-BD31-4B8C-83A1-F6EECF244321}">
                <p14:modId xmlns:p14="http://schemas.microsoft.com/office/powerpoint/2010/main" val="2363966470"/>
              </p:ext>
            </p:extLst>
          </p:nvPr>
        </p:nvGraphicFramePr>
        <p:xfrm>
          <a:off x="265110" y="4917822"/>
          <a:ext cx="11841159" cy="1754411"/>
        </p:xfrm>
        <a:graphic>
          <a:graphicData uri="http://schemas.openxmlformats.org/drawingml/2006/table">
            <a:tbl>
              <a:tblPr firstRow="1" firstCol="1" bandRow="1">
                <a:tableStyleId>{5C22544A-7EE6-4342-B048-85BDC9FD1C3A}</a:tableStyleId>
              </a:tblPr>
              <a:tblGrid>
                <a:gridCol w="1200693">
                  <a:extLst>
                    <a:ext uri="{9D8B030D-6E8A-4147-A177-3AD203B41FA5}">
                      <a16:colId xmlns:a16="http://schemas.microsoft.com/office/drawing/2014/main" val="2654240792"/>
                    </a:ext>
                  </a:extLst>
                </a:gridCol>
                <a:gridCol w="1496472">
                  <a:extLst>
                    <a:ext uri="{9D8B030D-6E8A-4147-A177-3AD203B41FA5}">
                      <a16:colId xmlns:a16="http://schemas.microsoft.com/office/drawing/2014/main" val="92083884"/>
                    </a:ext>
                  </a:extLst>
                </a:gridCol>
                <a:gridCol w="229969">
                  <a:extLst>
                    <a:ext uri="{9D8B030D-6E8A-4147-A177-3AD203B41FA5}">
                      <a16:colId xmlns:a16="http://schemas.microsoft.com/office/drawing/2014/main" val="521743226"/>
                    </a:ext>
                  </a:extLst>
                </a:gridCol>
                <a:gridCol w="1284614">
                  <a:extLst>
                    <a:ext uri="{9D8B030D-6E8A-4147-A177-3AD203B41FA5}">
                      <a16:colId xmlns:a16="http://schemas.microsoft.com/office/drawing/2014/main" val="2754000888"/>
                    </a:ext>
                  </a:extLst>
                </a:gridCol>
                <a:gridCol w="1195957">
                  <a:extLst>
                    <a:ext uri="{9D8B030D-6E8A-4147-A177-3AD203B41FA5}">
                      <a16:colId xmlns:a16="http://schemas.microsoft.com/office/drawing/2014/main" val="2781282147"/>
                    </a:ext>
                  </a:extLst>
                </a:gridCol>
                <a:gridCol w="1195957">
                  <a:extLst>
                    <a:ext uri="{9D8B030D-6E8A-4147-A177-3AD203B41FA5}">
                      <a16:colId xmlns:a16="http://schemas.microsoft.com/office/drawing/2014/main" val="1124004960"/>
                    </a:ext>
                  </a:extLst>
                </a:gridCol>
                <a:gridCol w="537589">
                  <a:extLst>
                    <a:ext uri="{9D8B030D-6E8A-4147-A177-3AD203B41FA5}">
                      <a16:colId xmlns:a16="http://schemas.microsoft.com/office/drawing/2014/main" val="3913890673"/>
                    </a:ext>
                  </a:extLst>
                </a:gridCol>
                <a:gridCol w="112339">
                  <a:extLst>
                    <a:ext uri="{9D8B030D-6E8A-4147-A177-3AD203B41FA5}">
                      <a16:colId xmlns:a16="http://schemas.microsoft.com/office/drawing/2014/main" val="2726248083"/>
                    </a:ext>
                  </a:extLst>
                </a:gridCol>
                <a:gridCol w="909401">
                  <a:extLst>
                    <a:ext uri="{9D8B030D-6E8A-4147-A177-3AD203B41FA5}">
                      <a16:colId xmlns:a16="http://schemas.microsoft.com/office/drawing/2014/main" val="3979273166"/>
                    </a:ext>
                  </a:extLst>
                </a:gridCol>
                <a:gridCol w="1418571">
                  <a:extLst>
                    <a:ext uri="{9D8B030D-6E8A-4147-A177-3AD203B41FA5}">
                      <a16:colId xmlns:a16="http://schemas.microsoft.com/office/drawing/2014/main" val="1170592543"/>
                    </a:ext>
                  </a:extLst>
                </a:gridCol>
                <a:gridCol w="1418571">
                  <a:extLst>
                    <a:ext uri="{9D8B030D-6E8A-4147-A177-3AD203B41FA5}">
                      <a16:colId xmlns:a16="http://schemas.microsoft.com/office/drawing/2014/main" val="2406608309"/>
                    </a:ext>
                  </a:extLst>
                </a:gridCol>
                <a:gridCol w="841026">
                  <a:extLst>
                    <a:ext uri="{9D8B030D-6E8A-4147-A177-3AD203B41FA5}">
                      <a16:colId xmlns:a16="http://schemas.microsoft.com/office/drawing/2014/main" val="3655673373"/>
                    </a:ext>
                  </a:extLst>
                </a:gridCol>
              </a:tblGrid>
              <a:tr h="335607">
                <a:tc rowSpan="2">
                  <a:txBody>
                    <a:bodyPr/>
                    <a:lstStyle/>
                    <a:p>
                      <a:pPr>
                        <a:spcAft>
                          <a:spcPts val="0"/>
                        </a:spcAft>
                      </a:pPr>
                      <a:r>
                        <a:rPr lang="kk-KZ" sz="1200">
                          <a:solidFill>
                            <a:schemeClr val="bg1"/>
                          </a:solidFill>
                          <a:effectLst/>
                        </a:rPr>
                        <a:t>Пән</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gridSpan="2">
                  <a:txBody>
                    <a:bodyPr/>
                    <a:lstStyle/>
                    <a:p>
                      <a:pPr>
                        <a:spcAft>
                          <a:spcPts val="0"/>
                        </a:spcAft>
                      </a:pPr>
                      <a:r>
                        <a:rPr lang="kk-KZ" sz="1200">
                          <a:solidFill>
                            <a:schemeClr val="bg1"/>
                          </a:solidFill>
                          <a:effectLst/>
                        </a:rPr>
                        <a:t>Орындаған</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hMerge="1">
                  <a:txBody>
                    <a:bodyPr/>
                    <a:lstStyle/>
                    <a:p>
                      <a:pPr>
                        <a:spcAft>
                          <a:spcPts val="0"/>
                        </a:spcAft>
                      </a:pP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Мак</a:t>
                      </a:r>
                      <a:r>
                        <a:rPr lang="ru-RU" sz="1200">
                          <a:solidFill>
                            <a:schemeClr val="bg1"/>
                          </a:solidFill>
                          <a:effectLst/>
                        </a:rPr>
                        <a:t>с балл</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5">
                  <a:txBody>
                    <a:bodyPr/>
                    <a:lstStyle/>
                    <a:p>
                      <a:pPr>
                        <a:spcAft>
                          <a:spcPts val="0"/>
                        </a:spcAft>
                      </a:pPr>
                      <a:r>
                        <a:rPr lang="kk-KZ" sz="1200">
                          <a:solidFill>
                            <a:schemeClr val="bg1"/>
                          </a:solidFill>
                          <a:effectLst/>
                        </a:rPr>
                        <a:t>Нөлдік срез</a:t>
                      </a:r>
                      <a:r>
                        <a:rPr lang="ru-RU" sz="1200">
                          <a:solidFill>
                            <a:schemeClr val="bg1"/>
                          </a:solidFill>
                          <a:effectLst/>
                        </a:rPr>
                        <a:t> балдарының пайыздық мазмұны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1200">
                          <a:solidFill>
                            <a:schemeClr val="bg1"/>
                          </a:solidFill>
                          <a:effectLst/>
                        </a:rPr>
                        <a:t>Сапа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rPr>
                        <a:t>Үлгерім</a:t>
                      </a:r>
                      <a:r>
                        <a:rPr lang="kk-KZ" sz="1200">
                          <a:solidFill>
                            <a:schemeClr val="bg1"/>
                          </a:solidFill>
                          <a:effectLst/>
                        </a:rPr>
                        <a:t>і</a:t>
                      </a:r>
                      <a:endParaRPr lang="ru-RU" sz="1100">
                        <a:solidFill>
                          <a:schemeClr val="bg1"/>
                        </a:solidFill>
                        <a:effectLst/>
                      </a:endParaRPr>
                    </a:p>
                    <a:p>
                      <a:pPr>
                        <a:spcAft>
                          <a:spcPts val="0"/>
                        </a:spcAft>
                      </a:pPr>
                      <a:r>
                        <a:rPr lang="ru-RU" sz="1200">
                          <a:solidFill>
                            <a:schemeClr val="bg1"/>
                          </a:solidFill>
                          <a:effectLst/>
                        </a:rPr>
                        <a:t>%</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Орта бағасы</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5899191"/>
                  </a:ext>
                </a:extLst>
              </a:tr>
              <a:tr h="167804">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5</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kk-KZ" sz="1200">
                          <a:solidFill>
                            <a:schemeClr val="bg1"/>
                          </a:solidFill>
                          <a:effectLst/>
                        </a:rPr>
                        <a:t>4</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kk-KZ" sz="1200">
                          <a:solidFill>
                            <a:schemeClr val="bg1"/>
                          </a:solidFill>
                          <a:effectLst/>
                        </a:rPr>
                        <a:t>3</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2</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200">
                          <a:solidFill>
                            <a:schemeClr val="bg1"/>
                          </a:solidFill>
                          <a:effectLst/>
                        </a:rPr>
                        <a:t> </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48879439"/>
                  </a:ext>
                </a:extLst>
              </a:tr>
              <a:tr h="167804">
                <a:tc>
                  <a:txBody>
                    <a:bodyPr/>
                    <a:lstStyle/>
                    <a:p>
                      <a:pPr>
                        <a:spcAft>
                          <a:spcPts val="0"/>
                        </a:spcAft>
                      </a:pPr>
                      <a:r>
                        <a:rPr lang="kk-KZ" sz="1200">
                          <a:solidFill>
                            <a:schemeClr val="bg1"/>
                          </a:solidFill>
                          <a:effectLst/>
                        </a:rPr>
                        <a:t>9 ә</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19</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Aft>
                          <a:spcPts val="0"/>
                        </a:spcAft>
                      </a:pP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20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1</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solidFill>
                            <a:schemeClr val="bg1"/>
                          </a:solidFill>
                          <a:effectLst/>
                        </a:rPr>
                        <a:t>8</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kk-KZ" sz="1200">
                          <a:solidFill>
                            <a:schemeClr val="bg1"/>
                          </a:solidFill>
                          <a:effectLst/>
                        </a:rPr>
                        <a:t>6</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a:txBody>
                    <a:bodyPr/>
                    <a:lstStyle/>
                    <a:p>
                      <a:pPr>
                        <a:spcAft>
                          <a:spcPts val="0"/>
                        </a:spcAft>
                      </a:pPr>
                      <a:r>
                        <a:rPr lang="kk-KZ" sz="1200">
                          <a:solidFill>
                            <a:schemeClr val="bg1"/>
                          </a:solidFill>
                          <a:effectLst/>
                        </a:rPr>
                        <a:t>1</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47</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78</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dirty="0">
                          <a:solidFill>
                            <a:schemeClr val="bg1"/>
                          </a:solidFill>
                          <a:effectLst/>
                          <a:highlight>
                            <a:srgbClr val="FFFF00"/>
                          </a:highlight>
                        </a:rPr>
                        <a:t>3,3</a:t>
                      </a:r>
                      <a:endParaRPr lang="ru-RU" sz="1100"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5428563"/>
                  </a:ext>
                </a:extLst>
              </a:tr>
              <a:tr h="167804">
                <a:tc gridSpan="12">
                  <a:txBody>
                    <a:bodyPr/>
                    <a:lstStyle/>
                    <a:p>
                      <a:pPr algn="ctr">
                        <a:spcAft>
                          <a:spcPts val="0"/>
                        </a:spcAft>
                      </a:pPr>
                      <a:r>
                        <a:rPr lang="kk-KZ" sz="1200" dirty="0">
                          <a:solidFill>
                            <a:schemeClr val="bg1"/>
                          </a:solidFill>
                          <a:effectLst/>
                        </a:rPr>
                        <a:t>Нөлдік срез  нәтижелерін талдау білім алушылардың келесі білім деңгейін көрсетті:</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44009906"/>
                  </a:ext>
                </a:extLst>
              </a:tr>
              <a:tr h="167804">
                <a:tc gridSpan="2">
                  <a:txBody>
                    <a:bodyPr/>
                    <a:lstStyle/>
                    <a:p>
                      <a:pPr algn="ctr">
                        <a:spcAft>
                          <a:spcPts val="0"/>
                        </a:spcAft>
                      </a:pPr>
                      <a:r>
                        <a:rPr lang="kk-KZ" sz="1200">
                          <a:solidFill>
                            <a:schemeClr val="bg1"/>
                          </a:solidFill>
                          <a:effectLst/>
                        </a:rPr>
                        <a:t>Өте жақсы  (В): 85-100%,</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gridSpan="5">
                  <a:txBody>
                    <a:bodyPr/>
                    <a:lstStyle/>
                    <a:p>
                      <a:r>
                        <a:rPr lang="kk-KZ" sz="1200">
                          <a:solidFill>
                            <a:schemeClr val="bg1"/>
                          </a:solidFill>
                          <a:effectLst/>
                        </a:rPr>
                        <a:t>Жақсы   (С): 40-84%</a:t>
                      </a:r>
                      <a:endParaRPr lang="ru-RU">
                        <a:solidFill>
                          <a:schemeClr val="bg1"/>
                        </a:solidFill>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spcAft>
                          <a:spcPts val="0"/>
                        </a:spcAft>
                      </a:pPr>
                      <a:r>
                        <a:rPr lang="kk-KZ" sz="1200">
                          <a:solidFill>
                            <a:schemeClr val="bg1"/>
                          </a:solidFill>
                          <a:effectLst/>
                        </a:rPr>
                        <a:t>Қанағаттанарлық (Н): 0-39%</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18808907"/>
                  </a:ext>
                </a:extLst>
              </a:tr>
              <a:tr h="657131">
                <a:tc gridSpan="2">
                  <a:txBody>
                    <a:bodyPr/>
                    <a:lstStyle/>
                    <a:p>
                      <a:pPr>
                        <a:spcAft>
                          <a:spcPts val="0"/>
                        </a:spcAft>
                      </a:pPr>
                      <a:r>
                        <a:rPr lang="kk-KZ" sz="1200">
                          <a:solidFill>
                            <a:schemeClr val="bg1"/>
                          </a:solidFill>
                          <a:effectLst/>
                        </a:rPr>
                        <a:t>Абдырахман Әсем</a:t>
                      </a:r>
                      <a:endParaRPr lang="ru-RU" sz="11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gridSpan="5">
                  <a:txBody>
                    <a:bodyPr/>
                    <a:lstStyle/>
                    <a:p>
                      <a:pPr>
                        <a:spcAft>
                          <a:spcPts val="0"/>
                        </a:spcAft>
                      </a:pPr>
                      <a:r>
                        <a:rPr lang="kk-KZ" sz="1200" dirty="0">
                          <a:solidFill>
                            <a:schemeClr val="bg1"/>
                          </a:solidFill>
                          <a:effectLst/>
                        </a:rPr>
                        <a:t>Өмірбай Маржан  Дүйсен Нұрахмет  Дадажан Аяулым</a:t>
                      </a:r>
                      <a:endParaRPr lang="ru-RU" sz="1100" dirty="0">
                        <a:solidFill>
                          <a:schemeClr val="bg1"/>
                        </a:solidFill>
                        <a:effectLst/>
                      </a:endParaRPr>
                    </a:p>
                    <a:p>
                      <a:pPr>
                        <a:spcAft>
                          <a:spcPts val="0"/>
                        </a:spcAft>
                      </a:pPr>
                      <a:r>
                        <a:rPr lang="kk-KZ" sz="1200" dirty="0">
                          <a:solidFill>
                            <a:schemeClr val="bg1"/>
                          </a:solidFill>
                          <a:effectLst/>
                        </a:rPr>
                        <a:t>Қосдәулет Сымбат   Таженова Диана   Сүлетбек Асылзат</a:t>
                      </a:r>
                      <a:endParaRPr lang="ru-RU" sz="1100" dirty="0">
                        <a:solidFill>
                          <a:schemeClr val="bg1"/>
                        </a:solidFill>
                        <a:effectLst/>
                      </a:endParaRPr>
                    </a:p>
                    <a:p>
                      <a:pPr>
                        <a:spcAft>
                          <a:spcPts val="0"/>
                        </a:spcAft>
                      </a:pPr>
                      <a:r>
                        <a:rPr lang="kk-KZ" sz="1200" dirty="0">
                          <a:solidFill>
                            <a:schemeClr val="bg1"/>
                          </a:solidFill>
                          <a:effectLst/>
                        </a:rPr>
                        <a:t>Халикулова Жанна   Сүлетбек Асылбек</a:t>
                      </a:r>
                      <a:endParaRPr lang="ru-RU" dirty="0">
                        <a:solidFill>
                          <a:schemeClr val="bg1"/>
                        </a:solidFill>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lnSpc>
                          <a:spcPct val="115000"/>
                        </a:lnSpc>
                        <a:spcAft>
                          <a:spcPts val="0"/>
                        </a:spcAft>
                      </a:pPr>
                      <a:r>
                        <a:rPr lang="kk-KZ" sz="1200" dirty="0">
                          <a:solidFill>
                            <a:schemeClr val="bg1"/>
                          </a:solidFill>
                          <a:effectLst/>
                        </a:rPr>
                        <a:t> </a:t>
                      </a:r>
                      <a:endParaRPr lang="ru-RU" sz="1100" dirty="0">
                        <a:solidFill>
                          <a:schemeClr val="bg1"/>
                        </a:solidFill>
                        <a:effectLst/>
                      </a:endParaRPr>
                    </a:p>
                    <a:p>
                      <a:pPr>
                        <a:lnSpc>
                          <a:spcPct val="115000"/>
                        </a:lnSpc>
                        <a:spcAft>
                          <a:spcPts val="0"/>
                        </a:spcAft>
                      </a:pPr>
                      <a:r>
                        <a:rPr lang="kk-KZ" sz="1200" dirty="0">
                          <a:solidFill>
                            <a:schemeClr val="bg1"/>
                          </a:solidFill>
                          <a:effectLst/>
                        </a:rPr>
                        <a:t> </a:t>
                      </a:r>
                      <a:endParaRPr lang="ru-RU" sz="1100" dirty="0">
                        <a:solidFill>
                          <a:schemeClr val="bg1"/>
                        </a:solidFill>
                        <a:effectLst/>
                      </a:endParaRPr>
                    </a:p>
                    <a:p>
                      <a:pPr>
                        <a:lnSpc>
                          <a:spcPct val="115000"/>
                        </a:lnSpc>
                        <a:spcAft>
                          <a:spcPts val="0"/>
                        </a:spcAft>
                      </a:pPr>
                      <a:r>
                        <a:rPr lang="kk-KZ" sz="1200" dirty="0">
                          <a:solidFill>
                            <a:schemeClr val="bg1"/>
                          </a:solidFill>
                          <a:effectLst/>
                        </a:rPr>
                        <a:t> </a:t>
                      </a:r>
                      <a:endParaRPr lang="ru-RU" sz="1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05530184"/>
                  </a:ext>
                </a:extLst>
              </a:tr>
            </a:tbl>
          </a:graphicData>
        </a:graphic>
      </p:graphicFrame>
    </p:spTree>
    <p:extLst>
      <p:ext uri="{BB962C8B-B14F-4D97-AF65-F5344CB8AC3E}">
        <p14:creationId xmlns:p14="http://schemas.microsoft.com/office/powerpoint/2010/main" val="3928543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80845" y="115829"/>
            <a:ext cx="8593015" cy="104797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Ә.Ахметов атындағы №61 жалпы орта білім беретін мектебінің бастауыш сынып оқушылардың   2024-2025 оқу жылының 5-  пәннен бастапқы білім сапасының көрсеткішіне  сараптамалық талдау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149469" y="1222637"/>
            <a:ext cx="12042531" cy="7294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Aft>
                <a:spcPts val="0"/>
              </a:spcAft>
              <a:tabLst>
                <a:tab pos="133350" algn="l"/>
              </a:tabLst>
            </a:pPr>
            <a:r>
              <a:rPr lang="kk-KZ"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2»Ә»сынып оқушыларының  2024-2025 оқу жылы қазақ тілі, әдебиеттік оқу,математика,жаратылыстанудүниетану  пәннен бастапқы білім кесімі бойынша білім сапасының көрсеткішіне сараптамалық талдау</a:t>
            </a:r>
            <a:endParaRPr lang="ru-RU" dirty="0">
              <a:solidFill>
                <a:schemeClr val="bg1"/>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4253135046"/>
              </p:ext>
            </p:extLst>
          </p:nvPr>
        </p:nvGraphicFramePr>
        <p:xfrm>
          <a:off x="213094" y="2009718"/>
          <a:ext cx="6055825" cy="2189563"/>
        </p:xfrm>
        <a:graphic>
          <a:graphicData uri="http://schemas.openxmlformats.org/drawingml/2006/table">
            <a:tbl>
              <a:tblPr firstRow="1" firstCol="1" bandRow="1">
                <a:tableStyleId>{5C22544A-7EE6-4342-B048-85BDC9FD1C3A}</a:tableStyleId>
              </a:tblPr>
              <a:tblGrid>
                <a:gridCol w="1422280">
                  <a:extLst>
                    <a:ext uri="{9D8B030D-6E8A-4147-A177-3AD203B41FA5}">
                      <a16:colId xmlns:a16="http://schemas.microsoft.com/office/drawing/2014/main" val="2764375615"/>
                    </a:ext>
                  </a:extLst>
                </a:gridCol>
                <a:gridCol w="536331">
                  <a:extLst>
                    <a:ext uri="{9D8B030D-6E8A-4147-A177-3AD203B41FA5}">
                      <a16:colId xmlns:a16="http://schemas.microsoft.com/office/drawing/2014/main" val="4272903017"/>
                    </a:ext>
                  </a:extLst>
                </a:gridCol>
                <a:gridCol w="492369">
                  <a:extLst>
                    <a:ext uri="{9D8B030D-6E8A-4147-A177-3AD203B41FA5}">
                      <a16:colId xmlns:a16="http://schemas.microsoft.com/office/drawing/2014/main" val="1781992382"/>
                    </a:ext>
                  </a:extLst>
                </a:gridCol>
                <a:gridCol w="483577">
                  <a:extLst>
                    <a:ext uri="{9D8B030D-6E8A-4147-A177-3AD203B41FA5}">
                      <a16:colId xmlns:a16="http://schemas.microsoft.com/office/drawing/2014/main" val="3987087445"/>
                    </a:ext>
                  </a:extLst>
                </a:gridCol>
                <a:gridCol w="491870">
                  <a:extLst>
                    <a:ext uri="{9D8B030D-6E8A-4147-A177-3AD203B41FA5}">
                      <a16:colId xmlns:a16="http://schemas.microsoft.com/office/drawing/2014/main" val="3569265406"/>
                    </a:ext>
                  </a:extLst>
                </a:gridCol>
                <a:gridCol w="478327">
                  <a:extLst>
                    <a:ext uri="{9D8B030D-6E8A-4147-A177-3AD203B41FA5}">
                      <a16:colId xmlns:a16="http://schemas.microsoft.com/office/drawing/2014/main" val="4256463434"/>
                    </a:ext>
                  </a:extLst>
                </a:gridCol>
                <a:gridCol w="411441">
                  <a:extLst>
                    <a:ext uri="{9D8B030D-6E8A-4147-A177-3AD203B41FA5}">
                      <a16:colId xmlns:a16="http://schemas.microsoft.com/office/drawing/2014/main" val="3790342930"/>
                    </a:ext>
                  </a:extLst>
                </a:gridCol>
                <a:gridCol w="633461">
                  <a:extLst>
                    <a:ext uri="{9D8B030D-6E8A-4147-A177-3AD203B41FA5}">
                      <a16:colId xmlns:a16="http://schemas.microsoft.com/office/drawing/2014/main" val="2041610324"/>
                    </a:ext>
                  </a:extLst>
                </a:gridCol>
                <a:gridCol w="514301">
                  <a:extLst>
                    <a:ext uri="{9D8B030D-6E8A-4147-A177-3AD203B41FA5}">
                      <a16:colId xmlns:a16="http://schemas.microsoft.com/office/drawing/2014/main" val="3856790784"/>
                    </a:ext>
                  </a:extLst>
                </a:gridCol>
                <a:gridCol w="591868">
                  <a:extLst>
                    <a:ext uri="{9D8B030D-6E8A-4147-A177-3AD203B41FA5}">
                      <a16:colId xmlns:a16="http://schemas.microsoft.com/office/drawing/2014/main" val="441437113"/>
                    </a:ext>
                  </a:extLst>
                </a:gridCol>
              </a:tblGrid>
              <a:tr h="878578">
                <a:tc>
                  <a:txBody>
                    <a:bodyPr/>
                    <a:lstStyle/>
                    <a:p>
                      <a:pPr>
                        <a:lnSpc>
                          <a:spcPct val="115000"/>
                        </a:lnSpc>
                        <a:spcAft>
                          <a:spcPts val="0"/>
                        </a:spcAft>
                        <a:tabLst>
                          <a:tab pos="133350" algn="l"/>
                        </a:tabLst>
                      </a:pPr>
                      <a:r>
                        <a:rPr lang="kk-KZ" sz="1200" dirty="0">
                          <a:effectLst/>
                        </a:rPr>
                        <a:t>Сынып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rPr>
                        <a:t>Үлгерім сапасы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4493059"/>
                  </a:ext>
                </a:extLst>
              </a:tr>
              <a:tr h="219645">
                <a:tc>
                  <a:txBody>
                    <a:bodyPr/>
                    <a:lstStyle/>
                    <a:p>
                      <a:pPr>
                        <a:lnSpc>
                          <a:spcPct val="115000"/>
                        </a:lnSpc>
                        <a:spcAft>
                          <a:spcPts val="0"/>
                        </a:spcAft>
                        <a:tabLst>
                          <a:tab pos="133350" algn="l"/>
                        </a:tabLst>
                      </a:pPr>
                      <a:r>
                        <a:rPr lang="ru-RU" sz="1200">
                          <a:effectLst/>
                        </a:rPr>
                        <a:t> </a:t>
                      </a:r>
                      <a:r>
                        <a:rPr lang="kk-KZ" sz="1200">
                          <a:effectLst/>
                        </a:rPr>
                        <a:t>Қазақ тілі</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ru-RU"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50%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3,7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6097475"/>
                  </a:ext>
                </a:extLst>
              </a:tr>
              <a:tr h="285889">
                <a:tc>
                  <a:txBody>
                    <a:bodyPr/>
                    <a:lstStyle/>
                    <a:p>
                      <a:pPr>
                        <a:lnSpc>
                          <a:spcPct val="115000"/>
                        </a:lnSpc>
                        <a:spcAft>
                          <a:spcPts val="0"/>
                        </a:spcAft>
                        <a:tabLst>
                          <a:tab pos="133350" algn="l"/>
                        </a:tabLst>
                      </a:pPr>
                      <a:r>
                        <a:rPr lang="ru-RU" sz="1200">
                          <a:effectLst/>
                        </a:rPr>
                        <a:t> </a:t>
                      </a:r>
                      <a:r>
                        <a:rPr lang="kk-KZ" sz="1200">
                          <a:effectLst/>
                        </a:rPr>
                        <a:t>Әдебиеттік оқу</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56%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4409995"/>
                  </a:ext>
                </a:extLst>
              </a:tr>
              <a:tr h="219645">
                <a:tc>
                  <a:txBody>
                    <a:bodyPr/>
                    <a:lstStyle/>
                    <a:p>
                      <a:pPr>
                        <a:lnSpc>
                          <a:spcPct val="115000"/>
                        </a:lnSpc>
                        <a:spcAft>
                          <a:spcPts val="0"/>
                        </a:spcAft>
                        <a:tabLst>
                          <a:tab pos="133350" algn="l"/>
                        </a:tabLst>
                      </a:pPr>
                      <a:r>
                        <a:rPr lang="kk-KZ" sz="1200">
                          <a:effectLst/>
                        </a:rPr>
                        <a:t>Математика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50%</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3,7</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5447472"/>
                  </a:ext>
                </a:extLst>
              </a:tr>
              <a:tr h="299101">
                <a:tc>
                  <a:txBody>
                    <a:bodyPr/>
                    <a:lstStyle/>
                    <a:p>
                      <a:pPr>
                        <a:lnSpc>
                          <a:spcPct val="115000"/>
                        </a:lnSpc>
                        <a:spcAft>
                          <a:spcPts val="0"/>
                        </a:spcAft>
                        <a:tabLst>
                          <a:tab pos="133350" algn="l"/>
                        </a:tabLst>
                      </a:pPr>
                      <a:r>
                        <a:rPr lang="kk-KZ" sz="1200">
                          <a:effectLst/>
                        </a:rPr>
                        <a:t>Жаратылыстану</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56%</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ru-RU" sz="1200" dirty="0">
                          <a:effectLst/>
                          <a:highlight>
                            <a:srgbClr val="FFFF00"/>
                          </a:highlight>
                        </a:rPr>
                        <a:t>3,</a:t>
                      </a:r>
                      <a:r>
                        <a:rPr lang="kk-KZ" sz="1200" dirty="0">
                          <a:effectLst/>
                          <a:highlight>
                            <a:srgbClr val="FFFF00"/>
                          </a:highlight>
                        </a:rPr>
                        <a:t>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95</a:t>
                      </a:r>
                      <a:r>
                        <a:rPr lang="ru-RU"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0406433"/>
                  </a:ext>
                </a:extLst>
              </a:tr>
              <a:tr h="286705">
                <a:tc>
                  <a:txBody>
                    <a:bodyPr/>
                    <a:lstStyle/>
                    <a:p>
                      <a:pPr>
                        <a:lnSpc>
                          <a:spcPct val="115000"/>
                        </a:lnSpc>
                        <a:spcAft>
                          <a:spcPts val="0"/>
                        </a:spcAft>
                        <a:tabLst>
                          <a:tab pos="133350" algn="l"/>
                        </a:tabLst>
                      </a:pPr>
                      <a:r>
                        <a:rPr lang="kk-KZ" sz="1200">
                          <a:effectLst/>
                        </a:rPr>
                        <a:t>Дүниетану</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ru-RU"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a:effectLst/>
                          <a:highlight>
                            <a:srgbClr val="FFFF00"/>
                          </a:highlight>
                        </a:rPr>
                        <a:t>56</a:t>
                      </a:r>
                      <a:r>
                        <a:rPr lang="ru-RU"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tabLst>
                          <a:tab pos="133350" algn="l"/>
                        </a:tabLst>
                      </a:pPr>
                      <a:r>
                        <a:rPr lang="kk-KZ" sz="1200" dirty="0">
                          <a:effectLst/>
                          <a:highlight>
                            <a:srgbClr val="FFFF00"/>
                          </a:highlight>
                        </a:rPr>
                        <a:t>95%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1176870"/>
                  </a:ext>
                </a:extLst>
              </a:tr>
            </a:tbl>
          </a:graphicData>
        </a:graphic>
      </p:graphicFrame>
      <p:sp>
        <p:nvSpPr>
          <p:cNvPr id="7" name="Прямоугольник 6"/>
          <p:cNvSpPr/>
          <p:nvPr/>
        </p:nvSpPr>
        <p:spPr>
          <a:xfrm>
            <a:off x="269631" y="4359834"/>
            <a:ext cx="11635154" cy="242835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15000"/>
              </a:lnSpc>
              <a:spcAft>
                <a:spcPts val="0"/>
              </a:spcAft>
              <a:tabLst>
                <a:tab pos="133350" algn="l"/>
              </a:tabLst>
            </a:pPr>
            <a:r>
              <a:rPr lang="kk-KZ" sz="1100" b="1" dirty="0">
                <a:latin typeface="Times New Roman" panose="02020603050405020304" pitchFamily="18" charset="0"/>
                <a:ea typeface="Times New Roman" panose="02020603050405020304" pitchFamily="18" charset="0"/>
                <a:cs typeface="Times New Roman" panose="02020603050405020304" pitchFamily="18" charset="0"/>
              </a:rPr>
              <a:t>Қорытынды: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133350" algn="l"/>
              </a:tabLs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           Оқушылардан 1-сыныпта өтілген материалдар бойынша бақылау диктанты,бақылау жұмысы және тест алынды.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133350" algn="l"/>
              </a:tabLs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Қазақ тілінен бақылау диктантты алынды.Дыбыстық талдау жасау.Екі оқушы төмен нәтиже көрсетті.</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133350" algn="l"/>
              </a:tabLs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1.Халикул Нұрдаулет</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133350" algn="l"/>
              </a:tabLs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2.Абдугафор Нұртөре </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      Әдебиеттік оқу пәнінен тест жұмысы алынды.Тест нәтижесінде бір оқушы төмен нәтиже көрсетті.</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1.Халикул Нұрдаулет</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      Математика пәнінен бақылау жұмыстары алынды.Есептер шығару,теңдеуді шешу.кесінді сызу берілді.Төмен нәтиже көрсеткен екі оқушы.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1.Хажибай Хадиша</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2.Абдугафор Нұртөре</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     Жаратылыстану мен дүниетану пәндерінен тест алынды.Нәтижесінде бір оқушы төмен нәтиже көрсетті.Екі пәнненде төмен нәтиже алған оқушы.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1100" dirty="0">
                <a:latin typeface="Times New Roman" panose="02020603050405020304" pitchFamily="18" charset="0"/>
                <a:ea typeface="Times New Roman" panose="02020603050405020304" pitchFamily="18" charset="0"/>
                <a:cs typeface="Times New Roman" panose="02020603050405020304" pitchFamily="18" charset="0"/>
              </a:rPr>
              <a:t>1.Халикул Нұрдаулет</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Диаграмма 7"/>
          <p:cNvGraphicFramePr>
            <a:graphicFrameLocks/>
          </p:cNvGraphicFramePr>
          <p:nvPr>
            <p:extLst>
              <p:ext uri="{D42A27DB-BD31-4B8C-83A1-F6EECF244321}">
                <p14:modId xmlns:p14="http://schemas.microsoft.com/office/powerpoint/2010/main" val="1563290789"/>
              </p:ext>
            </p:extLst>
          </p:nvPr>
        </p:nvGraphicFramePr>
        <p:xfrm>
          <a:off x="6535613" y="2015704"/>
          <a:ext cx="5501057" cy="22378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33931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E0CCE7C8-274E-4B3B-BF25-33B437D79175}"/>
              </a:ext>
            </a:extLst>
          </p:cNvPr>
          <p:cNvGraphicFramePr>
            <a:graphicFrameLocks noGrp="1"/>
          </p:cNvGraphicFramePr>
          <p:nvPr>
            <p:extLst>
              <p:ext uri="{D42A27DB-BD31-4B8C-83A1-F6EECF244321}">
                <p14:modId xmlns:p14="http://schemas.microsoft.com/office/powerpoint/2010/main" val="325391211"/>
              </p:ext>
            </p:extLst>
          </p:nvPr>
        </p:nvGraphicFramePr>
        <p:xfrm>
          <a:off x="538162" y="1352549"/>
          <a:ext cx="11115675" cy="4943471"/>
        </p:xfrm>
        <a:graphic>
          <a:graphicData uri="http://schemas.openxmlformats.org/drawingml/2006/table">
            <a:tbl>
              <a:tblPr>
                <a:tableStyleId>{5C22544A-7EE6-4342-B048-85BDC9FD1C3A}</a:tableStyleId>
              </a:tblPr>
              <a:tblGrid>
                <a:gridCol w="619998">
                  <a:extLst>
                    <a:ext uri="{9D8B030D-6E8A-4147-A177-3AD203B41FA5}">
                      <a16:colId xmlns:a16="http://schemas.microsoft.com/office/drawing/2014/main" val="1968061557"/>
                    </a:ext>
                  </a:extLst>
                </a:gridCol>
                <a:gridCol w="1239995">
                  <a:extLst>
                    <a:ext uri="{9D8B030D-6E8A-4147-A177-3AD203B41FA5}">
                      <a16:colId xmlns:a16="http://schemas.microsoft.com/office/drawing/2014/main" val="198623384"/>
                    </a:ext>
                  </a:extLst>
                </a:gridCol>
                <a:gridCol w="1084996">
                  <a:extLst>
                    <a:ext uri="{9D8B030D-6E8A-4147-A177-3AD203B41FA5}">
                      <a16:colId xmlns:a16="http://schemas.microsoft.com/office/drawing/2014/main" val="4281284529"/>
                    </a:ext>
                  </a:extLst>
                </a:gridCol>
                <a:gridCol w="1284282">
                  <a:extLst>
                    <a:ext uri="{9D8B030D-6E8A-4147-A177-3AD203B41FA5}">
                      <a16:colId xmlns:a16="http://schemas.microsoft.com/office/drawing/2014/main" val="72334907"/>
                    </a:ext>
                  </a:extLst>
                </a:gridCol>
                <a:gridCol w="1262139">
                  <a:extLst>
                    <a:ext uri="{9D8B030D-6E8A-4147-A177-3AD203B41FA5}">
                      <a16:colId xmlns:a16="http://schemas.microsoft.com/office/drawing/2014/main" val="246167136"/>
                    </a:ext>
                  </a:extLst>
                </a:gridCol>
                <a:gridCol w="1439281">
                  <a:extLst>
                    <a:ext uri="{9D8B030D-6E8A-4147-A177-3AD203B41FA5}">
                      <a16:colId xmlns:a16="http://schemas.microsoft.com/office/drawing/2014/main" val="3253294637"/>
                    </a:ext>
                  </a:extLst>
                </a:gridCol>
                <a:gridCol w="1483566">
                  <a:extLst>
                    <a:ext uri="{9D8B030D-6E8A-4147-A177-3AD203B41FA5}">
                      <a16:colId xmlns:a16="http://schemas.microsoft.com/office/drawing/2014/main" val="1913068646"/>
                    </a:ext>
                  </a:extLst>
                </a:gridCol>
                <a:gridCol w="1771422">
                  <a:extLst>
                    <a:ext uri="{9D8B030D-6E8A-4147-A177-3AD203B41FA5}">
                      <a16:colId xmlns:a16="http://schemas.microsoft.com/office/drawing/2014/main" val="924875241"/>
                    </a:ext>
                  </a:extLst>
                </a:gridCol>
                <a:gridCol w="929996">
                  <a:extLst>
                    <a:ext uri="{9D8B030D-6E8A-4147-A177-3AD203B41FA5}">
                      <a16:colId xmlns:a16="http://schemas.microsoft.com/office/drawing/2014/main" val="1036992710"/>
                    </a:ext>
                  </a:extLst>
                </a:gridCol>
              </a:tblGrid>
              <a:tr h="760534">
                <a:tc>
                  <a:txBody>
                    <a:bodyPr/>
                    <a:lstStyle/>
                    <a:p>
                      <a:pPr algn="l" fontAlgn="t"/>
                      <a:r>
                        <a:rPr lang="ru-RU" sz="1800" u="none" strike="noStrike">
                          <a:effectLst/>
                          <a:latin typeface="Times New Roman" panose="02020603050405020304" pitchFamily="18" charset="0"/>
                          <a:cs typeface="Times New Roman" panose="02020603050405020304" pitchFamily="18" charset="0"/>
                        </a:rPr>
                        <a:t>#</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Сыныптар</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Оқушылар саны</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Оқу озаты</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dirty="0" err="1">
                          <a:effectLst/>
                          <a:latin typeface="Times New Roman" panose="02020603050405020304" pitchFamily="18" charset="0"/>
                          <a:cs typeface="Times New Roman" panose="02020603050405020304" pitchFamily="18" charset="0"/>
                        </a:rPr>
                        <a:t>Екпінділер</a:t>
                      </a:r>
                      <a:endParaRPr lang="ru-RU"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Үлгерушілер</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Білім сапасы %</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Үлгерім сапасы %</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tc>
                  <a:txBody>
                    <a:bodyPr/>
                    <a:lstStyle/>
                    <a:p>
                      <a:pPr algn="l" fontAlgn="t"/>
                      <a:r>
                        <a:rPr lang="ru-RU" sz="1800" u="none" strike="noStrike">
                          <a:effectLst/>
                          <a:latin typeface="Times New Roman" panose="02020603050405020304" pitchFamily="18" charset="0"/>
                          <a:cs typeface="Times New Roman" panose="02020603050405020304" pitchFamily="18" charset="0"/>
                        </a:rPr>
                        <a:t>Орташа балл</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tc>
                <a:extLst>
                  <a:ext uri="{0D108BD9-81ED-4DB2-BD59-A6C34878D82A}">
                    <a16:rowId xmlns:a16="http://schemas.microsoft.com/office/drawing/2014/main" val="3978634447"/>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1</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2</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31</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9</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54,8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3,9</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4077089499"/>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2</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13</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56,7</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334515009"/>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3</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55,6</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4</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188637593"/>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5</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31</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10</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42</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3,9</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865198755"/>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5</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9</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20</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44,4</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2803301807"/>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27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48</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3,9</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3341447064"/>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22</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4</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12</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45,6</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2633063766"/>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9</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30</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5</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43</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1846050043"/>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9</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10</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19</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2</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11</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42</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3,7</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2083648126"/>
                  </a:ext>
                </a:extLst>
              </a:tr>
              <a:tr h="380267">
                <a:tc>
                  <a:txBody>
                    <a:bodyPr/>
                    <a:lstStyle/>
                    <a:p>
                      <a:pPr algn="r" fontAlgn="b"/>
                      <a:r>
                        <a:rPr lang="ru-RU" sz="1800" u="none" strike="noStrike">
                          <a:effectLst/>
                          <a:latin typeface="Times New Roman" panose="02020603050405020304" pitchFamily="18" charset="0"/>
                          <a:cs typeface="Times New Roman" panose="02020603050405020304" pitchFamily="18" charset="0"/>
                        </a:rPr>
                        <a:t>10</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11</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17</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3</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6</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latin typeface="Times New Roman" panose="02020603050405020304" pitchFamily="18" charset="0"/>
                          <a:cs typeface="Times New Roman" panose="02020603050405020304" pitchFamily="18" charset="0"/>
                        </a:rPr>
                        <a:t>8</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52,9</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4,1</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3761534767"/>
                  </a:ext>
                </a:extLst>
              </a:tr>
              <a:tr h="380267">
                <a:tc>
                  <a:txBody>
                    <a:bodyPr/>
                    <a:lstStyle/>
                    <a:p>
                      <a:pPr algn="l" fontAlgn="b"/>
                      <a:r>
                        <a:rPr lang="ru-RU" sz="1800" u="none" strike="noStrike">
                          <a:effectLst/>
                          <a:latin typeface="Times New Roman" panose="02020603050405020304" pitchFamily="18" charset="0"/>
                          <a:cs typeface="Times New Roman" panose="02020603050405020304" pitchFamily="18" charset="0"/>
                        </a:rPr>
                        <a:t> </a:t>
                      </a:r>
                      <a:endParaRPr lang="ru-RU"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l" fontAlgn="b"/>
                      <a:r>
                        <a:rPr lang="ru-RU" sz="1800" u="none" strike="noStrike" dirty="0" err="1">
                          <a:effectLst/>
                          <a:highlight>
                            <a:srgbClr val="FFFF00"/>
                          </a:highlight>
                          <a:latin typeface="Times New Roman" panose="02020603050405020304" pitchFamily="18" charset="0"/>
                          <a:cs typeface="Times New Roman" panose="02020603050405020304" pitchFamily="18" charset="0"/>
                        </a:rPr>
                        <a:t>Барлығы</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268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57</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73</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138</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48,2</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a:effectLst/>
                          <a:highlight>
                            <a:srgbClr val="FFFF00"/>
                          </a:highlight>
                          <a:latin typeface="Times New Roman" panose="02020603050405020304" pitchFamily="18" charset="0"/>
                          <a:cs typeface="Times New Roman" panose="02020603050405020304" pitchFamily="18" charset="0"/>
                        </a:rPr>
                        <a:t>100%</a:t>
                      </a:r>
                      <a:endParaRPr lang="ru-RU" sz="1800" b="0" i="0" u="none" strike="noStrike">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r>
                        <a:rPr lang="ru-RU" sz="1800" u="none" strike="noStrike" dirty="0">
                          <a:effectLst/>
                          <a:highlight>
                            <a:srgbClr val="FFFF00"/>
                          </a:highlight>
                          <a:latin typeface="Times New Roman" panose="02020603050405020304" pitchFamily="18" charset="0"/>
                          <a:cs typeface="Times New Roman" panose="02020603050405020304" pitchFamily="18" charset="0"/>
                        </a:rPr>
                        <a:t>3,9</a:t>
                      </a:r>
                      <a:endParaRPr lang="ru-RU" sz="1800" b="0" i="0" u="none" strike="noStrike" dirty="0">
                        <a:solidFill>
                          <a:srgbClr val="000000"/>
                        </a:solidFill>
                        <a:effectLst/>
                        <a:highlight>
                          <a:srgbClr val="FFFF00"/>
                        </a:highlight>
                        <a:latin typeface="Times New Roman" panose="02020603050405020304" pitchFamily="18" charset="0"/>
                        <a:cs typeface="Times New Roman" panose="02020603050405020304" pitchFamily="18" charset="0"/>
                      </a:endParaRPr>
                    </a:p>
                  </a:txBody>
                  <a:tcPr marL="6350" marR="6350" marT="6350" marB="0" anchor="b"/>
                </a:tc>
                <a:extLst>
                  <a:ext uri="{0D108BD9-81ED-4DB2-BD59-A6C34878D82A}">
                    <a16:rowId xmlns:a16="http://schemas.microsoft.com/office/drawing/2014/main" val="264783171"/>
                  </a:ext>
                </a:extLst>
              </a:tr>
            </a:tbl>
          </a:graphicData>
        </a:graphic>
      </p:graphicFrame>
      <p:sp>
        <p:nvSpPr>
          <p:cNvPr id="6" name="TextBox 5">
            <a:extLst>
              <a:ext uri="{FF2B5EF4-FFF2-40B4-BE49-F238E27FC236}">
                <a16:creationId xmlns:a16="http://schemas.microsoft.com/office/drawing/2014/main" id="{C8731287-3460-4551-83BD-6D5668E56FE5}"/>
              </a:ext>
            </a:extLst>
          </p:cNvPr>
          <p:cNvSpPr txBox="1"/>
          <p:nvPr/>
        </p:nvSpPr>
        <p:spPr>
          <a:xfrm>
            <a:off x="1752600" y="377314"/>
            <a:ext cx="8953499" cy="584775"/>
          </a:xfrm>
          <a:prstGeom prst="rect">
            <a:avLst/>
          </a:prstGeom>
          <a:ln>
            <a:noFill/>
          </a:ln>
          <a:effectLst>
            <a:glow rad="228600">
              <a:schemeClr val="accent3">
                <a:satMod val="175000"/>
                <a:alpha val="40000"/>
              </a:schemeClr>
            </a:glow>
            <a:outerShdw blurRad="44450" dist="27940" dir="5400000" algn="ctr">
              <a:srgbClr val="000000">
                <a:alpha val="32000"/>
              </a:srgbClr>
            </a:outerShdw>
            <a:softEdge rad="1270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ru-RU" sz="3200" dirty="0" err="1">
                <a:solidFill>
                  <a:srgbClr val="FF0000"/>
                </a:solidFill>
                <a:latin typeface="Times New Roman" panose="02020603050405020304" pitchFamily="18" charset="0"/>
                <a:cs typeface="Times New Roman" panose="02020603050405020304" pitchFamily="18" charset="0"/>
              </a:rPr>
              <a:t>Мектеп</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бойынша</a:t>
            </a:r>
            <a:r>
              <a:rPr lang="ru-RU" sz="3200" dirty="0">
                <a:solidFill>
                  <a:srgbClr val="FF0000"/>
                </a:solidFill>
                <a:latin typeface="Times New Roman" panose="02020603050405020304" pitchFamily="18" charset="0"/>
                <a:cs typeface="Times New Roman" panose="02020603050405020304" pitchFamily="18" charset="0"/>
              </a:rPr>
              <a:t> </a:t>
            </a:r>
            <a:r>
              <a:rPr lang="kk-KZ" sz="3200" dirty="0">
                <a:solidFill>
                  <a:srgbClr val="FF0000"/>
                </a:solidFill>
                <a:latin typeface="Times New Roman" panose="02020603050405020304" pitchFamily="18" charset="0"/>
                <a:cs typeface="Times New Roman" panose="02020603050405020304" pitchFamily="18" charset="0"/>
              </a:rPr>
              <a:t>І тоқсандық </a:t>
            </a:r>
            <a:r>
              <a:rPr lang="ru-RU" sz="3200" dirty="0" err="1">
                <a:solidFill>
                  <a:srgbClr val="FF0000"/>
                </a:solidFill>
                <a:latin typeface="Times New Roman" panose="02020603050405020304" pitchFamily="18" charset="0"/>
                <a:cs typeface="Times New Roman" panose="02020603050405020304" pitchFamily="18" charset="0"/>
              </a:rPr>
              <a:t>білім</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сапасы</a:t>
            </a:r>
            <a:endParaRPr lang="ru-RU"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2494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2864FC-7894-4729-BC02-0E7735A4BCE6}"/>
              </a:ext>
            </a:extLst>
          </p:cNvPr>
          <p:cNvSpPr txBox="1"/>
          <p:nvPr/>
        </p:nvSpPr>
        <p:spPr>
          <a:xfrm>
            <a:off x="1752600" y="377314"/>
            <a:ext cx="8953499" cy="1077218"/>
          </a:xfrm>
          <a:prstGeom prst="rect">
            <a:avLst/>
          </a:prstGeom>
          <a:ln>
            <a:noFill/>
          </a:ln>
          <a:effectLst>
            <a:glow rad="228600">
              <a:schemeClr val="accent3">
                <a:satMod val="175000"/>
                <a:alpha val="40000"/>
              </a:schemeClr>
            </a:glow>
            <a:outerShdw blurRad="44450" dist="27940" dir="5400000" algn="ctr">
              <a:srgbClr val="000000">
                <a:alpha val="32000"/>
              </a:srgbClr>
            </a:outerShdw>
            <a:softEdge rad="1270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ru-RU" sz="3200" dirty="0" err="1">
                <a:solidFill>
                  <a:srgbClr val="FF0000"/>
                </a:solidFill>
                <a:latin typeface="Times New Roman" panose="02020603050405020304" pitchFamily="18" charset="0"/>
                <a:cs typeface="Times New Roman" panose="02020603050405020304" pitchFamily="18" charset="0"/>
              </a:rPr>
              <a:t>Мектеп</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бойынша</a:t>
            </a:r>
            <a:r>
              <a:rPr lang="ru-RU" sz="3200" dirty="0">
                <a:solidFill>
                  <a:srgbClr val="FF0000"/>
                </a:solidFill>
                <a:latin typeface="Times New Roman" panose="02020603050405020304" pitchFamily="18" charset="0"/>
                <a:cs typeface="Times New Roman" panose="02020603050405020304" pitchFamily="18" charset="0"/>
              </a:rPr>
              <a:t> </a:t>
            </a:r>
            <a:r>
              <a:rPr lang="kk-KZ" sz="3200" dirty="0">
                <a:solidFill>
                  <a:srgbClr val="FF0000"/>
                </a:solidFill>
                <a:latin typeface="Times New Roman" panose="02020603050405020304" pitchFamily="18" charset="0"/>
                <a:cs typeface="Times New Roman" panose="02020603050405020304" pitchFamily="18" charset="0"/>
              </a:rPr>
              <a:t>І тоқсандық </a:t>
            </a:r>
            <a:r>
              <a:rPr lang="ru-RU" sz="3200" dirty="0" err="1">
                <a:solidFill>
                  <a:srgbClr val="FF0000"/>
                </a:solidFill>
                <a:latin typeface="Times New Roman" panose="02020603050405020304" pitchFamily="18" charset="0"/>
                <a:cs typeface="Times New Roman" panose="02020603050405020304" pitchFamily="18" charset="0"/>
              </a:rPr>
              <a:t>білім</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сапасы</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мониторингі</a:t>
            </a:r>
            <a:endParaRPr lang="ru-RU" sz="32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Диаграмма 4">
            <a:extLst>
              <a:ext uri="{FF2B5EF4-FFF2-40B4-BE49-F238E27FC236}">
                <a16:creationId xmlns:a16="http://schemas.microsoft.com/office/drawing/2014/main" id="{FEBC7535-0857-413B-AFB3-49A44B2BF32C}"/>
              </a:ext>
            </a:extLst>
          </p:cNvPr>
          <p:cNvGraphicFramePr>
            <a:graphicFrameLocks/>
          </p:cNvGraphicFramePr>
          <p:nvPr>
            <p:extLst>
              <p:ext uri="{D42A27DB-BD31-4B8C-83A1-F6EECF244321}">
                <p14:modId xmlns:p14="http://schemas.microsoft.com/office/powerpoint/2010/main" val="2597281837"/>
              </p:ext>
            </p:extLst>
          </p:nvPr>
        </p:nvGraphicFramePr>
        <p:xfrm>
          <a:off x="171451" y="1762125"/>
          <a:ext cx="6305550" cy="46101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Диаграмма 5">
            <a:extLst>
              <a:ext uri="{FF2B5EF4-FFF2-40B4-BE49-F238E27FC236}">
                <a16:creationId xmlns:a16="http://schemas.microsoft.com/office/drawing/2014/main" id="{AD033B15-21F0-4D75-9E6A-10D77EA9A367}"/>
              </a:ext>
            </a:extLst>
          </p:cNvPr>
          <p:cNvGraphicFramePr>
            <a:graphicFrameLocks/>
          </p:cNvGraphicFramePr>
          <p:nvPr>
            <p:extLst>
              <p:ext uri="{D42A27DB-BD31-4B8C-83A1-F6EECF244321}">
                <p14:modId xmlns:p14="http://schemas.microsoft.com/office/powerpoint/2010/main" val="2651518270"/>
              </p:ext>
            </p:extLst>
          </p:nvPr>
        </p:nvGraphicFramePr>
        <p:xfrm>
          <a:off x="6743700" y="1762124"/>
          <a:ext cx="5276849" cy="46101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9162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72761" y="79020"/>
            <a:ext cx="8809893"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kk-KZ" b="1" dirty="0">
                <a:latin typeface="Times New Roman" panose="02020603050405020304" pitchFamily="18" charset="0"/>
                <a:ea typeface="Times New Roman" panose="02020603050405020304" pitchFamily="18" charset="0"/>
              </a:rPr>
              <a:t>Ә.Ахметов атындағы №61 жалпы орта білім беретін мектебінің бастауыш сынып оқушылардың   2024-2025 оқу жылының дүниетану  пәннен бастапқы білім кесімі бойынша білім сапасының көрсеткішіне сараптамалық талдау</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3842129591"/>
              </p:ext>
            </p:extLst>
          </p:nvPr>
        </p:nvGraphicFramePr>
        <p:xfrm>
          <a:off x="2858232" y="1151792"/>
          <a:ext cx="6901230" cy="2215663"/>
        </p:xfrm>
        <a:graphic>
          <a:graphicData uri="http://schemas.openxmlformats.org/drawingml/2006/table">
            <a:tbl>
              <a:tblPr firstRow="1" firstCol="1" bandRow="1">
                <a:tableStyleId>{5C22544A-7EE6-4342-B048-85BDC9FD1C3A}</a:tableStyleId>
              </a:tblPr>
              <a:tblGrid>
                <a:gridCol w="816611">
                  <a:extLst>
                    <a:ext uri="{9D8B030D-6E8A-4147-A177-3AD203B41FA5}">
                      <a16:colId xmlns:a16="http://schemas.microsoft.com/office/drawing/2014/main" val="210726520"/>
                    </a:ext>
                  </a:extLst>
                </a:gridCol>
                <a:gridCol w="634361">
                  <a:extLst>
                    <a:ext uri="{9D8B030D-6E8A-4147-A177-3AD203B41FA5}">
                      <a16:colId xmlns:a16="http://schemas.microsoft.com/office/drawing/2014/main" val="2906914312"/>
                    </a:ext>
                  </a:extLst>
                </a:gridCol>
                <a:gridCol w="729003">
                  <a:extLst>
                    <a:ext uri="{9D8B030D-6E8A-4147-A177-3AD203B41FA5}">
                      <a16:colId xmlns:a16="http://schemas.microsoft.com/office/drawing/2014/main" val="2714418617"/>
                    </a:ext>
                  </a:extLst>
                </a:gridCol>
                <a:gridCol w="729003">
                  <a:extLst>
                    <a:ext uri="{9D8B030D-6E8A-4147-A177-3AD203B41FA5}">
                      <a16:colId xmlns:a16="http://schemas.microsoft.com/office/drawing/2014/main" val="3549049283"/>
                    </a:ext>
                  </a:extLst>
                </a:gridCol>
                <a:gridCol w="729003">
                  <a:extLst>
                    <a:ext uri="{9D8B030D-6E8A-4147-A177-3AD203B41FA5}">
                      <a16:colId xmlns:a16="http://schemas.microsoft.com/office/drawing/2014/main" val="2416856218"/>
                    </a:ext>
                  </a:extLst>
                </a:gridCol>
                <a:gridCol w="634361">
                  <a:extLst>
                    <a:ext uri="{9D8B030D-6E8A-4147-A177-3AD203B41FA5}">
                      <a16:colId xmlns:a16="http://schemas.microsoft.com/office/drawing/2014/main" val="1021124382"/>
                    </a:ext>
                  </a:extLst>
                </a:gridCol>
                <a:gridCol w="649708">
                  <a:extLst>
                    <a:ext uri="{9D8B030D-6E8A-4147-A177-3AD203B41FA5}">
                      <a16:colId xmlns:a16="http://schemas.microsoft.com/office/drawing/2014/main" val="4207797657"/>
                    </a:ext>
                  </a:extLst>
                </a:gridCol>
                <a:gridCol w="720690">
                  <a:extLst>
                    <a:ext uri="{9D8B030D-6E8A-4147-A177-3AD203B41FA5}">
                      <a16:colId xmlns:a16="http://schemas.microsoft.com/office/drawing/2014/main" val="1540259413"/>
                    </a:ext>
                  </a:extLst>
                </a:gridCol>
                <a:gridCol w="585121">
                  <a:extLst>
                    <a:ext uri="{9D8B030D-6E8A-4147-A177-3AD203B41FA5}">
                      <a16:colId xmlns:a16="http://schemas.microsoft.com/office/drawing/2014/main" val="545512980"/>
                    </a:ext>
                  </a:extLst>
                </a:gridCol>
                <a:gridCol w="673369">
                  <a:extLst>
                    <a:ext uri="{9D8B030D-6E8A-4147-A177-3AD203B41FA5}">
                      <a16:colId xmlns:a16="http://schemas.microsoft.com/office/drawing/2014/main" val="2804068585"/>
                    </a:ext>
                  </a:extLst>
                </a:gridCol>
              </a:tblGrid>
              <a:tr h="408777">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«4»</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Үлгерім сапасы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27775881"/>
                  </a:ext>
                </a:extLst>
              </a:tr>
              <a:tr h="197968">
                <a:tc>
                  <a:txBody>
                    <a:bodyPr/>
                    <a:lstStyle/>
                    <a:p>
                      <a:pPr algn="ctr">
                        <a:lnSpc>
                          <a:spcPct val="115000"/>
                        </a:lnSpc>
                        <a:spcAft>
                          <a:spcPts val="0"/>
                        </a:spcAft>
                      </a:pPr>
                      <a:r>
                        <a:rPr lang="ru-RU" sz="1200">
                          <a:effectLst/>
                        </a:rPr>
                        <a:t> </a:t>
                      </a:r>
                      <a:r>
                        <a:rPr lang="kk-KZ" sz="1200">
                          <a:effectLst/>
                        </a:rPr>
                        <a:t>2«А»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3,8</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0738003"/>
                  </a:ext>
                </a:extLst>
              </a:tr>
              <a:tr h="197968">
                <a:tc>
                  <a:txBody>
                    <a:bodyPr/>
                    <a:lstStyle/>
                    <a:p>
                      <a:pPr algn="ctr">
                        <a:lnSpc>
                          <a:spcPct val="115000"/>
                        </a:lnSpc>
                        <a:spcAft>
                          <a:spcPts val="0"/>
                        </a:spcAft>
                      </a:pPr>
                      <a:r>
                        <a:rPr lang="ru-RU" sz="1200">
                          <a:effectLst/>
                        </a:rPr>
                        <a:t> </a:t>
                      </a:r>
                      <a:r>
                        <a:rPr lang="kk-KZ" sz="1200">
                          <a:effectLst/>
                        </a:rPr>
                        <a:t>2«Ә»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0265977"/>
                  </a:ext>
                </a:extLst>
              </a:tr>
              <a:tr h="197968">
                <a:tc>
                  <a:txBody>
                    <a:bodyPr/>
                    <a:lstStyle/>
                    <a:p>
                      <a:pPr algn="ctr">
                        <a:lnSpc>
                          <a:spcPct val="115000"/>
                        </a:lnSpc>
                        <a:spcAft>
                          <a:spcPts val="0"/>
                        </a:spcAft>
                      </a:pPr>
                      <a:r>
                        <a:rPr lang="kk-KZ" sz="1200">
                          <a:effectLst/>
                        </a:rPr>
                        <a:t>3«А»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3822569"/>
                  </a:ext>
                </a:extLst>
              </a:tr>
              <a:tr h="197968">
                <a:tc>
                  <a:txBody>
                    <a:bodyPr/>
                    <a:lstStyle/>
                    <a:p>
                      <a:pPr algn="ctr">
                        <a:lnSpc>
                          <a:spcPct val="115000"/>
                        </a:lnSpc>
                        <a:spcAft>
                          <a:spcPts val="0"/>
                        </a:spcAft>
                      </a:pPr>
                      <a:r>
                        <a:rPr lang="kk-KZ" sz="1200">
                          <a:effectLst/>
                        </a:rPr>
                        <a:t>3</a:t>
                      </a:r>
                      <a:r>
                        <a:rPr lang="ru-RU" sz="1200">
                          <a:effectLst/>
                        </a:rPr>
                        <a:t>«</a:t>
                      </a:r>
                      <a:r>
                        <a:rPr lang="kk-KZ" sz="1200">
                          <a:effectLst/>
                        </a:rPr>
                        <a:t>Ә</a:t>
                      </a: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a:t>
                      </a:r>
                      <a:r>
                        <a:rPr lang="kk-KZ" sz="1200" dirty="0">
                          <a:effectLst/>
                          <a:highlight>
                            <a:srgbClr val="FFFF00"/>
                          </a:highlight>
                        </a:rPr>
                        <a:t>7</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95</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9602036"/>
                  </a:ext>
                </a:extLst>
              </a:tr>
              <a:tr h="197968">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3247953"/>
                  </a:ext>
                </a:extLst>
              </a:tr>
              <a:tr h="197968">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nSpc>
                          <a:spcPct val="107000"/>
                        </a:lnSpc>
                        <a:spcAft>
                          <a:spcPts val="800"/>
                        </a:spcAft>
                      </a:pPr>
                      <a:r>
                        <a:rPr lang="ru-RU" sz="11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731623093"/>
                  </a:ext>
                </a:extLst>
              </a:tr>
              <a:tr h="619078">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gn="just">
                        <a:lnSpc>
                          <a:spcPct val="115000"/>
                        </a:lnSpc>
                        <a:spcAft>
                          <a:spcPts val="0"/>
                        </a:spcAft>
                      </a:pPr>
                      <a:r>
                        <a:rPr lang="kk-KZ" sz="1200" dirty="0">
                          <a:effectLst/>
                        </a:rPr>
                        <a:t>Оқушылардан өтілген материалдар бойынша бақылау диктанты  алынды. Сынып жетекшілері сыныптағы жекелеген оқушылармен жіберілген қателіктер негізінде жұмыс жүргізуде.</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289970379"/>
                  </a:ext>
                </a:extLst>
              </a:tr>
            </a:tbl>
          </a:graphicData>
        </a:graphic>
      </p:graphicFrame>
      <p:graphicFrame>
        <p:nvGraphicFramePr>
          <p:cNvPr id="6" name="Диаграмма 5"/>
          <p:cNvGraphicFramePr>
            <a:graphicFrameLocks/>
          </p:cNvGraphicFramePr>
          <p:nvPr>
            <p:extLst>
              <p:ext uri="{D42A27DB-BD31-4B8C-83A1-F6EECF244321}">
                <p14:modId xmlns:p14="http://schemas.microsoft.com/office/powerpoint/2010/main" val="301882070"/>
              </p:ext>
            </p:extLst>
          </p:nvPr>
        </p:nvGraphicFramePr>
        <p:xfrm>
          <a:off x="2858232" y="3648808"/>
          <a:ext cx="6838949" cy="26439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3478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91761" y="203750"/>
            <a:ext cx="9507416" cy="1047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Ә.Ахметов атындағы №61 жалпы орта білім беретін мектебінің бастауыш сынып оқушылардың   2024-2025 оқу жылының жаратылыстану  пәннен бастапқы білім кесімі бойынша білім сапасының көрсеткішіне сараптамалық талдау</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48832498"/>
              </p:ext>
            </p:extLst>
          </p:nvPr>
        </p:nvGraphicFramePr>
        <p:xfrm>
          <a:off x="2288074" y="1360495"/>
          <a:ext cx="8069263" cy="2002790"/>
        </p:xfrm>
        <a:graphic>
          <a:graphicData uri="http://schemas.openxmlformats.org/drawingml/2006/table">
            <a:tbl>
              <a:tblPr firstRow="1" firstCol="1" bandRow="1">
                <a:tableStyleId>{5C22544A-7EE6-4342-B048-85BDC9FD1C3A}</a:tableStyleId>
              </a:tblPr>
              <a:tblGrid>
                <a:gridCol w="954823">
                  <a:extLst>
                    <a:ext uri="{9D8B030D-6E8A-4147-A177-3AD203B41FA5}">
                      <a16:colId xmlns:a16="http://schemas.microsoft.com/office/drawing/2014/main" val="3354571546"/>
                    </a:ext>
                  </a:extLst>
                </a:gridCol>
                <a:gridCol w="741727">
                  <a:extLst>
                    <a:ext uri="{9D8B030D-6E8A-4147-A177-3AD203B41FA5}">
                      <a16:colId xmlns:a16="http://schemas.microsoft.com/office/drawing/2014/main" val="1883972154"/>
                    </a:ext>
                  </a:extLst>
                </a:gridCol>
                <a:gridCol w="852386">
                  <a:extLst>
                    <a:ext uri="{9D8B030D-6E8A-4147-A177-3AD203B41FA5}">
                      <a16:colId xmlns:a16="http://schemas.microsoft.com/office/drawing/2014/main" val="745715510"/>
                    </a:ext>
                  </a:extLst>
                </a:gridCol>
                <a:gridCol w="852386">
                  <a:extLst>
                    <a:ext uri="{9D8B030D-6E8A-4147-A177-3AD203B41FA5}">
                      <a16:colId xmlns:a16="http://schemas.microsoft.com/office/drawing/2014/main" val="561663612"/>
                    </a:ext>
                  </a:extLst>
                </a:gridCol>
                <a:gridCol w="852386">
                  <a:extLst>
                    <a:ext uri="{9D8B030D-6E8A-4147-A177-3AD203B41FA5}">
                      <a16:colId xmlns:a16="http://schemas.microsoft.com/office/drawing/2014/main" val="1995950762"/>
                    </a:ext>
                  </a:extLst>
                </a:gridCol>
                <a:gridCol w="741727">
                  <a:extLst>
                    <a:ext uri="{9D8B030D-6E8A-4147-A177-3AD203B41FA5}">
                      <a16:colId xmlns:a16="http://schemas.microsoft.com/office/drawing/2014/main" val="3025681295"/>
                    </a:ext>
                  </a:extLst>
                </a:gridCol>
                <a:gridCol w="759672">
                  <a:extLst>
                    <a:ext uri="{9D8B030D-6E8A-4147-A177-3AD203B41FA5}">
                      <a16:colId xmlns:a16="http://schemas.microsoft.com/office/drawing/2014/main" val="1327087156"/>
                    </a:ext>
                  </a:extLst>
                </a:gridCol>
                <a:gridCol w="842666">
                  <a:extLst>
                    <a:ext uri="{9D8B030D-6E8A-4147-A177-3AD203B41FA5}">
                      <a16:colId xmlns:a16="http://schemas.microsoft.com/office/drawing/2014/main" val="1043387117"/>
                    </a:ext>
                  </a:extLst>
                </a:gridCol>
                <a:gridCol w="684153">
                  <a:extLst>
                    <a:ext uri="{9D8B030D-6E8A-4147-A177-3AD203B41FA5}">
                      <a16:colId xmlns:a16="http://schemas.microsoft.com/office/drawing/2014/main" val="832437878"/>
                    </a:ext>
                  </a:extLst>
                </a:gridCol>
                <a:gridCol w="787337">
                  <a:extLst>
                    <a:ext uri="{9D8B030D-6E8A-4147-A177-3AD203B41FA5}">
                      <a16:colId xmlns:a16="http://schemas.microsoft.com/office/drawing/2014/main" val="2276697864"/>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7032728"/>
                  </a:ext>
                </a:extLst>
              </a:tr>
              <a:tr h="0">
                <a:tc>
                  <a:txBody>
                    <a:bodyPr/>
                    <a:lstStyle/>
                    <a:p>
                      <a:pPr algn="ctr">
                        <a:lnSpc>
                          <a:spcPct val="115000"/>
                        </a:lnSpc>
                        <a:spcAft>
                          <a:spcPts val="0"/>
                        </a:spcAft>
                      </a:pPr>
                      <a:r>
                        <a:rPr lang="ru-RU" sz="1200">
                          <a:effectLst/>
                        </a:rPr>
                        <a:t> </a:t>
                      </a:r>
                      <a:r>
                        <a:rPr lang="kk-KZ" sz="1200">
                          <a:effectLst/>
                        </a:rPr>
                        <a:t>2«А»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3,8</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4472422"/>
                  </a:ext>
                </a:extLst>
              </a:tr>
              <a:tr h="0">
                <a:tc>
                  <a:txBody>
                    <a:bodyPr/>
                    <a:lstStyle/>
                    <a:p>
                      <a:pPr algn="ctr">
                        <a:lnSpc>
                          <a:spcPct val="115000"/>
                        </a:lnSpc>
                        <a:spcAft>
                          <a:spcPts val="0"/>
                        </a:spcAft>
                      </a:pPr>
                      <a:r>
                        <a:rPr lang="ru-RU" sz="1200">
                          <a:effectLst/>
                        </a:rPr>
                        <a:t> </a:t>
                      </a:r>
                      <a:r>
                        <a:rPr lang="kk-KZ" sz="1200">
                          <a:effectLst/>
                        </a:rPr>
                        <a:t>2«Ә»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1815246"/>
                  </a:ext>
                </a:extLst>
              </a:tr>
              <a:tr h="0">
                <a:tc>
                  <a:txBody>
                    <a:bodyPr/>
                    <a:lstStyle/>
                    <a:p>
                      <a:pPr algn="ctr">
                        <a:lnSpc>
                          <a:spcPct val="115000"/>
                        </a:lnSpc>
                        <a:spcAft>
                          <a:spcPts val="0"/>
                        </a:spcAft>
                      </a:pPr>
                      <a:r>
                        <a:rPr lang="kk-KZ" sz="1200">
                          <a:effectLst/>
                        </a:rPr>
                        <a:t>3«А»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3241579"/>
                  </a:ext>
                </a:extLst>
              </a:tr>
              <a:tr h="0">
                <a:tc>
                  <a:txBody>
                    <a:bodyPr/>
                    <a:lstStyle/>
                    <a:p>
                      <a:pPr algn="ctr">
                        <a:lnSpc>
                          <a:spcPct val="115000"/>
                        </a:lnSpc>
                        <a:spcAft>
                          <a:spcPts val="0"/>
                        </a:spcAft>
                      </a:pPr>
                      <a:r>
                        <a:rPr lang="kk-KZ" sz="1200">
                          <a:effectLst/>
                        </a:rPr>
                        <a:t>3</a:t>
                      </a:r>
                      <a:r>
                        <a:rPr lang="ru-RU" sz="1200">
                          <a:effectLst/>
                        </a:rPr>
                        <a:t>«</a:t>
                      </a:r>
                      <a:r>
                        <a:rPr lang="kk-KZ" sz="1200">
                          <a:effectLst/>
                        </a:rPr>
                        <a:t>Ә</a:t>
                      </a: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a:t>
                      </a:r>
                      <a:r>
                        <a:rPr lang="kk-KZ" sz="1200" dirty="0">
                          <a:effectLst/>
                          <a:highlight>
                            <a:srgbClr val="FFFF00"/>
                          </a:highlight>
                        </a:rPr>
                        <a:t>7</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94</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2464673"/>
                  </a:ext>
                </a:extLst>
              </a:tr>
              <a:tr h="0">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9788686"/>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nSpc>
                          <a:spcPct val="107000"/>
                        </a:lnSpc>
                        <a:spcAft>
                          <a:spcPts val="800"/>
                        </a:spcAft>
                      </a:pPr>
                      <a:r>
                        <a:rPr lang="ru-RU" sz="11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8660519"/>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gn="just">
                        <a:lnSpc>
                          <a:spcPct val="115000"/>
                        </a:lnSpc>
                        <a:spcAft>
                          <a:spcPts val="0"/>
                        </a:spcAft>
                      </a:pPr>
                      <a:r>
                        <a:rPr lang="kk-KZ" sz="1200" dirty="0">
                          <a:effectLst/>
                        </a:rPr>
                        <a:t>Оқушылардан өтілген материалдар бойынша бақылау диктанты  алынды. Сынып жетекшілері сыныптағы жекелеген оқушылармен жіберілген қателіктер негізінде жұмыс жүргізуде.</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0497984"/>
                  </a:ext>
                </a:extLst>
              </a:tr>
            </a:tbl>
          </a:graphicData>
        </a:graphic>
      </p:graphicFrame>
      <p:graphicFrame>
        <p:nvGraphicFramePr>
          <p:cNvPr id="6" name="Диаграмма 5"/>
          <p:cNvGraphicFramePr>
            <a:graphicFrameLocks/>
          </p:cNvGraphicFramePr>
          <p:nvPr>
            <p:extLst>
              <p:ext uri="{D42A27DB-BD31-4B8C-83A1-F6EECF244321}">
                <p14:modId xmlns:p14="http://schemas.microsoft.com/office/powerpoint/2010/main" val="3078853642"/>
              </p:ext>
            </p:extLst>
          </p:nvPr>
        </p:nvGraphicFramePr>
        <p:xfrm>
          <a:off x="2603559" y="3666392"/>
          <a:ext cx="7438292" cy="25761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4881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07932" y="457090"/>
            <a:ext cx="9064868"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kk-KZ" b="1" dirty="0">
                <a:latin typeface="Times New Roman" panose="02020603050405020304" pitchFamily="18" charset="0"/>
                <a:ea typeface="Times New Roman" panose="02020603050405020304" pitchFamily="18" charset="0"/>
                <a:cs typeface="Times New Roman" panose="02020603050405020304" pitchFamily="18" charset="0"/>
              </a:rPr>
              <a:t> Ә.Ахметов атындағы №61 жалпы орта білім беретін мектебінің бастауыш сынып оқушылардың   2024-2025 оқу жылының әдебиеттік оқу  пәннен бастапқы білім кесімі бойынша білім сапасының көрсеткішіне сараптамалық талдау</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3421461141"/>
              </p:ext>
            </p:extLst>
          </p:nvPr>
        </p:nvGraphicFramePr>
        <p:xfrm>
          <a:off x="2332038" y="1553574"/>
          <a:ext cx="7972546" cy="2003044"/>
        </p:xfrm>
        <a:graphic>
          <a:graphicData uri="http://schemas.openxmlformats.org/drawingml/2006/table">
            <a:tbl>
              <a:tblPr firstRow="1" firstCol="1" bandRow="1">
                <a:tableStyleId>{5C22544A-7EE6-4342-B048-85BDC9FD1C3A}</a:tableStyleId>
              </a:tblPr>
              <a:tblGrid>
                <a:gridCol w="943379">
                  <a:extLst>
                    <a:ext uri="{9D8B030D-6E8A-4147-A177-3AD203B41FA5}">
                      <a16:colId xmlns:a16="http://schemas.microsoft.com/office/drawing/2014/main" val="573885232"/>
                    </a:ext>
                  </a:extLst>
                </a:gridCol>
                <a:gridCol w="732836">
                  <a:extLst>
                    <a:ext uri="{9D8B030D-6E8A-4147-A177-3AD203B41FA5}">
                      <a16:colId xmlns:a16="http://schemas.microsoft.com/office/drawing/2014/main" val="2553859646"/>
                    </a:ext>
                  </a:extLst>
                </a:gridCol>
                <a:gridCol w="842170">
                  <a:extLst>
                    <a:ext uri="{9D8B030D-6E8A-4147-A177-3AD203B41FA5}">
                      <a16:colId xmlns:a16="http://schemas.microsoft.com/office/drawing/2014/main" val="349925546"/>
                    </a:ext>
                  </a:extLst>
                </a:gridCol>
                <a:gridCol w="842170">
                  <a:extLst>
                    <a:ext uri="{9D8B030D-6E8A-4147-A177-3AD203B41FA5}">
                      <a16:colId xmlns:a16="http://schemas.microsoft.com/office/drawing/2014/main" val="2165235972"/>
                    </a:ext>
                  </a:extLst>
                </a:gridCol>
                <a:gridCol w="842170">
                  <a:extLst>
                    <a:ext uri="{9D8B030D-6E8A-4147-A177-3AD203B41FA5}">
                      <a16:colId xmlns:a16="http://schemas.microsoft.com/office/drawing/2014/main" val="1855149550"/>
                    </a:ext>
                  </a:extLst>
                </a:gridCol>
                <a:gridCol w="732836">
                  <a:extLst>
                    <a:ext uri="{9D8B030D-6E8A-4147-A177-3AD203B41FA5}">
                      <a16:colId xmlns:a16="http://schemas.microsoft.com/office/drawing/2014/main" val="3690028082"/>
                    </a:ext>
                  </a:extLst>
                </a:gridCol>
                <a:gridCol w="750566">
                  <a:extLst>
                    <a:ext uri="{9D8B030D-6E8A-4147-A177-3AD203B41FA5}">
                      <a16:colId xmlns:a16="http://schemas.microsoft.com/office/drawing/2014/main" val="3438855748"/>
                    </a:ext>
                  </a:extLst>
                </a:gridCol>
                <a:gridCol w="832567">
                  <a:extLst>
                    <a:ext uri="{9D8B030D-6E8A-4147-A177-3AD203B41FA5}">
                      <a16:colId xmlns:a16="http://schemas.microsoft.com/office/drawing/2014/main" val="2503419027"/>
                    </a:ext>
                  </a:extLst>
                </a:gridCol>
                <a:gridCol w="675953">
                  <a:extLst>
                    <a:ext uri="{9D8B030D-6E8A-4147-A177-3AD203B41FA5}">
                      <a16:colId xmlns:a16="http://schemas.microsoft.com/office/drawing/2014/main" val="4252270250"/>
                    </a:ext>
                  </a:extLst>
                </a:gridCol>
                <a:gridCol w="777899">
                  <a:extLst>
                    <a:ext uri="{9D8B030D-6E8A-4147-A177-3AD203B41FA5}">
                      <a16:colId xmlns:a16="http://schemas.microsoft.com/office/drawing/2014/main" val="2171434061"/>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Үлгерім сапасы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8045491"/>
                  </a:ext>
                </a:extLst>
              </a:tr>
              <a:tr h="0">
                <a:tc>
                  <a:txBody>
                    <a:bodyPr/>
                    <a:lstStyle/>
                    <a:p>
                      <a:pPr algn="ctr">
                        <a:lnSpc>
                          <a:spcPct val="115000"/>
                        </a:lnSpc>
                        <a:spcAft>
                          <a:spcPts val="0"/>
                        </a:spcAft>
                      </a:pPr>
                      <a:r>
                        <a:rPr lang="ru-RU" sz="1200">
                          <a:effectLst/>
                        </a:rPr>
                        <a:t> </a:t>
                      </a:r>
                      <a:r>
                        <a:rPr lang="kk-KZ" sz="1200">
                          <a:effectLst/>
                        </a:rPr>
                        <a:t>2«А»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53%</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3,6</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91289426"/>
                  </a:ext>
                </a:extLst>
              </a:tr>
              <a:tr h="0">
                <a:tc>
                  <a:txBody>
                    <a:bodyPr/>
                    <a:lstStyle/>
                    <a:p>
                      <a:pPr algn="ctr">
                        <a:lnSpc>
                          <a:spcPct val="115000"/>
                        </a:lnSpc>
                        <a:spcAft>
                          <a:spcPts val="0"/>
                        </a:spcAft>
                      </a:pPr>
                      <a:r>
                        <a:rPr lang="ru-RU" sz="1200">
                          <a:effectLst/>
                        </a:rPr>
                        <a:t> </a:t>
                      </a:r>
                      <a:r>
                        <a:rPr lang="kk-KZ" sz="1200">
                          <a:effectLst/>
                        </a:rPr>
                        <a:t>2«Ә»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1814012"/>
                  </a:ext>
                </a:extLst>
              </a:tr>
              <a:tr h="0">
                <a:tc>
                  <a:txBody>
                    <a:bodyPr/>
                    <a:lstStyle/>
                    <a:p>
                      <a:pPr algn="ctr">
                        <a:lnSpc>
                          <a:spcPct val="115000"/>
                        </a:lnSpc>
                        <a:spcAft>
                          <a:spcPts val="0"/>
                        </a:spcAft>
                      </a:pPr>
                      <a:r>
                        <a:rPr lang="kk-KZ" sz="1200">
                          <a:effectLst/>
                        </a:rPr>
                        <a:t>3«А»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95%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1315184"/>
                  </a:ext>
                </a:extLst>
              </a:tr>
              <a:tr h="0">
                <a:tc>
                  <a:txBody>
                    <a:bodyPr/>
                    <a:lstStyle/>
                    <a:p>
                      <a:pPr algn="ctr">
                        <a:lnSpc>
                          <a:spcPct val="115000"/>
                        </a:lnSpc>
                        <a:spcAft>
                          <a:spcPts val="0"/>
                        </a:spcAft>
                      </a:pPr>
                      <a:r>
                        <a:rPr lang="kk-KZ" sz="1200">
                          <a:effectLst/>
                        </a:rPr>
                        <a:t>3</a:t>
                      </a:r>
                      <a:r>
                        <a:rPr lang="ru-RU" sz="1200">
                          <a:effectLst/>
                        </a:rPr>
                        <a:t>«</a:t>
                      </a:r>
                      <a:r>
                        <a:rPr lang="kk-KZ" sz="1200">
                          <a:effectLst/>
                        </a:rPr>
                        <a:t>Ә</a:t>
                      </a: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44%</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a:t>
                      </a:r>
                      <a:r>
                        <a:rPr lang="kk-KZ" sz="1200" dirty="0">
                          <a:effectLst/>
                          <a:highlight>
                            <a:srgbClr val="FFFF00"/>
                          </a:highlight>
                        </a:rPr>
                        <a:t>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89</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2309891"/>
                  </a:ext>
                </a:extLst>
              </a:tr>
              <a:tr h="0">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36,8</a:t>
                      </a:r>
                      <a:r>
                        <a:rPr lang="ru-RU"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3,4</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89</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9335006"/>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nSpc>
                          <a:spcPct val="107000"/>
                        </a:lnSpc>
                        <a:spcAft>
                          <a:spcPts val="800"/>
                        </a:spcAft>
                      </a:pPr>
                      <a:r>
                        <a:rPr lang="ru-RU" sz="11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827653968"/>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gn="just">
                        <a:lnSpc>
                          <a:spcPct val="115000"/>
                        </a:lnSpc>
                        <a:spcAft>
                          <a:spcPts val="0"/>
                        </a:spcAft>
                      </a:pPr>
                      <a:r>
                        <a:rPr lang="kk-KZ" sz="1200" dirty="0">
                          <a:effectLst/>
                        </a:rPr>
                        <a:t>Оқушылардан өтілген материалдар бойынша тест  алынды. Сынып жетекшілері сыныптағы жекелеген оқушылармен жіберілген қателіктер негізінде жұмыс жүргізуде.</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267942933"/>
                  </a:ext>
                </a:extLst>
              </a:tr>
            </a:tbl>
          </a:graphicData>
        </a:graphic>
      </p:graphicFrame>
      <p:graphicFrame>
        <p:nvGraphicFramePr>
          <p:cNvPr id="6" name="Диаграмма 5"/>
          <p:cNvGraphicFramePr>
            <a:graphicFrameLocks/>
          </p:cNvGraphicFramePr>
          <p:nvPr>
            <p:extLst>
              <p:ext uri="{D42A27DB-BD31-4B8C-83A1-F6EECF244321}">
                <p14:modId xmlns:p14="http://schemas.microsoft.com/office/powerpoint/2010/main" val="337853675"/>
              </p:ext>
            </p:extLst>
          </p:nvPr>
        </p:nvGraphicFramePr>
        <p:xfrm>
          <a:off x="2332039" y="3829848"/>
          <a:ext cx="7972545"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7935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26250" y="287643"/>
            <a:ext cx="9321161" cy="91909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sz="1600" b="1" dirty="0">
                <a:latin typeface="Times New Roman" panose="02020603050405020304" pitchFamily="18" charset="0"/>
                <a:ea typeface="Times New Roman" panose="02020603050405020304" pitchFamily="18" charset="0"/>
                <a:cs typeface="Times New Roman" panose="02020603050405020304" pitchFamily="18" charset="0"/>
              </a:rPr>
              <a:t>Ә.Ахметов атындағы №61 жалпы орта білім беретін мектебінің бастауыш сыныптардағы оқушылардың 2024-2025 оқу жылының математика  пәнінен бастапқы білім кесімі бойынша білім сапасының көрсеткішіне сараптамалық талдау</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408547709"/>
              </p:ext>
            </p:extLst>
          </p:nvPr>
        </p:nvGraphicFramePr>
        <p:xfrm>
          <a:off x="1921705" y="1367249"/>
          <a:ext cx="8930250" cy="2319528"/>
        </p:xfrm>
        <a:graphic>
          <a:graphicData uri="http://schemas.openxmlformats.org/drawingml/2006/table">
            <a:tbl>
              <a:tblPr firstRow="1" firstCol="1" bandRow="1">
                <a:tableStyleId>{5C22544A-7EE6-4342-B048-85BDC9FD1C3A}</a:tableStyleId>
              </a:tblPr>
              <a:tblGrid>
                <a:gridCol w="1056702">
                  <a:extLst>
                    <a:ext uri="{9D8B030D-6E8A-4147-A177-3AD203B41FA5}">
                      <a16:colId xmlns:a16="http://schemas.microsoft.com/office/drawing/2014/main" val="1401516569"/>
                    </a:ext>
                  </a:extLst>
                </a:gridCol>
                <a:gridCol w="820868">
                  <a:extLst>
                    <a:ext uri="{9D8B030D-6E8A-4147-A177-3AD203B41FA5}">
                      <a16:colId xmlns:a16="http://schemas.microsoft.com/office/drawing/2014/main" val="1086743117"/>
                    </a:ext>
                  </a:extLst>
                </a:gridCol>
                <a:gridCol w="943336">
                  <a:extLst>
                    <a:ext uri="{9D8B030D-6E8A-4147-A177-3AD203B41FA5}">
                      <a16:colId xmlns:a16="http://schemas.microsoft.com/office/drawing/2014/main" val="1916972145"/>
                    </a:ext>
                  </a:extLst>
                </a:gridCol>
                <a:gridCol w="943336">
                  <a:extLst>
                    <a:ext uri="{9D8B030D-6E8A-4147-A177-3AD203B41FA5}">
                      <a16:colId xmlns:a16="http://schemas.microsoft.com/office/drawing/2014/main" val="3427384128"/>
                    </a:ext>
                  </a:extLst>
                </a:gridCol>
                <a:gridCol w="943336">
                  <a:extLst>
                    <a:ext uri="{9D8B030D-6E8A-4147-A177-3AD203B41FA5}">
                      <a16:colId xmlns:a16="http://schemas.microsoft.com/office/drawing/2014/main" val="273553925"/>
                    </a:ext>
                  </a:extLst>
                </a:gridCol>
                <a:gridCol w="820868">
                  <a:extLst>
                    <a:ext uri="{9D8B030D-6E8A-4147-A177-3AD203B41FA5}">
                      <a16:colId xmlns:a16="http://schemas.microsoft.com/office/drawing/2014/main" val="731793135"/>
                    </a:ext>
                  </a:extLst>
                </a:gridCol>
                <a:gridCol w="840728">
                  <a:extLst>
                    <a:ext uri="{9D8B030D-6E8A-4147-A177-3AD203B41FA5}">
                      <a16:colId xmlns:a16="http://schemas.microsoft.com/office/drawing/2014/main" val="1632755898"/>
                    </a:ext>
                  </a:extLst>
                </a:gridCol>
                <a:gridCol w="932579">
                  <a:extLst>
                    <a:ext uri="{9D8B030D-6E8A-4147-A177-3AD203B41FA5}">
                      <a16:colId xmlns:a16="http://schemas.microsoft.com/office/drawing/2014/main" val="1513027606"/>
                    </a:ext>
                  </a:extLst>
                </a:gridCol>
                <a:gridCol w="757152">
                  <a:extLst>
                    <a:ext uri="{9D8B030D-6E8A-4147-A177-3AD203B41FA5}">
                      <a16:colId xmlns:a16="http://schemas.microsoft.com/office/drawing/2014/main" val="2000994686"/>
                    </a:ext>
                  </a:extLst>
                </a:gridCol>
                <a:gridCol w="871345">
                  <a:extLst>
                    <a:ext uri="{9D8B030D-6E8A-4147-A177-3AD203B41FA5}">
                      <a16:colId xmlns:a16="http://schemas.microsoft.com/office/drawing/2014/main" val="2194009275"/>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7287347"/>
                  </a:ext>
                </a:extLst>
              </a:tr>
              <a:tr h="0">
                <a:tc>
                  <a:txBody>
                    <a:bodyPr/>
                    <a:lstStyle/>
                    <a:p>
                      <a:pPr algn="ctr">
                        <a:lnSpc>
                          <a:spcPct val="115000"/>
                        </a:lnSpc>
                        <a:spcAft>
                          <a:spcPts val="0"/>
                        </a:spcAft>
                      </a:pPr>
                      <a:r>
                        <a:rPr lang="ru-RU" sz="1200">
                          <a:effectLst/>
                        </a:rPr>
                        <a:t> </a:t>
                      </a:r>
                      <a:r>
                        <a:rPr lang="kk-KZ" sz="1200">
                          <a:effectLst/>
                        </a:rPr>
                        <a:t>2«А»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53%</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3,6</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9027732"/>
                  </a:ext>
                </a:extLst>
              </a:tr>
              <a:tr h="0">
                <a:tc>
                  <a:txBody>
                    <a:bodyPr/>
                    <a:lstStyle/>
                    <a:p>
                      <a:pPr algn="ctr">
                        <a:lnSpc>
                          <a:spcPct val="115000"/>
                        </a:lnSpc>
                        <a:spcAft>
                          <a:spcPts val="0"/>
                        </a:spcAft>
                      </a:pPr>
                      <a:r>
                        <a:rPr lang="ru-RU" sz="1200">
                          <a:effectLst/>
                        </a:rPr>
                        <a:t> </a:t>
                      </a:r>
                      <a:r>
                        <a:rPr lang="kk-KZ" sz="1200">
                          <a:effectLst/>
                        </a:rPr>
                        <a:t>2«Ә»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9278078"/>
                  </a:ext>
                </a:extLst>
              </a:tr>
              <a:tr h="0">
                <a:tc>
                  <a:txBody>
                    <a:bodyPr/>
                    <a:lstStyle/>
                    <a:p>
                      <a:pPr algn="ctr">
                        <a:lnSpc>
                          <a:spcPct val="115000"/>
                        </a:lnSpc>
                        <a:spcAft>
                          <a:spcPts val="0"/>
                        </a:spcAft>
                      </a:pPr>
                      <a:r>
                        <a:rPr lang="kk-KZ" sz="1200">
                          <a:effectLst/>
                        </a:rPr>
                        <a:t>3«А»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52%</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3,7</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1242158"/>
                  </a:ext>
                </a:extLst>
              </a:tr>
              <a:tr h="0">
                <a:tc>
                  <a:txBody>
                    <a:bodyPr/>
                    <a:lstStyle/>
                    <a:p>
                      <a:pPr algn="ctr">
                        <a:lnSpc>
                          <a:spcPct val="115000"/>
                        </a:lnSpc>
                        <a:spcAft>
                          <a:spcPts val="0"/>
                        </a:spcAft>
                      </a:pPr>
                      <a:r>
                        <a:rPr lang="kk-KZ" sz="1200">
                          <a:effectLst/>
                        </a:rPr>
                        <a:t>3</a:t>
                      </a:r>
                      <a:r>
                        <a:rPr lang="ru-RU" sz="1200">
                          <a:effectLst/>
                        </a:rPr>
                        <a:t>«</a:t>
                      </a:r>
                      <a:r>
                        <a:rPr lang="kk-KZ" sz="1200">
                          <a:effectLst/>
                        </a:rPr>
                        <a:t>Ә</a:t>
                      </a: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44%</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a:t>
                      </a:r>
                      <a:r>
                        <a:rPr lang="kk-KZ" sz="1200" dirty="0">
                          <a:effectLst/>
                          <a:highlight>
                            <a:srgbClr val="FFFF00"/>
                          </a:highlight>
                        </a:rPr>
                        <a:t>3</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r>
                        <a:rPr lang="ru-RU"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6740286"/>
                  </a:ext>
                </a:extLst>
              </a:tr>
              <a:tr h="0">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31,5</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3,3</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89</a:t>
                      </a:r>
                      <a:r>
                        <a:rPr lang="ru-RU" sz="1200" dirty="0">
                          <a:effectLst/>
                          <a:highlight>
                            <a:srgbClr val="FFFF00"/>
                          </a:highlight>
                        </a:rPr>
                        <a:t>%</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2512683"/>
                  </a:ext>
                </a:extLst>
              </a:tr>
              <a:tr h="304165">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1170271"/>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gn="just">
                        <a:lnSpc>
                          <a:spcPct val="115000"/>
                        </a:lnSpc>
                        <a:spcAft>
                          <a:spcPts val="0"/>
                        </a:spcAft>
                      </a:pPr>
                      <a:r>
                        <a:rPr lang="kk-KZ" sz="1200" dirty="0">
                          <a:effectLst/>
                        </a:rPr>
                        <a:t>Оқушылардан өтілген материалдар бойынша бақылау жұмысы  алынды. Фигуралардың ауданын табу, көптаңбалы сандарды бөлу,көбейту,күрделі теңдеулерді шешуде қателіктер жіберген. Сынып жетекшілері сыныптағы жекелеген оқушылармен қатемен жұмыс жүргізеді. Оқушылар өтілген оқу материалын қайталау керектігін байқатты.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508720077"/>
                  </a:ext>
                </a:extLst>
              </a:tr>
            </a:tbl>
          </a:graphicData>
        </a:graphic>
      </p:graphicFrame>
      <p:graphicFrame>
        <p:nvGraphicFramePr>
          <p:cNvPr id="6" name="Диаграмма 5"/>
          <p:cNvGraphicFramePr/>
          <p:nvPr>
            <p:extLst>
              <p:ext uri="{D42A27DB-BD31-4B8C-83A1-F6EECF244321}">
                <p14:modId xmlns:p14="http://schemas.microsoft.com/office/powerpoint/2010/main" val="2430557216"/>
              </p:ext>
            </p:extLst>
          </p:nvPr>
        </p:nvGraphicFramePr>
        <p:xfrm>
          <a:off x="1921705" y="3935042"/>
          <a:ext cx="8930250" cy="26623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0720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90871" y="357334"/>
            <a:ext cx="8847746"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kk-KZ" b="1" dirty="0">
                <a:latin typeface="Times New Roman" panose="02020603050405020304" pitchFamily="18" charset="0"/>
                <a:ea typeface="Times New Roman" panose="02020603050405020304" pitchFamily="18" charset="0"/>
                <a:cs typeface="Times New Roman" panose="02020603050405020304" pitchFamily="18" charset="0"/>
              </a:rPr>
              <a:t> Ә.Ахметов атындағы №61 жалпы орта білім беретін мектебінің бастауыш сынып оқушылардың   2024-2025 оқу жылының қазақ тілі  пәннен бастапқы білім кесімі бойынша білім сапасының көрсеткішіне сараптамалық талдау</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1490226862"/>
              </p:ext>
            </p:extLst>
          </p:nvPr>
        </p:nvGraphicFramePr>
        <p:xfrm>
          <a:off x="2418562" y="1510786"/>
          <a:ext cx="7904758" cy="2003044"/>
        </p:xfrm>
        <a:graphic>
          <a:graphicData uri="http://schemas.openxmlformats.org/drawingml/2006/table">
            <a:tbl>
              <a:tblPr firstRow="1" firstCol="1" bandRow="1">
                <a:tableStyleId>{5C22544A-7EE6-4342-B048-85BDC9FD1C3A}</a:tableStyleId>
              </a:tblPr>
              <a:tblGrid>
                <a:gridCol w="935357">
                  <a:extLst>
                    <a:ext uri="{9D8B030D-6E8A-4147-A177-3AD203B41FA5}">
                      <a16:colId xmlns:a16="http://schemas.microsoft.com/office/drawing/2014/main" val="1167278912"/>
                    </a:ext>
                  </a:extLst>
                </a:gridCol>
                <a:gridCol w="726605">
                  <a:extLst>
                    <a:ext uri="{9D8B030D-6E8A-4147-A177-3AD203B41FA5}">
                      <a16:colId xmlns:a16="http://schemas.microsoft.com/office/drawing/2014/main" val="556509492"/>
                    </a:ext>
                  </a:extLst>
                </a:gridCol>
                <a:gridCol w="835009">
                  <a:extLst>
                    <a:ext uri="{9D8B030D-6E8A-4147-A177-3AD203B41FA5}">
                      <a16:colId xmlns:a16="http://schemas.microsoft.com/office/drawing/2014/main" val="300724073"/>
                    </a:ext>
                  </a:extLst>
                </a:gridCol>
                <a:gridCol w="835009">
                  <a:extLst>
                    <a:ext uri="{9D8B030D-6E8A-4147-A177-3AD203B41FA5}">
                      <a16:colId xmlns:a16="http://schemas.microsoft.com/office/drawing/2014/main" val="1991251994"/>
                    </a:ext>
                  </a:extLst>
                </a:gridCol>
                <a:gridCol w="835009">
                  <a:extLst>
                    <a:ext uri="{9D8B030D-6E8A-4147-A177-3AD203B41FA5}">
                      <a16:colId xmlns:a16="http://schemas.microsoft.com/office/drawing/2014/main" val="261907129"/>
                    </a:ext>
                  </a:extLst>
                </a:gridCol>
                <a:gridCol w="726605">
                  <a:extLst>
                    <a:ext uri="{9D8B030D-6E8A-4147-A177-3AD203B41FA5}">
                      <a16:colId xmlns:a16="http://schemas.microsoft.com/office/drawing/2014/main" val="1440294802"/>
                    </a:ext>
                  </a:extLst>
                </a:gridCol>
                <a:gridCol w="744184">
                  <a:extLst>
                    <a:ext uri="{9D8B030D-6E8A-4147-A177-3AD203B41FA5}">
                      <a16:colId xmlns:a16="http://schemas.microsoft.com/office/drawing/2014/main" val="2696681752"/>
                    </a:ext>
                  </a:extLst>
                </a:gridCol>
                <a:gridCol w="825488">
                  <a:extLst>
                    <a:ext uri="{9D8B030D-6E8A-4147-A177-3AD203B41FA5}">
                      <a16:colId xmlns:a16="http://schemas.microsoft.com/office/drawing/2014/main" val="2077999593"/>
                    </a:ext>
                  </a:extLst>
                </a:gridCol>
                <a:gridCol w="670206">
                  <a:extLst>
                    <a:ext uri="{9D8B030D-6E8A-4147-A177-3AD203B41FA5}">
                      <a16:colId xmlns:a16="http://schemas.microsoft.com/office/drawing/2014/main" val="1933386768"/>
                    </a:ext>
                  </a:extLst>
                </a:gridCol>
                <a:gridCol w="771286">
                  <a:extLst>
                    <a:ext uri="{9D8B030D-6E8A-4147-A177-3AD203B41FA5}">
                      <a16:colId xmlns:a16="http://schemas.microsoft.com/office/drawing/2014/main" val="3735295625"/>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Барлы-ғы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Қатысқаны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Орта балл</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9233790"/>
                  </a:ext>
                </a:extLst>
              </a:tr>
              <a:tr h="0">
                <a:tc>
                  <a:txBody>
                    <a:bodyPr/>
                    <a:lstStyle/>
                    <a:p>
                      <a:pPr algn="ctr">
                        <a:lnSpc>
                          <a:spcPct val="115000"/>
                        </a:lnSpc>
                        <a:spcAft>
                          <a:spcPts val="0"/>
                        </a:spcAft>
                      </a:pPr>
                      <a:r>
                        <a:rPr lang="ru-RU" sz="1200">
                          <a:effectLst/>
                        </a:rPr>
                        <a:t> </a:t>
                      </a:r>
                      <a:r>
                        <a:rPr lang="kk-KZ" sz="1200">
                          <a:effectLst/>
                        </a:rPr>
                        <a:t>2«А»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53%</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3,8</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6496567"/>
                  </a:ext>
                </a:extLst>
              </a:tr>
              <a:tr h="0">
                <a:tc>
                  <a:txBody>
                    <a:bodyPr/>
                    <a:lstStyle/>
                    <a:p>
                      <a:pPr algn="ctr">
                        <a:lnSpc>
                          <a:spcPct val="115000"/>
                        </a:lnSpc>
                        <a:spcAft>
                          <a:spcPts val="0"/>
                        </a:spcAft>
                      </a:pPr>
                      <a:r>
                        <a:rPr lang="ru-RU" sz="1200">
                          <a:effectLst/>
                        </a:rPr>
                        <a:t> </a:t>
                      </a:r>
                      <a:r>
                        <a:rPr lang="kk-KZ" sz="1200">
                          <a:effectLst/>
                        </a:rPr>
                        <a:t>2«Ә»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3,7</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2170832"/>
                  </a:ext>
                </a:extLst>
              </a:tr>
              <a:tr h="0">
                <a:tc>
                  <a:txBody>
                    <a:bodyPr/>
                    <a:lstStyle/>
                    <a:p>
                      <a:pPr algn="ctr">
                        <a:lnSpc>
                          <a:spcPct val="115000"/>
                        </a:lnSpc>
                        <a:spcAft>
                          <a:spcPts val="0"/>
                        </a:spcAft>
                      </a:pPr>
                      <a:r>
                        <a:rPr lang="kk-KZ" sz="1200">
                          <a:effectLst/>
                        </a:rPr>
                        <a:t>3«А»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52%</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3,7</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8973052"/>
                  </a:ext>
                </a:extLst>
              </a:tr>
              <a:tr h="0">
                <a:tc>
                  <a:txBody>
                    <a:bodyPr/>
                    <a:lstStyle/>
                    <a:p>
                      <a:pPr algn="ctr">
                        <a:lnSpc>
                          <a:spcPct val="115000"/>
                        </a:lnSpc>
                        <a:spcAft>
                          <a:spcPts val="0"/>
                        </a:spcAft>
                      </a:pPr>
                      <a:r>
                        <a:rPr lang="kk-KZ" sz="1200">
                          <a:effectLst/>
                        </a:rPr>
                        <a:t>3</a:t>
                      </a:r>
                      <a:r>
                        <a:rPr lang="ru-RU" sz="1200">
                          <a:effectLst/>
                        </a:rPr>
                        <a:t>«</a:t>
                      </a:r>
                      <a:r>
                        <a:rPr lang="kk-KZ" sz="1200">
                          <a:effectLst/>
                        </a:rPr>
                        <a:t>Ә</a:t>
                      </a:r>
                      <a:r>
                        <a:rPr lang="ru-RU"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44%</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highlight>
                            <a:srgbClr val="FFFF00"/>
                          </a:highlight>
                        </a:rPr>
                        <a:t>3,</a:t>
                      </a:r>
                      <a:r>
                        <a:rPr lang="kk-KZ" sz="1200" dirty="0">
                          <a:effectLst/>
                          <a:highlight>
                            <a:srgbClr val="FFFF00"/>
                          </a:highlight>
                        </a:rPr>
                        <a:t>5</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89</a:t>
                      </a:r>
                      <a:r>
                        <a:rPr lang="ru-RU" sz="1200">
                          <a:effectLst/>
                          <a:highlight>
                            <a:srgbClr val="FFFF00"/>
                          </a:highlight>
                        </a:rPr>
                        <a:t>%</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3751929"/>
                  </a:ext>
                </a:extLst>
              </a:tr>
              <a:tr h="0">
                <a:tc>
                  <a:txBody>
                    <a:bodyPr/>
                    <a:lstStyle/>
                    <a:p>
                      <a:pPr algn="ctr">
                        <a:lnSpc>
                          <a:spcPct val="115000"/>
                        </a:lnSpc>
                        <a:spcAft>
                          <a:spcPts val="0"/>
                        </a:spcAft>
                      </a:pPr>
                      <a:r>
                        <a:rPr lang="ru-RU"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highlight>
                            <a:srgbClr val="FFFF00"/>
                          </a:highlight>
                        </a:rPr>
                        <a:t> </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dirty="0">
                          <a:effectLst/>
                          <a:highlight>
                            <a:srgbClr val="FFFF00"/>
                          </a:highlight>
                        </a:rPr>
                        <a:t>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1360227"/>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nSpc>
                          <a:spcPct val="107000"/>
                        </a:lnSpc>
                        <a:spcAft>
                          <a:spcPts val="800"/>
                        </a:spcAft>
                      </a:pPr>
                      <a:r>
                        <a:rPr lang="ru-RU" sz="11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46949362"/>
                  </a:ext>
                </a:extLst>
              </a:tr>
              <a:tr h="0">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9">
                  <a:txBody>
                    <a:bodyPr/>
                    <a:lstStyle/>
                    <a:p>
                      <a:pPr algn="just">
                        <a:lnSpc>
                          <a:spcPct val="115000"/>
                        </a:lnSpc>
                        <a:spcAft>
                          <a:spcPts val="0"/>
                        </a:spcAft>
                      </a:pPr>
                      <a:r>
                        <a:rPr lang="kk-KZ" sz="1200" dirty="0">
                          <a:effectLst/>
                        </a:rPr>
                        <a:t>Оқушылардан өтілген материалдар бойынша бақылау диктанты  алынды. Сынып жетекшілері сыныптағы жекелеген оқушылармен жіберілген қателіктер негізінде жұмыс жүргізуде.</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370536733"/>
                  </a:ext>
                </a:extLst>
              </a:tr>
            </a:tbl>
          </a:graphicData>
        </a:graphic>
      </p:graphicFrame>
      <p:graphicFrame>
        <p:nvGraphicFramePr>
          <p:cNvPr id="6" name="Диаграмма 5"/>
          <p:cNvGraphicFramePr/>
          <p:nvPr>
            <p:extLst>
              <p:ext uri="{D42A27DB-BD31-4B8C-83A1-F6EECF244321}">
                <p14:modId xmlns:p14="http://schemas.microsoft.com/office/powerpoint/2010/main" val="2142955837"/>
              </p:ext>
            </p:extLst>
          </p:nvPr>
        </p:nvGraphicFramePr>
        <p:xfrm>
          <a:off x="2418562" y="3717420"/>
          <a:ext cx="7904758" cy="27218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57715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7EB56F-6EEC-44D0-81E1-86BD363D67D4}"/>
              </a:ext>
            </a:extLst>
          </p:cNvPr>
          <p:cNvSpPr txBox="1"/>
          <p:nvPr/>
        </p:nvSpPr>
        <p:spPr>
          <a:xfrm>
            <a:off x="2121694" y="165508"/>
            <a:ext cx="7948612" cy="13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Қазақ тілі пәнінен оқыту қазақ тілді сыныптардағы оқушылардың</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 2024-2025 оқу жылының бастапқы білім сапасының көрсеткішіне сараптамалық талдау</a:t>
            </a:r>
          </a:p>
          <a:p>
            <a:pPr algn="ctr">
              <a:lnSpc>
                <a:spcPct val="115000"/>
              </a:lnSpc>
            </a:pPr>
            <a:r>
              <a:rPr lang="kk-KZ" b="1" dirty="0">
                <a:latin typeface="Times New Roman" panose="02020603050405020304" pitchFamily="18" charset="0"/>
                <a:ea typeface="Calibri" panose="020F0502020204030204" pitchFamily="34" charset="0"/>
                <a:cs typeface="Times New Roman" panose="02020603050405020304" pitchFamily="18" charset="0"/>
              </a:rPr>
              <a:t>Пән мұғалімі:</a:t>
            </a:r>
            <a:r>
              <a:rPr lang="kk-KZ"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Қазыбекова А.Ж.</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Таблица 6">
            <a:extLst>
              <a:ext uri="{FF2B5EF4-FFF2-40B4-BE49-F238E27FC236}">
                <a16:creationId xmlns:a16="http://schemas.microsoft.com/office/drawing/2014/main" id="{1095E59F-8525-43E7-87C6-B8FD3A7F7C48}"/>
              </a:ext>
            </a:extLst>
          </p:cNvPr>
          <p:cNvGraphicFramePr>
            <a:graphicFrameLocks noGrp="1"/>
          </p:cNvGraphicFramePr>
          <p:nvPr>
            <p:extLst>
              <p:ext uri="{D42A27DB-BD31-4B8C-83A1-F6EECF244321}">
                <p14:modId xmlns:p14="http://schemas.microsoft.com/office/powerpoint/2010/main" val="2100743147"/>
              </p:ext>
            </p:extLst>
          </p:nvPr>
        </p:nvGraphicFramePr>
        <p:xfrm>
          <a:off x="171254" y="1610436"/>
          <a:ext cx="5212277" cy="2065214"/>
        </p:xfrm>
        <a:graphic>
          <a:graphicData uri="http://schemas.openxmlformats.org/drawingml/2006/table">
            <a:tbl>
              <a:tblPr firstRow="1" firstCol="1" bandRow="1">
                <a:tableStyleId>{5C22544A-7EE6-4342-B048-85BDC9FD1C3A}</a:tableStyleId>
              </a:tblPr>
              <a:tblGrid>
                <a:gridCol w="746579">
                  <a:extLst>
                    <a:ext uri="{9D8B030D-6E8A-4147-A177-3AD203B41FA5}">
                      <a16:colId xmlns:a16="http://schemas.microsoft.com/office/drawing/2014/main" val="4113030268"/>
                    </a:ext>
                  </a:extLst>
                </a:gridCol>
                <a:gridCol w="158101">
                  <a:extLst>
                    <a:ext uri="{9D8B030D-6E8A-4147-A177-3AD203B41FA5}">
                      <a16:colId xmlns:a16="http://schemas.microsoft.com/office/drawing/2014/main" val="4265551068"/>
                    </a:ext>
                  </a:extLst>
                </a:gridCol>
                <a:gridCol w="562366">
                  <a:extLst>
                    <a:ext uri="{9D8B030D-6E8A-4147-A177-3AD203B41FA5}">
                      <a16:colId xmlns:a16="http://schemas.microsoft.com/office/drawing/2014/main" val="3556283841"/>
                    </a:ext>
                  </a:extLst>
                </a:gridCol>
                <a:gridCol w="296942">
                  <a:extLst>
                    <a:ext uri="{9D8B030D-6E8A-4147-A177-3AD203B41FA5}">
                      <a16:colId xmlns:a16="http://schemas.microsoft.com/office/drawing/2014/main" val="3859781777"/>
                    </a:ext>
                  </a:extLst>
                </a:gridCol>
                <a:gridCol w="627551">
                  <a:extLst>
                    <a:ext uri="{9D8B030D-6E8A-4147-A177-3AD203B41FA5}">
                      <a16:colId xmlns:a16="http://schemas.microsoft.com/office/drawing/2014/main" val="831133988"/>
                    </a:ext>
                  </a:extLst>
                </a:gridCol>
                <a:gridCol w="700618">
                  <a:extLst>
                    <a:ext uri="{9D8B030D-6E8A-4147-A177-3AD203B41FA5}">
                      <a16:colId xmlns:a16="http://schemas.microsoft.com/office/drawing/2014/main" val="2933158709"/>
                    </a:ext>
                  </a:extLst>
                </a:gridCol>
                <a:gridCol w="593374">
                  <a:extLst>
                    <a:ext uri="{9D8B030D-6E8A-4147-A177-3AD203B41FA5}">
                      <a16:colId xmlns:a16="http://schemas.microsoft.com/office/drawing/2014/main" val="2225354327"/>
                    </a:ext>
                  </a:extLst>
                </a:gridCol>
                <a:gridCol w="760132">
                  <a:extLst>
                    <a:ext uri="{9D8B030D-6E8A-4147-A177-3AD203B41FA5}">
                      <a16:colId xmlns:a16="http://schemas.microsoft.com/office/drawing/2014/main" val="400802765"/>
                    </a:ext>
                  </a:extLst>
                </a:gridCol>
                <a:gridCol w="766614">
                  <a:extLst>
                    <a:ext uri="{9D8B030D-6E8A-4147-A177-3AD203B41FA5}">
                      <a16:colId xmlns:a16="http://schemas.microsoft.com/office/drawing/2014/main" val="1386006223"/>
                    </a:ext>
                  </a:extLst>
                </a:gridCol>
              </a:tblGrid>
              <a:tr h="630749">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15000"/>
                        </a:lnSpc>
                        <a:spcAft>
                          <a:spcPts val="0"/>
                        </a:spcAft>
                      </a:pPr>
                      <a:r>
                        <a:rPr lang="kk-KZ" sz="1200" dirty="0">
                          <a:effectLst/>
                        </a:rPr>
                        <a:t>Оқушы саны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tc>
                <a:tc hMerge="1">
                  <a:txBody>
                    <a:bodyPr/>
                    <a:lstStyle/>
                    <a:p>
                      <a:endParaRPr lang="ru-RU"/>
                    </a:p>
                  </a:txBody>
                  <a:tcPr/>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«3»</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92880374"/>
                  </a:ext>
                </a:extLst>
              </a:tr>
              <a:tr h="171309">
                <a:tc>
                  <a:txBody>
                    <a:bodyPr/>
                    <a:lstStyle/>
                    <a:p>
                      <a:pPr algn="ctr">
                        <a:lnSpc>
                          <a:spcPct val="115000"/>
                        </a:lnSpc>
                        <a:spcAft>
                          <a:spcPts val="0"/>
                        </a:spcAft>
                      </a:pPr>
                      <a:r>
                        <a:rPr lang="kk-KZ" sz="1200">
                          <a:effectLst/>
                        </a:rPr>
                        <a:t>7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15000"/>
                        </a:lnSpc>
                        <a:spcAft>
                          <a:spcPts val="0"/>
                        </a:spcAft>
                      </a:pPr>
                      <a:r>
                        <a:rPr lang="kk-KZ" sz="1200">
                          <a:effectLst/>
                        </a:rPr>
                        <a:t>13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50,3 %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92%</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6768265"/>
                  </a:ext>
                </a:extLst>
              </a:tr>
              <a:tr h="171309">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6465716"/>
                  </a:ext>
                </a:extLst>
              </a:tr>
              <a:tr h="773260">
                <a:tc gridSpan="2">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gridSpan="7">
                  <a:txBody>
                    <a:bodyPr/>
                    <a:lstStyle/>
                    <a:p>
                      <a:pPr algn="just">
                        <a:lnSpc>
                          <a:spcPct val="115000"/>
                        </a:lnSpc>
                        <a:spcAft>
                          <a:spcPts val="0"/>
                        </a:spcAft>
                      </a:pPr>
                      <a:r>
                        <a:rPr lang="kk-KZ" sz="1200" dirty="0">
                          <a:effectLst/>
                        </a:rPr>
                        <a:t>7-сыныптар бойынша қазақ тілі пәнінен жіберілген қателер өтілген тақырыптардан, жекелеген оқушы Көптай Нұрасылмен  пән мұғалімі жұмыстануда.Қатемен жұмыс барысында қателер талданды. Оқушылар өтілген оқу материалын қайталау керектігін байқатты.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700249497"/>
                  </a:ext>
                </a:extLst>
              </a:tr>
            </a:tbl>
          </a:graphicData>
        </a:graphic>
      </p:graphicFrame>
      <p:graphicFrame>
        <p:nvGraphicFramePr>
          <p:cNvPr id="8" name="Таблица 7">
            <a:extLst>
              <a:ext uri="{FF2B5EF4-FFF2-40B4-BE49-F238E27FC236}">
                <a16:creationId xmlns:a16="http://schemas.microsoft.com/office/drawing/2014/main" id="{DCE78672-84B1-433F-A9C9-DF40E4B7A91D}"/>
              </a:ext>
            </a:extLst>
          </p:cNvPr>
          <p:cNvGraphicFramePr>
            <a:graphicFrameLocks noGrp="1"/>
          </p:cNvGraphicFramePr>
          <p:nvPr>
            <p:extLst>
              <p:ext uri="{D42A27DB-BD31-4B8C-83A1-F6EECF244321}">
                <p14:modId xmlns:p14="http://schemas.microsoft.com/office/powerpoint/2010/main" val="937882322"/>
              </p:ext>
            </p:extLst>
          </p:nvPr>
        </p:nvGraphicFramePr>
        <p:xfrm>
          <a:off x="5848350" y="1655251"/>
          <a:ext cx="5819775" cy="2065214"/>
        </p:xfrm>
        <a:graphic>
          <a:graphicData uri="http://schemas.openxmlformats.org/drawingml/2006/table">
            <a:tbl>
              <a:tblPr firstRow="1" firstCol="1" bandRow="1">
                <a:tableStyleId>{5C22544A-7EE6-4342-B048-85BDC9FD1C3A}</a:tableStyleId>
              </a:tblPr>
              <a:tblGrid>
                <a:gridCol w="597726">
                  <a:extLst>
                    <a:ext uri="{9D8B030D-6E8A-4147-A177-3AD203B41FA5}">
                      <a16:colId xmlns:a16="http://schemas.microsoft.com/office/drawing/2014/main" val="2355555344"/>
                    </a:ext>
                  </a:extLst>
                </a:gridCol>
                <a:gridCol w="591038">
                  <a:extLst>
                    <a:ext uri="{9D8B030D-6E8A-4147-A177-3AD203B41FA5}">
                      <a16:colId xmlns:a16="http://schemas.microsoft.com/office/drawing/2014/main" val="2823624206"/>
                    </a:ext>
                  </a:extLst>
                </a:gridCol>
                <a:gridCol w="977158">
                  <a:extLst>
                    <a:ext uri="{9D8B030D-6E8A-4147-A177-3AD203B41FA5}">
                      <a16:colId xmlns:a16="http://schemas.microsoft.com/office/drawing/2014/main" val="1541919090"/>
                    </a:ext>
                  </a:extLst>
                </a:gridCol>
                <a:gridCol w="829399">
                  <a:extLst>
                    <a:ext uri="{9D8B030D-6E8A-4147-A177-3AD203B41FA5}">
                      <a16:colId xmlns:a16="http://schemas.microsoft.com/office/drawing/2014/main" val="851739673"/>
                    </a:ext>
                  </a:extLst>
                </a:gridCol>
                <a:gridCol w="586782">
                  <a:extLst>
                    <a:ext uri="{9D8B030D-6E8A-4147-A177-3AD203B41FA5}">
                      <a16:colId xmlns:a16="http://schemas.microsoft.com/office/drawing/2014/main" val="622749887"/>
                    </a:ext>
                  </a:extLst>
                </a:gridCol>
                <a:gridCol w="462128">
                  <a:extLst>
                    <a:ext uri="{9D8B030D-6E8A-4147-A177-3AD203B41FA5}">
                      <a16:colId xmlns:a16="http://schemas.microsoft.com/office/drawing/2014/main" val="3139911093"/>
                    </a:ext>
                  </a:extLst>
                </a:gridCol>
                <a:gridCol w="779537">
                  <a:extLst>
                    <a:ext uri="{9D8B030D-6E8A-4147-A177-3AD203B41FA5}">
                      <a16:colId xmlns:a16="http://schemas.microsoft.com/office/drawing/2014/main" val="1739873163"/>
                    </a:ext>
                  </a:extLst>
                </a:gridCol>
                <a:gridCol w="996007">
                  <a:extLst>
                    <a:ext uri="{9D8B030D-6E8A-4147-A177-3AD203B41FA5}">
                      <a16:colId xmlns:a16="http://schemas.microsoft.com/office/drawing/2014/main" val="2951518174"/>
                    </a:ext>
                  </a:extLst>
                </a:gridCol>
              </a:tblGrid>
              <a:tr h="688593">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k-KZ" sz="1200" dirty="0">
                          <a:effectLst/>
                        </a:rPr>
                        <a:t>Оқушы саны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136798"/>
                  </a:ext>
                </a:extLst>
              </a:tr>
              <a:tr h="220107">
                <a:tc>
                  <a:txBody>
                    <a:bodyPr/>
                    <a:lstStyle/>
                    <a:p>
                      <a:pPr algn="ctr">
                        <a:lnSpc>
                          <a:spcPct val="115000"/>
                        </a:lnSpc>
                        <a:spcAft>
                          <a:spcPts val="0"/>
                        </a:spcAft>
                      </a:pPr>
                      <a:r>
                        <a:rPr lang="kk-KZ" sz="1200">
                          <a:effectLst/>
                        </a:rPr>
                        <a:t>9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53,3 %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01656747"/>
                  </a:ext>
                </a:extLst>
              </a:tr>
              <a:tr h="1156514">
                <a:tc gridSpan="2">
                  <a:txBody>
                    <a:bodyPr/>
                    <a:lstStyle/>
                    <a:p>
                      <a:pPr algn="ctr">
                        <a:lnSpc>
                          <a:spcPct val="115000"/>
                        </a:lnSpc>
                        <a:spcAft>
                          <a:spcPts val="0"/>
                        </a:spcAft>
                      </a:pPr>
                      <a:r>
                        <a:rPr lang="kk-KZ" sz="1200" dirty="0">
                          <a:effectLst/>
                        </a:rPr>
                        <a:t>Жіберілген қателер:</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gridSpan="6">
                  <a:txBody>
                    <a:bodyPr/>
                    <a:lstStyle/>
                    <a:p>
                      <a:pPr>
                        <a:lnSpc>
                          <a:spcPct val="115000"/>
                        </a:lnSpc>
                        <a:spcAft>
                          <a:spcPts val="0"/>
                        </a:spcAft>
                      </a:pPr>
                      <a:r>
                        <a:rPr lang="kk-KZ" sz="1200" dirty="0">
                          <a:effectLst/>
                        </a:rPr>
                        <a:t>9-сыныптар бойынша қазақ тілі пәнінен  алған білімдерін оқушылар тест жұмысында қолдана алды. Жіберілген қателер: жай сөйлемнің және құрмалас сөйлемнің түрлерінен болды. Қатемен жұмыс барысында қателер талданды. Үлгерімі төмен оқушылармен жеке жұмыс жүргізіледі.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62510957"/>
                  </a:ext>
                </a:extLst>
              </a:tr>
            </a:tbl>
          </a:graphicData>
        </a:graphic>
      </p:graphicFrame>
      <p:graphicFrame>
        <p:nvGraphicFramePr>
          <p:cNvPr id="9" name="Таблица 8">
            <a:extLst>
              <a:ext uri="{FF2B5EF4-FFF2-40B4-BE49-F238E27FC236}">
                <a16:creationId xmlns:a16="http://schemas.microsoft.com/office/drawing/2014/main" id="{FA35C070-9420-4CFB-A5F6-234E95B30713}"/>
              </a:ext>
            </a:extLst>
          </p:cNvPr>
          <p:cNvGraphicFramePr>
            <a:graphicFrameLocks noGrp="1"/>
          </p:cNvGraphicFramePr>
          <p:nvPr>
            <p:extLst>
              <p:ext uri="{D42A27DB-BD31-4B8C-83A1-F6EECF244321}">
                <p14:modId xmlns:p14="http://schemas.microsoft.com/office/powerpoint/2010/main" val="1018446546"/>
              </p:ext>
            </p:extLst>
          </p:nvPr>
        </p:nvGraphicFramePr>
        <p:xfrm>
          <a:off x="171254" y="3819968"/>
          <a:ext cx="5212276" cy="2671445"/>
        </p:xfrm>
        <a:graphic>
          <a:graphicData uri="http://schemas.openxmlformats.org/drawingml/2006/table">
            <a:tbl>
              <a:tblPr firstRow="1" firstCol="1" bandRow="1">
                <a:tableStyleId>{5C22544A-7EE6-4342-B048-85BDC9FD1C3A}</a:tableStyleId>
              </a:tblPr>
              <a:tblGrid>
                <a:gridCol w="535974">
                  <a:extLst>
                    <a:ext uri="{9D8B030D-6E8A-4147-A177-3AD203B41FA5}">
                      <a16:colId xmlns:a16="http://schemas.microsoft.com/office/drawing/2014/main" val="1258500624"/>
                    </a:ext>
                  </a:extLst>
                </a:gridCol>
                <a:gridCol w="330290">
                  <a:extLst>
                    <a:ext uri="{9D8B030D-6E8A-4147-A177-3AD203B41FA5}">
                      <a16:colId xmlns:a16="http://schemas.microsoft.com/office/drawing/2014/main" val="2768943575"/>
                    </a:ext>
                  </a:extLst>
                </a:gridCol>
                <a:gridCol w="716083">
                  <a:extLst>
                    <a:ext uri="{9D8B030D-6E8A-4147-A177-3AD203B41FA5}">
                      <a16:colId xmlns:a16="http://schemas.microsoft.com/office/drawing/2014/main" val="2870549570"/>
                    </a:ext>
                  </a:extLst>
                </a:gridCol>
                <a:gridCol w="958767">
                  <a:extLst>
                    <a:ext uri="{9D8B030D-6E8A-4147-A177-3AD203B41FA5}">
                      <a16:colId xmlns:a16="http://schemas.microsoft.com/office/drawing/2014/main" val="4213480212"/>
                    </a:ext>
                  </a:extLst>
                </a:gridCol>
                <a:gridCol w="694317">
                  <a:extLst>
                    <a:ext uri="{9D8B030D-6E8A-4147-A177-3AD203B41FA5}">
                      <a16:colId xmlns:a16="http://schemas.microsoft.com/office/drawing/2014/main" val="2581947289"/>
                    </a:ext>
                  </a:extLst>
                </a:gridCol>
                <a:gridCol w="694317">
                  <a:extLst>
                    <a:ext uri="{9D8B030D-6E8A-4147-A177-3AD203B41FA5}">
                      <a16:colId xmlns:a16="http://schemas.microsoft.com/office/drawing/2014/main" val="1924602690"/>
                    </a:ext>
                  </a:extLst>
                </a:gridCol>
                <a:gridCol w="547401">
                  <a:extLst>
                    <a:ext uri="{9D8B030D-6E8A-4147-A177-3AD203B41FA5}">
                      <a16:colId xmlns:a16="http://schemas.microsoft.com/office/drawing/2014/main" val="2213689175"/>
                    </a:ext>
                  </a:extLst>
                </a:gridCol>
                <a:gridCol w="735127">
                  <a:extLst>
                    <a:ext uri="{9D8B030D-6E8A-4147-A177-3AD203B41FA5}">
                      <a16:colId xmlns:a16="http://schemas.microsoft.com/office/drawing/2014/main" val="3188647453"/>
                    </a:ext>
                  </a:extLst>
                </a:gridCol>
              </a:tblGrid>
              <a:tr h="0">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k-KZ" sz="1200" dirty="0">
                          <a:effectLst/>
                        </a:rPr>
                        <a:t>Оқушы саны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0699527"/>
                  </a:ext>
                </a:extLst>
              </a:tr>
              <a:tr h="0">
                <a:tc>
                  <a:txBody>
                    <a:bodyPr/>
                    <a:lstStyle/>
                    <a:p>
                      <a:pPr algn="ctr">
                        <a:lnSpc>
                          <a:spcPct val="115000"/>
                        </a:lnSpc>
                        <a:spcAft>
                          <a:spcPts val="0"/>
                        </a:spcAft>
                      </a:pPr>
                      <a:r>
                        <a:rPr lang="kk-KZ" sz="1200">
                          <a:effectLst/>
                        </a:rPr>
                        <a:t>10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52 %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9020901"/>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7455245"/>
                  </a:ext>
                </a:extLst>
              </a:tr>
              <a:tr h="0">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3186629"/>
                  </a:ext>
                </a:extLst>
              </a:tr>
              <a:tr h="0">
                <a:tc gridSpan="2">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gridSpan="6">
                  <a:txBody>
                    <a:bodyPr/>
                    <a:lstStyle/>
                    <a:p>
                      <a:pPr algn="just">
                        <a:lnSpc>
                          <a:spcPct val="115000"/>
                        </a:lnSpc>
                        <a:spcAft>
                          <a:spcPts val="0"/>
                        </a:spcAft>
                      </a:pPr>
                      <a:r>
                        <a:rPr lang="kk-KZ" sz="1200" dirty="0">
                          <a:effectLst/>
                        </a:rPr>
                        <a:t>10-сыныптар бойынша қазақ тілі пәнінен тест жұмысы өтілген тақырыптар бойынша берілді. Үлгерімі төмен оқушылармен пән мұғалім жұмыстануда.Алайда кейбір оқушылар  Дүрімбай Алмат, Қуанышбай Аян сынды оқушылармен әлі де жұмыс жүргізілуде. Қазақ тілінен тест жұмыстарымен  жұмыстар жасалуда.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714382042"/>
                  </a:ext>
                </a:extLst>
              </a:tr>
            </a:tbl>
          </a:graphicData>
        </a:graphic>
      </p:graphicFrame>
      <p:graphicFrame>
        <p:nvGraphicFramePr>
          <p:cNvPr id="10" name="Таблица 9">
            <a:extLst>
              <a:ext uri="{FF2B5EF4-FFF2-40B4-BE49-F238E27FC236}">
                <a16:creationId xmlns:a16="http://schemas.microsoft.com/office/drawing/2014/main" id="{47CECD99-C06F-4A81-B88C-A2FA156150E8}"/>
              </a:ext>
            </a:extLst>
          </p:cNvPr>
          <p:cNvGraphicFramePr>
            <a:graphicFrameLocks noGrp="1"/>
          </p:cNvGraphicFramePr>
          <p:nvPr>
            <p:extLst>
              <p:ext uri="{D42A27DB-BD31-4B8C-83A1-F6EECF244321}">
                <p14:modId xmlns:p14="http://schemas.microsoft.com/office/powerpoint/2010/main" val="576905513"/>
              </p:ext>
            </p:extLst>
          </p:nvPr>
        </p:nvGraphicFramePr>
        <p:xfrm>
          <a:off x="5585460" y="3819968"/>
          <a:ext cx="6082665" cy="2671444"/>
        </p:xfrm>
        <a:graphic>
          <a:graphicData uri="http://schemas.openxmlformats.org/drawingml/2006/table">
            <a:tbl>
              <a:tblPr firstRow="1" firstCol="1" bandRow="1">
                <a:tableStyleId>{5C22544A-7EE6-4342-B048-85BDC9FD1C3A}</a:tableStyleId>
              </a:tblPr>
              <a:tblGrid>
                <a:gridCol w="625475">
                  <a:extLst>
                    <a:ext uri="{9D8B030D-6E8A-4147-A177-3AD203B41FA5}">
                      <a16:colId xmlns:a16="http://schemas.microsoft.com/office/drawing/2014/main" val="1004992017"/>
                    </a:ext>
                  </a:extLst>
                </a:gridCol>
                <a:gridCol w="550545">
                  <a:extLst>
                    <a:ext uri="{9D8B030D-6E8A-4147-A177-3AD203B41FA5}">
                      <a16:colId xmlns:a16="http://schemas.microsoft.com/office/drawing/2014/main" val="3570794025"/>
                    </a:ext>
                  </a:extLst>
                </a:gridCol>
                <a:gridCol w="676910">
                  <a:extLst>
                    <a:ext uri="{9D8B030D-6E8A-4147-A177-3AD203B41FA5}">
                      <a16:colId xmlns:a16="http://schemas.microsoft.com/office/drawing/2014/main" val="1952357201"/>
                    </a:ext>
                  </a:extLst>
                </a:gridCol>
                <a:gridCol w="840740">
                  <a:extLst>
                    <a:ext uri="{9D8B030D-6E8A-4147-A177-3AD203B41FA5}">
                      <a16:colId xmlns:a16="http://schemas.microsoft.com/office/drawing/2014/main" val="2369997424"/>
                    </a:ext>
                  </a:extLst>
                </a:gridCol>
                <a:gridCol w="839470">
                  <a:extLst>
                    <a:ext uri="{9D8B030D-6E8A-4147-A177-3AD203B41FA5}">
                      <a16:colId xmlns:a16="http://schemas.microsoft.com/office/drawing/2014/main" val="3732937875"/>
                    </a:ext>
                  </a:extLst>
                </a:gridCol>
                <a:gridCol w="835660">
                  <a:extLst>
                    <a:ext uri="{9D8B030D-6E8A-4147-A177-3AD203B41FA5}">
                      <a16:colId xmlns:a16="http://schemas.microsoft.com/office/drawing/2014/main" val="3966179568"/>
                    </a:ext>
                  </a:extLst>
                </a:gridCol>
                <a:gridCol w="861060">
                  <a:extLst>
                    <a:ext uri="{9D8B030D-6E8A-4147-A177-3AD203B41FA5}">
                      <a16:colId xmlns:a16="http://schemas.microsoft.com/office/drawing/2014/main" val="539990789"/>
                    </a:ext>
                  </a:extLst>
                </a:gridCol>
                <a:gridCol w="852805">
                  <a:extLst>
                    <a:ext uri="{9D8B030D-6E8A-4147-A177-3AD203B41FA5}">
                      <a16:colId xmlns:a16="http://schemas.microsoft.com/office/drawing/2014/main" val="466639078"/>
                    </a:ext>
                  </a:extLst>
                </a:gridCol>
              </a:tblGrid>
              <a:tr h="820648">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k-KZ" sz="1200" dirty="0">
                          <a:effectLst/>
                        </a:rPr>
                        <a:t>Оқушы саны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1438595"/>
                  </a:ext>
                </a:extLst>
              </a:tr>
              <a:tr h="222507">
                <a:tc>
                  <a:txBody>
                    <a:bodyPr/>
                    <a:lstStyle/>
                    <a:p>
                      <a:pPr algn="ctr">
                        <a:lnSpc>
                          <a:spcPct val="115000"/>
                        </a:lnSpc>
                        <a:spcAft>
                          <a:spcPts val="0"/>
                        </a:spcAft>
                      </a:pPr>
                      <a:r>
                        <a:rPr lang="kk-KZ" sz="1200">
                          <a:effectLst/>
                        </a:rPr>
                        <a:t>11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17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58%</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53440231"/>
                  </a:ext>
                </a:extLst>
              </a:tr>
              <a:tr h="222507">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1902820"/>
                  </a:ext>
                </a:extLst>
              </a:tr>
              <a:tr h="1405782">
                <a:tc gridSpan="2">
                  <a:txBody>
                    <a:bodyPr/>
                    <a:lstStyle/>
                    <a:p>
                      <a:pPr algn="ctr">
                        <a:lnSpc>
                          <a:spcPct val="115000"/>
                        </a:lnSpc>
                        <a:spcAft>
                          <a:spcPts val="0"/>
                        </a:spcAft>
                      </a:pPr>
                      <a:r>
                        <a:rPr lang="kk-KZ" sz="1200" dirty="0">
                          <a:effectLst/>
                        </a:rPr>
                        <a:t>Қорытынды</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gridSpan="6">
                  <a:txBody>
                    <a:bodyPr/>
                    <a:lstStyle/>
                    <a:p>
                      <a:pPr algn="just">
                        <a:lnSpc>
                          <a:spcPct val="115000"/>
                        </a:lnSpc>
                        <a:spcAft>
                          <a:spcPts val="0"/>
                        </a:spcAft>
                      </a:pPr>
                      <a:r>
                        <a:rPr lang="kk-KZ" sz="1200" dirty="0">
                          <a:effectLst/>
                        </a:rPr>
                        <a:t>11-сыныптар бойынша қазақ тілі пәнінен білім сапасы тұрақты емес. Өтілген теорияллық  материалдарды  практикада қолдана алу дағдыларын жетілдіру жұмыстары жүргізілуде.Тест жұмыстарында  лексика, морфология салаларынан қайталаулар жаттығулары талдануда. Алдаберген Ерасыл, Артықбай Азат өз бетімен жұмыстануда лексика саласынан қиналады. Талдаулар арқылы жаттығуда.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593700203"/>
                  </a:ext>
                </a:extLst>
              </a:tr>
            </a:tbl>
          </a:graphicData>
        </a:graphic>
      </p:graphicFrame>
    </p:spTree>
    <p:extLst>
      <p:ext uri="{BB962C8B-B14F-4D97-AF65-F5344CB8AC3E}">
        <p14:creationId xmlns:p14="http://schemas.microsoft.com/office/powerpoint/2010/main" val="2349233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C303F33-ADBA-4DA9-9B04-70DFB76B97E7}"/>
              </a:ext>
            </a:extLst>
          </p:cNvPr>
          <p:cNvSpPr txBox="1"/>
          <p:nvPr/>
        </p:nvSpPr>
        <p:spPr>
          <a:xfrm>
            <a:off x="2614613" y="158161"/>
            <a:ext cx="7453312" cy="13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Aft>
                <a:spcPts val="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Қазақ тілі пәнінен оқыту қазақ тілді сыныптардағы оқушылардың</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 2024-2025 оқу жылының бастапқы білім кесімі бойынша білім сапасының көрсеткішіне сараптамалық талдау</a:t>
            </a:r>
          </a:p>
          <a:p>
            <a:pPr algn="ctr">
              <a:lnSpc>
                <a:spcPct val="115000"/>
              </a:lnSpc>
              <a:spcAft>
                <a:spcPts val="0"/>
              </a:spcAft>
            </a:pPr>
            <a:r>
              <a:rPr lang="kk-KZ" b="1" dirty="0">
                <a:latin typeface="Times New Roman" panose="02020603050405020304" pitchFamily="18" charset="0"/>
                <a:ea typeface="Calibri" panose="020F0502020204030204" pitchFamily="34" charset="0"/>
                <a:cs typeface="Times New Roman" panose="02020603050405020304" pitchFamily="18" charset="0"/>
              </a:rPr>
              <a:t>Пән мұғалімі:Серикова М.</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61F1E67F-4B11-4F68-BF90-045C6218CB14}"/>
              </a:ext>
            </a:extLst>
          </p:cNvPr>
          <p:cNvGraphicFramePr>
            <a:graphicFrameLocks noGrp="1"/>
          </p:cNvGraphicFramePr>
          <p:nvPr>
            <p:extLst>
              <p:ext uri="{D42A27DB-BD31-4B8C-83A1-F6EECF244321}">
                <p14:modId xmlns:p14="http://schemas.microsoft.com/office/powerpoint/2010/main" val="3827891391"/>
              </p:ext>
            </p:extLst>
          </p:nvPr>
        </p:nvGraphicFramePr>
        <p:xfrm>
          <a:off x="161925" y="2465481"/>
          <a:ext cx="5934075" cy="2363692"/>
        </p:xfrm>
        <a:graphic>
          <a:graphicData uri="http://schemas.openxmlformats.org/drawingml/2006/table">
            <a:tbl>
              <a:tblPr firstRow="1" firstCol="1" bandRow="1">
                <a:tableStyleId>{5C22544A-7EE6-4342-B048-85BDC9FD1C3A}</a:tableStyleId>
              </a:tblPr>
              <a:tblGrid>
                <a:gridCol w="989330">
                  <a:extLst>
                    <a:ext uri="{9D8B030D-6E8A-4147-A177-3AD203B41FA5}">
                      <a16:colId xmlns:a16="http://schemas.microsoft.com/office/drawing/2014/main" val="195262846"/>
                    </a:ext>
                  </a:extLst>
                </a:gridCol>
                <a:gridCol w="801370">
                  <a:extLst>
                    <a:ext uri="{9D8B030D-6E8A-4147-A177-3AD203B41FA5}">
                      <a16:colId xmlns:a16="http://schemas.microsoft.com/office/drawing/2014/main" val="471689637"/>
                    </a:ext>
                  </a:extLst>
                </a:gridCol>
                <a:gridCol w="803275">
                  <a:extLst>
                    <a:ext uri="{9D8B030D-6E8A-4147-A177-3AD203B41FA5}">
                      <a16:colId xmlns:a16="http://schemas.microsoft.com/office/drawing/2014/main" val="1224531004"/>
                    </a:ext>
                  </a:extLst>
                </a:gridCol>
                <a:gridCol w="804545">
                  <a:extLst>
                    <a:ext uri="{9D8B030D-6E8A-4147-A177-3AD203B41FA5}">
                      <a16:colId xmlns:a16="http://schemas.microsoft.com/office/drawing/2014/main" val="590432076"/>
                    </a:ext>
                  </a:extLst>
                </a:gridCol>
                <a:gridCol w="804545">
                  <a:extLst>
                    <a:ext uri="{9D8B030D-6E8A-4147-A177-3AD203B41FA5}">
                      <a16:colId xmlns:a16="http://schemas.microsoft.com/office/drawing/2014/main" val="4134195009"/>
                    </a:ext>
                  </a:extLst>
                </a:gridCol>
                <a:gridCol w="858520">
                  <a:extLst>
                    <a:ext uri="{9D8B030D-6E8A-4147-A177-3AD203B41FA5}">
                      <a16:colId xmlns:a16="http://schemas.microsoft.com/office/drawing/2014/main" val="1776589288"/>
                    </a:ext>
                  </a:extLst>
                </a:gridCol>
                <a:gridCol w="872490">
                  <a:extLst>
                    <a:ext uri="{9D8B030D-6E8A-4147-A177-3AD203B41FA5}">
                      <a16:colId xmlns:a16="http://schemas.microsoft.com/office/drawing/2014/main" val="800581129"/>
                    </a:ext>
                  </a:extLst>
                </a:gridCol>
              </a:tblGrid>
              <a:tr h="591199">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1179114"/>
                  </a:ext>
                </a:extLst>
              </a:tr>
              <a:tr h="286313">
                <a:tc>
                  <a:txBody>
                    <a:bodyPr/>
                    <a:lstStyle/>
                    <a:p>
                      <a:pPr algn="ctr">
                        <a:lnSpc>
                          <a:spcPct val="115000"/>
                        </a:lnSpc>
                        <a:spcAft>
                          <a:spcPts val="0"/>
                        </a:spcAft>
                      </a:pPr>
                      <a:r>
                        <a:rPr lang="en-US" sz="1200">
                          <a:effectLst/>
                        </a:rPr>
                        <a:t>5</a:t>
                      </a:r>
                      <a:r>
                        <a:rPr lang="kk-KZ" sz="1200">
                          <a:effectLst/>
                        </a:rPr>
                        <a:t> «а»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81%</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highlight>
                            <a:srgbClr val="FFFF00"/>
                          </a:highlight>
                        </a:rPr>
                        <a:t>100%</a:t>
                      </a:r>
                      <a:endParaRPr lang="ru-RU" sz="11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3275518"/>
                  </a:ext>
                </a:extLst>
              </a:tr>
              <a:tr h="286313">
                <a:tc>
                  <a:txBody>
                    <a:bodyPr/>
                    <a:lstStyle/>
                    <a:p>
                      <a:pPr algn="ctr">
                        <a:lnSpc>
                          <a:spcPct val="115000"/>
                        </a:lnSpc>
                        <a:spcAft>
                          <a:spcPts val="0"/>
                        </a:spcAft>
                      </a:pPr>
                      <a:r>
                        <a:rPr lang="en-US" sz="1200">
                          <a:effectLst/>
                        </a:rPr>
                        <a:t>5</a:t>
                      </a:r>
                      <a:r>
                        <a:rPr lang="kk-KZ" sz="1200">
                          <a:effectLst/>
                        </a:rPr>
                        <a:t>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66%</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1697610"/>
                  </a:ext>
                </a:extLst>
              </a:tr>
              <a:tr h="1199867">
                <a:tc>
                  <a:txBody>
                    <a:bodyPr/>
                    <a:lstStyle/>
                    <a:p>
                      <a:pPr algn="ctr">
                        <a:lnSpc>
                          <a:spcPct val="115000"/>
                        </a:lnSpc>
                        <a:spcAft>
                          <a:spcPts val="0"/>
                        </a:spcAft>
                      </a:pPr>
                      <a:r>
                        <a:rPr lang="kk-KZ" sz="1200">
                          <a:effectLst/>
                        </a:rPr>
                        <a:t>Қорытынды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just">
                        <a:lnSpc>
                          <a:spcPct val="115000"/>
                        </a:lnSpc>
                        <a:spcAft>
                          <a:spcPts val="0"/>
                        </a:spcAft>
                      </a:pPr>
                      <a:r>
                        <a:rPr lang="kk-KZ" sz="1200" dirty="0">
                          <a:effectLst/>
                        </a:rPr>
                        <a:t>Оқушыларға өтілген материалдар бойынша тест жұмысы берілді. Дауысты, дауыссыз дыбыстар және буын үндестігі  бойынша 4-сынып негізіндегі тапсырмалар берілді. Пән мұғалімдері сыныптағы жекелеген оқушылармен пән мұғалімдері жұмыстануда.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972493802"/>
                  </a:ext>
                </a:extLst>
              </a:tr>
            </a:tbl>
          </a:graphicData>
        </a:graphic>
      </p:graphicFrame>
      <p:graphicFrame>
        <p:nvGraphicFramePr>
          <p:cNvPr id="7" name="Таблица 6">
            <a:extLst>
              <a:ext uri="{FF2B5EF4-FFF2-40B4-BE49-F238E27FC236}">
                <a16:creationId xmlns:a16="http://schemas.microsoft.com/office/drawing/2014/main" id="{AF663273-3E84-400F-844C-449A00FE02F9}"/>
              </a:ext>
            </a:extLst>
          </p:cNvPr>
          <p:cNvGraphicFramePr>
            <a:graphicFrameLocks noGrp="1"/>
          </p:cNvGraphicFramePr>
          <p:nvPr>
            <p:extLst>
              <p:ext uri="{D42A27DB-BD31-4B8C-83A1-F6EECF244321}">
                <p14:modId xmlns:p14="http://schemas.microsoft.com/office/powerpoint/2010/main" val="970615006"/>
              </p:ext>
            </p:extLst>
          </p:nvPr>
        </p:nvGraphicFramePr>
        <p:xfrm>
          <a:off x="6201410" y="2452909"/>
          <a:ext cx="5828665" cy="2376264"/>
        </p:xfrm>
        <a:graphic>
          <a:graphicData uri="http://schemas.openxmlformats.org/drawingml/2006/table">
            <a:tbl>
              <a:tblPr firstRow="1" firstCol="1" bandRow="1">
                <a:tableStyleId>{5C22544A-7EE6-4342-B048-85BDC9FD1C3A}</a:tableStyleId>
              </a:tblPr>
              <a:tblGrid>
                <a:gridCol w="964565">
                  <a:extLst>
                    <a:ext uri="{9D8B030D-6E8A-4147-A177-3AD203B41FA5}">
                      <a16:colId xmlns:a16="http://schemas.microsoft.com/office/drawing/2014/main" val="3996573937"/>
                    </a:ext>
                  </a:extLst>
                </a:gridCol>
                <a:gridCol w="801370">
                  <a:extLst>
                    <a:ext uri="{9D8B030D-6E8A-4147-A177-3AD203B41FA5}">
                      <a16:colId xmlns:a16="http://schemas.microsoft.com/office/drawing/2014/main" val="2168932974"/>
                    </a:ext>
                  </a:extLst>
                </a:gridCol>
                <a:gridCol w="802640">
                  <a:extLst>
                    <a:ext uri="{9D8B030D-6E8A-4147-A177-3AD203B41FA5}">
                      <a16:colId xmlns:a16="http://schemas.microsoft.com/office/drawing/2014/main" val="3150688735"/>
                    </a:ext>
                  </a:extLst>
                </a:gridCol>
                <a:gridCol w="804545">
                  <a:extLst>
                    <a:ext uri="{9D8B030D-6E8A-4147-A177-3AD203B41FA5}">
                      <a16:colId xmlns:a16="http://schemas.microsoft.com/office/drawing/2014/main" val="809121577"/>
                    </a:ext>
                  </a:extLst>
                </a:gridCol>
                <a:gridCol w="803275">
                  <a:extLst>
                    <a:ext uri="{9D8B030D-6E8A-4147-A177-3AD203B41FA5}">
                      <a16:colId xmlns:a16="http://schemas.microsoft.com/office/drawing/2014/main" val="406285984"/>
                    </a:ext>
                  </a:extLst>
                </a:gridCol>
                <a:gridCol w="829310">
                  <a:extLst>
                    <a:ext uri="{9D8B030D-6E8A-4147-A177-3AD203B41FA5}">
                      <a16:colId xmlns:a16="http://schemas.microsoft.com/office/drawing/2014/main" val="364292705"/>
                    </a:ext>
                  </a:extLst>
                </a:gridCol>
                <a:gridCol w="822960">
                  <a:extLst>
                    <a:ext uri="{9D8B030D-6E8A-4147-A177-3AD203B41FA5}">
                      <a16:colId xmlns:a16="http://schemas.microsoft.com/office/drawing/2014/main" val="519840114"/>
                    </a:ext>
                  </a:extLst>
                </a:gridCol>
              </a:tblGrid>
              <a:tr h="589801">
                <a:tc>
                  <a:txBody>
                    <a:bodyPr/>
                    <a:lstStyle/>
                    <a:p>
                      <a:pPr algn="just">
                        <a:lnSpc>
                          <a:spcPct val="115000"/>
                        </a:lnSpc>
                        <a:spcAft>
                          <a:spcPts val="0"/>
                        </a:spcAft>
                      </a:pPr>
                      <a:r>
                        <a:rPr lang="kk-KZ" sz="1200">
                          <a:effectLst/>
                        </a:rPr>
                        <a:t>Сынып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Білім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Үлгерім сапасы</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5638990"/>
                  </a:ext>
                </a:extLst>
              </a:tr>
              <a:tr h="285636">
                <a:tc>
                  <a:txBody>
                    <a:bodyPr/>
                    <a:lstStyle/>
                    <a:p>
                      <a:pPr algn="ctr">
                        <a:lnSpc>
                          <a:spcPct val="115000"/>
                        </a:lnSpc>
                        <a:spcAft>
                          <a:spcPts val="0"/>
                        </a:spcAft>
                      </a:pPr>
                      <a:r>
                        <a:rPr lang="kk-KZ" sz="1200">
                          <a:effectLst/>
                        </a:rPr>
                        <a:t>9 «ә»</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rPr>
                        <a: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57 %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highlight>
                            <a:srgbClr val="FFFF00"/>
                          </a:highlight>
                        </a:rPr>
                        <a:t>100 %</a:t>
                      </a:r>
                      <a:endParaRPr lang="ru-RU"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9559596"/>
                  </a:ext>
                </a:extLst>
              </a:tr>
              <a:tr h="1500827">
                <a:tc>
                  <a:txBody>
                    <a:bodyPr/>
                    <a:lstStyle/>
                    <a:p>
                      <a:pPr algn="ctr">
                        <a:lnSpc>
                          <a:spcPct val="115000"/>
                        </a:lnSpc>
                        <a:spcAft>
                          <a:spcPts val="0"/>
                        </a:spcAft>
                      </a:pPr>
                      <a:r>
                        <a:rPr lang="kk-KZ" sz="1200">
                          <a:effectLst/>
                        </a:rPr>
                        <a:t>Жіберілген қателер:</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nSpc>
                          <a:spcPct val="115000"/>
                        </a:lnSpc>
                        <a:spcAft>
                          <a:spcPts val="0"/>
                        </a:spcAft>
                      </a:pPr>
                      <a:r>
                        <a:rPr lang="kk-KZ" sz="1200" dirty="0">
                          <a:effectLst/>
                        </a:rPr>
                        <a:t>9-сыныптар бойынша қазақ тілі пәнінен  алған білімдерін оқушылар тест жұмысында қолдана алды. Жіберілген қателер: жай сөйлемнің және құрмалас сөйлемнің түрлерінен болды. Қатемен жұмыс барысында қателер талданды. Үлгерімі төмен оқушылармен жеке жұмыс жүргізіледі.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356517081"/>
                  </a:ext>
                </a:extLst>
              </a:tr>
            </a:tbl>
          </a:graphicData>
        </a:graphic>
      </p:graphicFrame>
    </p:spTree>
    <p:extLst>
      <p:ext uri="{BB962C8B-B14F-4D97-AF65-F5344CB8AC3E}">
        <p14:creationId xmlns:p14="http://schemas.microsoft.com/office/powerpoint/2010/main" val="18244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Контур</Template>
  <TotalTime>458</TotalTime>
  <Words>3493</Words>
  <Application>Microsoft Office PowerPoint</Application>
  <PresentationFormat>Широкоэкранный</PresentationFormat>
  <Paragraphs>1372</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Calibri</vt:lpstr>
      <vt:lpstr>Times New Roman</vt:lpstr>
      <vt:lpstr>Tw Cen MT</vt:lpstr>
      <vt:lpstr>Контур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BilimBook</cp:lastModifiedBy>
  <cp:revision>13</cp:revision>
  <dcterms:created xsi:type="dcterms:W3CDTF">2024-11-01T06:24:02Z</dcterms:created>
  <dcterms:modified xsi:type="dcterms:W3CDTF">2024-11-07T09:37:46Z</dcterms:modified>
</cp:coreProperties>
</file>