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78" r:id="rId4"/>
    <p:sldId id="257" r:id="rId5"/>
    <p:sldId id="262" r:id="rId6"/>
    <p:sldId id="261" r:id="rId7"/>
    <p:sldId id="259" r:id="rId8"/>
    <p:sldId id="268" r:id="rId9"/>
    <p:sldId id="267" r:id="rId10"/>
    <p:sldId id="260" r:id="rId11"/>
    <p:sldId id="266" r:id="rId12"/>
    <p:sldId id="265" r:id="rId13"/>
    <p:sldId id="264" r:id="rId14"/>
    <p:sldId id="271" r:id="rId15"/>
    <p:sldId id="270" r:id="rId16"/>
    <p:sldId id="269" r:id="rId17"/>
    <p:sldId id="263" r:id="rId18"/>
    <p:sldId id="258" r:id="rId19"/>
    <p:sldId id="274" r:id="rId20"/>
    <p:sldId id="273" r:id="rId21"/>
    <p:sldId id="272" r:id="rId22"/>
    <p:sldId id="275" r:id="rId23"/>
    <p:sldId id="277" r:id="rId24"/>
    <p:sldId id="276" r:id="rId25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3C2816B-EA22-450C-965B-8534120A9F9F}">
          <p14:sldIdLst>
            <p14:sldId id="279"/>
            <p14:sldId id="256"/>
            <p14:sldId id="278"/>
            <p14:sldId id="257"/>
            <p14:sldId id="262"/>
            <p14:sldId id="261"/>
            <p14:sldId id="259"/>
            <p14:sldId id="268"/>
            <p14:sldId id="267"/>
            <p14:sldId id="260"/>
            <p14:sldId id="266"/>
            <p14:sldId id="265"/>
            <p14:sldId id="264"/>
            <p14:sldId id="271"/>
            <p14:sldId id="270"/>
            <p14:sldId id="269"/>
            <p14:sldId id="263"/>
            <p14:sldId id="258"/>
            <p14:sldId id="274"/>
            <p14:sldId id="273"/>
            <p14:sldId id="272"/>
            <p14:sldId id="275"/>
            <p14:sldId id="277"/>
            <p14:sldId id="276"/>
          </p14:sldIdLst>
        </p14:section>
        <p14:section name="Раздел без заголовка" id="{AE28E130-D0ED-41C3-9956-C6A708113232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66FFFF"/>
    <a:srgbClr val="0033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[reportProgressSchool.xls]reportProgressSchool!$A$13</c:f>
              <c:strCache>
                <c:ptCount val="1"/>
                <c:pt idx="0">
                  <c:v>2а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[reportProgressSchool.xls]reportProgressSchool!$B$13:$C$13</c:f>
              <c:numCache>
                <c:formatCode>General</c:formatCode>
                <c:ptCount val="2"/>
                <c:pt idx="0">
                  <c:v>4.03</c:v>
                </c:pt>
                <c:pt idx="1">
                  <c:v>58.82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B9-4405-B4B5-08CF5646CE0F}"/>
            </c:ext>
          </c:extLst>
        </c:ser>
        <c:ser>
          <c:idx val="4"/>
          <c:order val="4"/>
          <c:tx>
            <c:strRef>
              <c:f>[reportProgressSchool.xls]reportProgressSchool!$A$15</c:f>
              <c:strCache>
                <c:ptCount val="1"/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[reportProgressSchool.xls]reportProgressSchool!$B$15:$C$15</c:f>
            </c:numRef>
          </c:val>
          <c:extLst>
            <c:ext xmlns:c16="http://schemas.microsoft.com/office/drawing/2014/chart" uri="{C3380CC4-5D6E-409C-BE32-E72D297353CC}">
              <c16:uniqueId val="{00000001-F3B9-4405-B4B5-08CF5646CE0F}"/>
            </c:ext>
          </c:extLst>
        </c:ser>
        <c:ser>
          <c:idx val="5"/>
          <c:order val="5"/>
          <c:tx>
            <c:strRef>
              <c:f>[reportProgressSchool.xls]reportProgressSchool!$A$16</c:f>
              <c:strCache>
                <c:ptCount val="1"/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[reportProgressSchool.xls]reportProgressSchool!$B$16:$C$16</c:f>
            </c:numRef>
          </c:val>
          <c:extLst>
            <c:ext xmlns:c16="http://schemas.microsoft.com/office/drawing/2014/chart" uri="{C3380CC4-5D6E-409C-BE32-E72D297353CC}">
              <c16:uniqueId val="{00000002-F3B9-4405-B4B5-08CF5646CE0F}"/>
            </c:ext>
          </c:extLst>
        </c:ser>
        <c:ser>
          <c:idx val="6"/>
          <c:order val="6"/>
          <c:tx>
            <c:strRef>
              <c:f>[reportProgressSchool.xls]reportProgressSchool!$A$17</c:f>
              <c:strCache>
                <c:ptCount val="1"/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[reportProgressSchool.xls]reportProgressSchool!$B$17:$C$17</c:f>
            </c:numRef>
          </c:val>
          <c:extLst>
            <c:ext xmlns:c16="http://schemas.microsoft.com/office/drawing/2014/chart" uri="{C3380CC4-5D6E-409C-BE32-E72D297353CC}">
              <c16:uniqueId val="{00000003-F3B9-4405-B4B5-08CF5646CE0F}"/>
            </c:ext>
          </c:extLst>
        </c:ser>
        <c:ser>
          <c:idx val="7"/>
          <c:order val="7"/>
          <c:tx>
            <c:strRef>
              <c:f>[reportProgressSchool.xls]reportProgressSchool!$A$18</c:f>
              <c:strCache>
                <c:ptCount val="1"/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[reportProgressSchool.xls]reportProgressSchool!$B$18:$C$18</c:f>
            </c:numRef>
          </c:val>
          <c:extLst>
            <c:ext xmlns:c16="http://schemas.microsoft.com/office/drawing/2014/chart" uri="{C3380CC4-5D6E-409C-BE32-E72D297353CC}">
              <c16:uniqueId val="{00000004-F3B9-4405-B4B5-08CF5646CE0F}"/>
            </c:ext>
          </c:extLst>
        </c:ser>
        <c:ser>
          <c:idx val="8"/>
          <c:order val="8"/>
          <c:tx>
            <c:strRef>
              <c:f>[reportProgressSchool.xls]reportProgressSchool!$A$19</c:f>
              <c:strCache>
                <c:ptCount val="1"/>
                <c:pt idx="0">
                  <c:v>2ә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[reportProgressSchool.xls]reportProgressSchool!$B$19:$C$19</c:f>
              <c:numCache>
                <c:formatCode>General</c:formatCode>
                <c:ptCount val="2"/>
                <c:pt idx="0">
                  <c:v>3.99</c:v>
                </c:pt>
                <c:pt idx="1">
                  <c:v>57.89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B9-4405-B4B5-08CF5646CE0F}"/>
            </c:ext>
          </c:extLst>
        </c:ser>
        <c:ser>
          <c:idx val="10"/>
          <c:order val="10"/>
          <c:tx>
            <c:strRef>
              <c:f>[reportProgressSchool.xls]reportProgressSchool!$A$21</c:f>
              <c:strCache>
                <c:ptCount val="1"/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[reportProgressSchool.xls]reportProgressSchool!$B$21:$C$21</c:f>
            </c:numRef>
          </c:val>
          <c:extLst>
            <c:ext xmlns:c16="http://schemas.microsoft.com/office/drawing/2014/chart" uri="{C3380CC4-5D6E-409C-BE32-E72D297353CC}">
              <c16:uniqueId val="{00000006-F3B9-4405-B4B5-08CF5646CE0F}"/>
            </c:ext>
          </c:extLst>
        </c:ser>
        <c:ser>
          <c:idx val="11"/>
          <c:order val="11"/>
          <c:tx>
            <c:strRef>
              <c:f>[reportProgressSchool.xls]reportProgressSchool!$A$22</c:f>
              <c:strCache>
                <c:ptCount val="1"/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[reportProgressSchool.xls]reportProgressSchool!$B$22:$C$22</c:f>
            </c:numRef>
          </c:val>
          <c:extLst>
            <c:ext xmlns:c16="http://schemas.microsoft.com/office/drawing/2014/chart" uri="{C3380CC4-5D6E-409C-BE32-E72D297353CC}">
              <c16:uniqueId val="{00000007-F3B9-4405-B4B5-08CF5646CE0F}"/>
            </c:ext>
          </c:extLst>
        </c:ser>
        <c:ser>
          <c:idx val="12"/>
          <c:order val="12"/>
          <c:tx>
            <c:strRef>
              <c:f>[reportProgressSchool.xls]reportProgressSchool!$A$23</c:f>
              <c:strCache>
                <c:ptCount val="1"/>
                <c:pt idx="0">
                  <c:v>   3а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[reportProgressSchool.xls]reportProgressSchool!$B$23:$C$23</c:f>
              <c:numCache>
                <c:formatCode>General</c:formatCode>
                <c:ptCount val="2"/>
                <c:pt idx="0">
                  <c:v>4.01</c:v>
                </c:pt>
                <c:pt idx="1">
                  <c:v>44.44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B9-4405-B4B5-08CF5646CE0F}"/>
            </c:ext>
          </c:extLst>
        </c:ser>
        <c:ser>
          <c:idx val="14"/>
          <c:order val="14"/>
          <c:tx>
            <c:strRef>
              <c:f>[reportProgressSchool.xls]reportProgressSchool!$A$25</c:f>
              <c:strCache>
                <c:ptCount val="1"/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[reportProgressSchool.xls]reportProgressSchool!$B$25:$C$25</c:f>
            </c:numRef>
          </c:val>
          <c:extLst>
            <c:ext xmlns:c16="http://schemas.microsoft.com/office/drawing/2014/chart" uri="{C3380CC4-5D6E-409C-BE32-E72D297353CC}">
              <c16:uniqueId val="{00000009-F3B9-4405-B4B5-08CF5646CE0F}"/>
            </c:ext>
          </c:extLst>
        </c:ser>
        <c:ser>
          <c:idx val="15"/>
          <c:order val="15"/>
          <c:tx>
            <c:strRef>
              <c:f>[reportProgressSchool.xls]reportProgressSchool!$A$26</c:f>
              <c:strCache>
                <c:ptCount val="1"/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[reportProgressSchool.xls]reportProgressSchool!$B$26:$C$26</c:f>
            </c:numRef>
          </c:val>
          <c:extLst>
            <c:ext xmlns:c16="http://schemas.microsoft.com/office/drawing/2014/chart" uri="{C3380CC4-5D6E-409C-BE32-E72D297353CC}">
              <c16:uniqueId val="{0000000A-F3B9-4405-B4B5-08CF5646CE0F}"/>
            </c:ext>
          </c:extLst>
        </c:ser>
        <c:ser>
          <c:idx val="16"/>
          <c:order val="16"/>
          <c:tx>
            <c:strRef>
              <c:f>[reportProgressSchool.xls]reportProgressSchool!$A$27</c:f>
              <c:strCache>
                <c:ptCount val="1"/>
                <c:pt idx="0">
                  <c:v>4а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[reportProgressSchool.xls]reportProgressSchool!$B$27:$C$27</c:f>
              <c:numCache>
                <c:formatCode>General</c:formatCode>
                <c:ptCount val="2"/>
                <c:pt idx="0">
                  <c:v>4.05</c:v>
                </c:pt>
                <c:pt idx="1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3B9-4405-B4B5-08CF5646CE0F}"/>
            </c:ext>
          </c:extLst>
        </c:ser>
        <c:ser>
          <c:idx val="17"/>
          <c:order val="17"/>
          <c:tx>
            <c:strRef>
              <c:f>[reportProgressSchool.xls]reportProgressSchool!$A$28</c:f>
              <c:strCache>
                <c:ptCount val="1"/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[reportProgressSchool.xls]reportProgressSchool!$B$28:$C$28</c:f>
            </c:numRef>
          </c:val>
          <c:extLst>
            <c:ext xmlns:c16="http://schemas.microsoft.com/office/drawing/2014/chart" uri="{C3380CC4-5D6E-409C-BE32-E72D297353CC}">
              <c16:uniqueId val="{0000000C-F3B9-4405-B4B5-08CF5646CE0F}"/>
            </c:ext>
          </c:extLst>
        </c:ser>
        <c:ser>
          <c:idx val="18"/>
          <c:order val="18"/>
          <c:tx>
            <c:strRef>
              <c:f>[reportProgressSchool.xls]reportProgressSchool!$A$29</c:f>
              <c:strCache>
                <c:ptCount val="1"/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[reportProgressSchool.xls]reportProgressSchool!$B$29:$C$29</c:f>
            </c:numRef>
          </c:val>
          <c:extLst>
            <c:ext xmlns:c16="http://schemas.microsoft.com/office/drawing/2014/chart" uri="{C3380CC4-5D6E-409C-BE32-E72D297353CC}">
              <c16:uniqueId val="{0000000D-F3B9-4405-B4B5-08CF5646CE0F}"/>
            </c:ext>
          </c:extLst>
        </c:ser>
        <c:ser>
          <c:idx val="19"/>
          <c:order val="19"/>
          <c:tx>
            <c:strRef>
              <c:f>[reportProgressSchool.xls]reportProgressSchool!$A$30</c:f>
              <c:strCache>
                <c:ptCount val="1"/>
              </c:strCache>
            </c:strRef>
          </c:tx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[reportProgressSchool.xls]reportProgressSchool!$B$30:$C$30</c:f>
            </c:numRef>
          </c:val>
          <c:extLst>
            <c:ext xmlns:c16="http://schemas.microsoft.com/office/drawing/2014/chart" uri="{C3380CC4-5D6E-409C-BE32-E72D297353CC}">
              <c16:uniqueId val="{0000000E-F3B9-4405-B4B5-08CF5646CE0F}"/>
            </c:ext>
          </c:extLst>
        </c:ser>
        <c:ser>
          <c:idx val="20"/>
          <c:order val="20"/>
          <c:tx>
            <c:strRef>
              <c:f>[reportProgressSchool.xls]reportProgressSchool!$A$31</c:f>
              <c:strCache>
                <c:ptCount val="1"/>
                <c:pt idx="0">
                  <c:v>4ә</c:v>
                </c:pt>
              </c:strCache>
            </c:strRef>
          </c:tx>
          <c:spPr>
            <a:solidFill>
              <a:schemeClr val="accent3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[reportProgressSchool.xls]reportProgressSchool!$B$31:$C$31</c:f>
              <c:numCache>
                <c:formatCode>General</c:formatCode>
                <c:ptCount val="2"/>
                <c:pt idx="0">
                  <c:v>3.85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F3B9-4405-B4B5-08CF5646CE0F}"/>
            </c:ext>
          </c:extLst>
        </c:ser>
        <c:ser>
          <c:idx val="22"/>
          <c:order val="22"/>
          <c:tx>
            <c:strRef>
              <c:f>[reportProgressSchool.xls]reportProgressSchool!$A$33</c:f>
              <c:strCache>
                <c:ptCount val="1"/>
              </c:strCache>
            </c:strRef>
          </c:tx>
          <c:spPr>
            <a:solidFill>
              <a:schemeClr val="accent5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[reportProgressSchool.xls]reportProgressSchool!$B$33:$C$33</c:f>
            </c:numRef>
          </c:val>
          <c:extLst>
            <c:ext xmlns:c16="http://schemas.microsoft.com/office/drawing/2014/chart" uri="{C3380CC4-5D6E-409C-BE32-E72D297353CC}">
              <c16:uniqueId val="{00000010-F3B9-4405-B4B5-08CF5646CE0F}"/>
            </c:ext>
          </c:extLst>
        </c:ser>
        <c:ser>
          <c:idx val="23"/>
          <c:order val="23"/>
          <c:tx>
            <c:strRef>
              <c:f>[reportProgressSchool.xls]reportProgressSchool!$A$34</c:f>
              <c:strCache>
                <c:ptCount val="1"/>
                <c:pt idx="0">
                  <c:v>5а</c:v>
                </c:pt>
              </c:strCache>
            </c:strRef>
          </c:tx>
          <c:spPr>
            <a:solidFill>
              <a:schemeClr val="accent6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[reportProgressSchool.xls]reportProgressSchool!$B$34:$C$34</c:f>
              <c:numCache>
                <c:formatCode>General</c:formatCode>
                <c:ptCount val="2"/>
                <c:pt idx="0">
                  <c:v>3.88</c:v>
                </c:pt>
                <c:pt idx="1">
                  <c:v>35.29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F3B9-4405-B4B5-08CF5646CE0F}"/>
            </c:ext>
          </c:extLst>
        </c:ser>
        <c:ser>
          <c:idx val="25"/>
          <c:order val="25"/>
          <c:tx>
            <c:strRef>
              <c:f>[reportProgressSchool.xls]reportProgressSchool!$A$36</c:f>
              <c:strCache>
                <c:ptCount val="1"/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[reportProgressSchool.xls]reportProgressSchool!$B$36:$C$36</c:f>
            </c:numRef>
          </c:val>
          <c:extLst>
            <c:ext xmlns:c16="http://schemas.microsoft.com/office/drawing/2014/chart" uri="{C3380CC4-5D6E-409C-BE32-E72D297353CC}">
              <c16:uniqueId val="{00000012-F3B9-4405-B4B5-08CF5646CE0F}"/>
            </c:ext>
          </c:extLst>
        </c:ser>
        <c:ser>
          <c:idx val="26"/>
          <c:order val="26"/>
          <c:tx>
            <c:strRef>
              <c:f>[reportProgressSchool.xls]reportProgressSchool!$A$37</c:f>
              <c:strCache>
                <c:ptCount val="1"/>
                <c:pt idx="0">
                  <c:v>5ә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[reportProgressSchool.xls]reportProgressSchool!$B$37:$C$37</c:f>
              <c:numCache>
                <c:formatCode>General</c:formatCode>
                <c:ptCount val="2"/>
                <c:pt idx="0">
                  <c:v>3.7</c:v>
                </c:pt>
                <c:pt idx="1">
                  <c:v>41.18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F3B9-4405-B4B5-08CF5646CE0F}"/>
            </c:ext>
          </c:extLst>
        </c:ser>
        <c:ser>
          <c:idx val="28"/>
          <c:order val="28"/>
          <c:tx>
            <c:strRef>
              <c:f>[reportProgressSchool.xls]reportProgressSchool!$A$39</c:f>
              <c:strCache>
                <c:ptCount val="1"/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[reportProgressSchool.xls]reportProgressSchool!$B$39:$C$39</c:f>
            </c:numRef>
          </c:val>
          <c:extLst>
            <c:ext xmlns:c16="http://schemas.microsoft.com/office/drawing/2014/chart" uri="{C3380CC4-5D6E-409C-BE32-E72D297353CC}">
              <c16:uniqueId val="{00000014-F3B9-4405-B4B5-08CF5646CE0F}"/>
            </c:ext>
          </c:extLst>
        </c:ser>
        <c:ser>
          <c:idx val="29"/>
          <c:order val="29"/>
          <c:tx>
            <c:strRef>
              <c:f>[reportProgressSchool.xls]reportProgressSchool!$A$40</c:f>
              <c:strCache>
                <c:ptCount val="1"/>
                <c:pt idx="0">
                  <c:v>6а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[reportProgressSchool.xls]reportProgressSchool!$B$40:$C$40</c:f>
              <c:numCache>
                <c:formatCode>General</c:formatCode>
                <c:ptCount val="2"/>
                <c:pt idx="0">
                  <c:v>3.86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F3B9-4405-B4B5-08CF5646CE0F}"/>
            </c:ext>
          </c:extLst>
        </c:ser>
        <c:ser>
          <c:idx val="30"/>
          <c:order val="30"/>
          <c:tx>
            <c:strRef>
              <c:f>[reportProgressSchool.xls]reportProgressSchool!$A$41</c:f>
              <c:strCache>
                <c:ptCount val="1"/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[reportProgressSchool.xls]reportProgressSchool!$B$41:$C$41</c:f>
            </c:numRef>
          </c:val>
          <c:extLst>
            <c:ext xmlns:c16="http://schemas.microsoft.com/office/drawing/2014/chart" uri="{C3380CC4-5D6E-409C-BE32-E72D297353CC}">
              <c16:uniqueId val="{00000016-F3B9-4405-B4B5-08CF5646CE0F}"/>
            </c:ext>
          </c:extLst>
        </c:ser>
        <c:ser>
          <c:idx val="31"/>
          <c:order val="31"/>
          <c:tx>
            <c:strRef>
              <c:f>[reportProgressSchool.xls]reportProgressSchool!$A$42</c:f>
              <c:strCache>
                <c:ptCount val="1"/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[reportProgressSchool.xls]reportProgressSchool!$B$42:$C$42</c:f>
            </c:numRef>
          </c:val>
          <c:extLst>
            <c:ext xmlns:c16="http://schemas.microsoft.com/office/drawing/2014/chart" uri="{C3380CC4-5D6E-409C-BE32-E72D297353CC}">
              <c16:uniqueId val="{00000017-F3B9-4405-B4B5-08CF5646CE0F}"/>
            </c:ext>
          </c:extLst>
        </c:ser>
        <c:ser>
          <c:idx val="32"/>
          <c:order val="32"/>
          <c:tx>
            <c:strRef>
              <c:f>[reportProgressSchool.xls]reportProgressSchool!$A$43</c:f>
              <c:strCache>
                <c:ptCount val="1"/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[reportProgressSchool.xls]reportProgressSchool!$B$43:$C$43</c:f>
            </c:numRef>
          </c:val>
          <c:extLst>
            <c:ext xmlns:c16="http://schemas.microsoft.com/office/drawing/2014/chart" uri="{C3380CC4-5D6E-409C-BE32-E72D297353CC}">
              <c16:uniqueId val="{00000018-F3B9-4405-B4B5-08CF5646CE0F}"/>
            </c:ext>
          </c:extLst>
        </c:ser>
        <c:ser>
          <c:idx val="33"/>
          <c:order val="33"/>
          <c:tx>
            <c:strRef>
              <c:f>[reportProgressSchool.xls]reportProgressSchool!$A$44</c:f>
              <c:strCache>
                <c:ptCount val="1"/>
                <c:pt idx="0">
                  <c:v>6ә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[reportProgressSchool.xls]reportProgressSchool!$B$44:$C$44</c:f>
              <c:numCache>
                <c:formatCode>General</c:formatCode>
                <c:ptCount val="2"/>
                <c:pt idx="0">
                  <c:v>4.04</c:v>
                </c:pt>
                <c:pt idx="1">
                  <c:v>53.33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F3B9-4405-B4B5-08CF5646CE0F}"/>
            </c:ext>
          </c:extLst>
        </c:ser>
        <c:ser>
          <c:idx val="35"/>
          <c:order val="35"/>
          <c:tx>
            <c:strRef>
              <c:f>[reportProgressSchool.xls]reportProgressSchool!$A$46</c:f>
              <c:strCache>
                <c:ptCount val="1"/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[reportProgressSchool.xls]reportProgressSchool!$B$46:$C$46</c:f>
            </c:numRef>
          </c:val>
          <c:extLst>
            <c:ext xmlns:c16="http://schemas.microsoft.com/office/drawing/2014/chart" uri="{C3380CC4-5D6E-409C-BE32-E72D297353CC}">
              <c16:uniqueId val="{0000001A-F3B9-4405-B4B5-08CF5646CE0F}"/>
            </c:ext>
          </c:extLst>
        </c:ser>
        <c:ser>
          <c:idx val="36"/>
          <c:order val="36"/>
          <c:tx>
            <c:strRef>
              <c:f>[reportProgressSchool.xls]reportProgressSchool!$A$47</c:f>
              <c:strCache>
                <c:ptCount val="1"/>
                <c:pt idx="0">
                  <c:v>7а</c:v>
                </c:pt>
              </c:strCache>
            </c:strRef>
          </c:tx>
          <c:spPr>
            <a:solidFill>
              <a:schemeClr val="accent1">
                <a:lumMod val="70000"/>
                <a:lumOff val="3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[reportProgressSchool.xls]reportProgressSchool!$B$47:$C$47</c:f>
              <c:numCache>
                <c:formatCode>General</c:formatCode>
                <c:ptCount val="2"/>
                <c:pt idx="0">
                  <c:v>3.81</c:v>
                </c:pt>
                <c:pt idx="1">
                  <c:v>45.45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F3B9-4405-B4B5-08CF5646CE0F}"/>
            </c:ext>
          </c:extLst>
        </c:ser>
        <c:ser>
          <c:idx val="38"/>
          <c:order val="38"/>
          <c:tx>
            <c:strRef>
              <c:f>[reportProgressSchool.xls]reportProgressSchool!$A$49</c:f>
              <c:strCache>
                <c:ptCount val="1"/>
              </c:strCache>
            </c:strRef>
          </c:tx>
          <c:spPr>
            <a:solidFill>
              <a:schemeClr val="accent3">
                <a:lumMod val="70000"/>
                <a:lumOff val="3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[reportProgressSchool.xls]reportProgressSchool!$B$49:$C$49</c:f>
            </c:numRef>
          </c:val>
          <c:extLst>
            <c:ext xmlns:c16="http://schemas.microsoft.com/office/drawing/2014/chart" uri="{C3380CC4-5D6E-409C-BE32-E72D297353CC}">
              <c16:uniqueId val="{0000001C-F3B9-4405-B4B5-08CF5646CE0F}"/>
            </c:ext>
          </c:extLst>
        </c:ser>
        <c:ser>
          <c:idx val="39"/>
          <c:order val="39"/>
          <c:tx>
            <c:strRef>
              <c:f>[reportProgressSchool.xls]reportProgressSchool!$A$50</c:f>
              <c:strCache>
                <c:ptCount val="1"/>
              </c:strCache>
            </c:strRef>
          </c:tx>
          <c:spPr>
            <a:solidFill>
              <a:schemeClr val="accent4">
                <a:lumMod val="70000"/>
                <a:lumOff val="3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[reportProgressSchool.xls]reportProgressSchool!$B$50:$C$50</c:f>
            </c:numRef>
          </c:val>
          <c:extLst>
            <c:ext xmlns:c16="http://schemas.microsoft.com/office/drawing/2014/chart" uri="{C3380CC4-5D6E-409C-BE32-E72D297353CC}">
              <c16:uniqueId val="{0000001D-F3B9-4405-B4B5-08CF5646CE0F}"/>
            </c:ext>
          </c:extLst>
        </c:ser>
        <c:ser>
          <c:idx val="40"/>
          <c:order val="40"/>
          <c:tx>
            <c:strRef>
              <c:f>[reportProgressSchool.xls]reportProgressSchool!$A$51</c:f>
              <c:strCache>
                <c:ptCount val="1"/>
                <c:pt idx="0">
                  <c:v>8а</c:v>
                </c:pt>
              </c:strCache>
            </c:strRef>
          </c:tx>
          <c:spPr>
            <a:solidFill>
              <a:schemeClr val="accent5">
                <a:lumMod val="70000"/>
                <a:lumOff val="3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[reportProgressSchool.xls]reportProgressSchool!$B$51:$C$51</c:f>
              <c:numCache>
                <c:formatCode>General</c:formatCode>
                <c:ptCount val="2"/>
                <c:pt idx="0">
                  <c:v>3.78</c:v>
                </c:pt>
                <c:pt idx="1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F3B9-4405-B4B5-08CF5646CE0F}"/>
            </c:ext>
          </c:extLst>
        </c:ser>
        <c:ser>
          <c:idx val="42"/>
          <c:order val="42"/>
          <c:tx>
            <c:strRef>
              <c:f>[reportProgressSchool.xls]reportProgressSchool!$A$53</c:f>
              <c:strCache>
                <c:ptCount val="1"/>
              </c:strCache>
            </c:strRef>
          </c:tx>
          <c:spPr>
            <a:solidFill>
              <a:schemeClr val="accent1">
                <a:lumMod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[reportProgressSchool.xls]reportProgressSchool!$B$53:$C$53</c:f>
            </c:numRef>
          </c:val>
          <c:extLst>
            <c:ext xmlns:c16="http://schemas.microsoft.com/office/drawing/2014/chart" uri="{C3380CC4-5D6E-409C-BE32-E72D297353CC}">
              <c16:uniqueId val="{0000001F-F3B9-4405-B4B5-08CF5646CE0F}"/>
            </c:ext>
          </c:extLst>
        </c:ser>
        <c:ser>
          <c:idx val="43"/>
          <c:order val="43"/>
          <c:tx>
            <c:strRef>
              <c:f>[reportProgressSchool.xls]reportProgressSchool!$A$54</c:f>
              <c:strCache>
                <c:ptCount val="1"/>
              </c:strCache>
            </c:strRef>
          </c:tx>
          <c:spPr>
            <a:solidFill>
              <a:schemeClr val="accent2">
                <a:lumMod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[reportProgressSchool.xls]reportProgressSchool!$B$54:$C$54</c:f>
            </c:numRef>
          </c:val>
          <c:extLst>
            <c:ext xmlns:c16="http://schemas.microsoft.com/office/drawing/2014/chart" uri="{C3380CC4-5D6E-409C-BE32-E72D297353CC}">
              <c16:uniqueId val="{00000020-F3B9-4405-B4B5-08CF5646CE0F}"/>
            </c:ext>
          </c:extLst>
        </c:ser>
        <c:ser>
          <c:idx val="44"/>
          <c:order val="44"/>
          <c:tx>
            <c:strRef>
              <c:f>[reportProgressSchool.xls]reportProgressSchool!$A$55</c:f>
              <c:strCache>
                <c:ptCount val="1"/>
                <c:pt idx="0">
                  <c:v>8ә</c:v>
                </c:pt>
              </c:strCache>
            </c:strRef>
          </c:tx>
          <c:spPr>
            <a:solidFill>
              <a:schemeClr val="accent3">
                <a:lumMod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[reportProgressSchool.xls]reportProgressSchool!$B$55:$C$55</c:f>
              <c:numCache>
                <c:formatCode>General</c:formatCode>
                <c:ptCount val="2"/>
                <c:pt idx="0">
                  <c:v>3.77</c:v>
                </c:pt>
                <c:pt idx="1">
                  <c:v>46.67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F3B9-4405-B4B5-08CF5646CE0F}"/>
            </c:ext>
          </c:extLst>
        </c:ser>
        <c:ser>
          <c:idx val="45"/>
          <c:order val="45"/>
          <c:tx>
            <c:strRef>
              <c:f>[reportProgressSchool.xls]reportProgressSchool!$A$56</c:f>
              <c:strCache>
                <c:ptCount val="1"/>
              </c:strCache>
            </c:strRef>
          </c:tx>
          <c:spPr>
            <a:solidFill>
              <a:schemeClr val="accent4">
                <a:lumMod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[reportProgressSchool.xls]reportProgressSchool!$B$56:$C$56</c:f>
            </c:numRef>
          </c:val>
          <c:extLst>
            <c:ext xmlns:c16="http://schemas.microsoft.com/office/drawing/2014/chart" uri="{C3380CC4-5D6E-409C-BE32-E72D297353CC}">
              <c16:uniqueId val="{00000022-F3B9-4405-B4B5-08CF5646CE0F}"/>
            </c:ext>
          </c:extLst>
        </c:ser>
        <c:ser>
          <c:idx val="46"/>
          <c:order val="46"/>
          <c:tx>
            <c:strRef>
              <c:f>[reportProgressSchool.xls]reportProgressSchool!$A$57</c:f>
              <c:strCache>
                <c:ptCount val="1"/>
                <c:pt idx="0">
                  <c:v>9а</c:v>
                </c:pt>
              </c:strCache>
            </c:strRef>
          </c:tx>
          <c:spPr>
            <a:solidFill>
              <a:schemeClr val="accent5">
                <a:lumMod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[reportProgressSchool.xls]reportProgressSchool!$B$57:$C$57</c:f>
              <c:numCache>
                <c:formatCode>General</c:formatCode>
                <c:ptCount val="2"/>
                <c:pt idx="0">
                  <c:v>3.74</c:v>
                </c:pt>
                <c:pt idx="1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F3B9-4405-B4B5-08CF5646CE0F}"/>
            </c:ext>
          </c:extLst>
        </c:ser>
        <c:ser>
          <c:idx val="48"/>
          <c:order val="48"/>
          <c:tx>
            <c:strRef>
              <c:f>[reportProgressSchool.xls]reportProgressSchool!$A$59</c:f>
              <c:strCache>
                <c:ptCount val="1"/>
              </c:strCache>
            </c:strRef>
          </c:tx>
          <c:spPr>
            <a:solidFill>
              <a:schemeClr val="accent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[reportProgressSchool.xls]reportProgressSchool!$B$59:$C$59</c:f>
            </c:numRef>
          </c:val>
          <c:extLst>
            <c:ext xmlns:c16="http://schemas.microsoft.com/office/drawing/2014/chart" uri="{C3380CC4-5D6E-409C-BE32-E72D297353CC}">
              <c16:uniqueId val="{00000024-F3B9-4405-B4B5-08CF5646CE0F}"/>
            </c:ext>
          </c:extLst>
        </c:ser>
        <c:ser>
          <c:idx val="49"/>
          <c:order val="49"/>
          <c:tx>
            <c:strRef>
              <c:f>[reportProgressSchool.xls]reportProgressSchool!$A$60</c:f>
              <c:strCache>
                <c:ptCount val="1"/>
              </c:strCache>
            </c:strRef>
          </c:tx>
          <c:spPr>
            <a:solidFill>
              <a:schemeClr val="accent2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[reportProgressSchool.xls]reportProgressSchool!$B$60:$C$60</c:f>
            </c:numRef>
          </c:val>
          <c:extLst>
            <c:ext xmlns:c16="http://schemas.microsoft.com/office/drawing/2014/chart" uri="{C3380CC4-5D6E-409C-BE32-E72D297353CC}">
              <c16:uniqueId val="{00000025-F3B9-4405-B4B5-08CF5646CE0F}"/>
            </c:ext>
          </c:extLst>
        </c:ser>
        <c:ser>
          <c:idx val="50"/>
          <c:order val="50"/>
          <c:tx>
            <c:strRef>
              <c:f>[reportProgressSchool.xls]reportProgressSchool!$A$61</c:f>
              <c:strCache>
                <c:ptCount val="1"/>
                <c:pt idx="0">
                  <c:v>10а</c:v>
                </c:pt>
              </c:strCache>
            </c:strRef>
          </c:tx>
          <c:spPr>
            <a:solidFill>
              <a:schemeClr val="accent3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[reportProgressSchool.xls]reportProgressSchool!$B$61:$C$61</c:f>
              <c:numCache>
                <c:formatCode>General</c:formatCode>
                <c:ptCount val="2"/>
                <c:pt idx="0">
                  <c:v>3.84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F3B9-4405-B4B5-08CF5646CE0F}"/>
            </c:ext>
          </c:extLst>
        </c:ser>
        <c:ser>
          <c:idx val="52"/>
          <c:order val="52"/>
          <c:tx>
            <c:strRef>
              <c:f>[reportProgressSchool.xls]reportProgressSchool!$A$63</c:f>
              <c:strCache>
                <c:ptCount val="1"/>
              </c:strCache>
            </c:strRef>
          </c:tx>
          <c:spPr>
            <a:solidFill>
              <a:schemeClr val="accent5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[reportProgressSchool.xls]reportProgressSchool!$B$63:$C$63</c:f>
            </c:numRef>
          </c:val>
          <c:extLst>
            <c:ext xmlns:c16="http://schemas.microsoft.com/office/drawing/2014/chart" uri="{C3380CC4-5D6E-409C-BE32-E72D297353CC}">
              <c16:uniqueId val="{00000027-F3B9-4405-B4B5-08CF5646CE0F}"/>
            </c:ext>
          </c:extLst>
        </c:ser>
        <c:ser>
          <c:idx val="53"/>
          <c:order val="53"/>
          <c:tx>
            <c:strRef>
              <c:f>[reportProgressSchool.xls]reportProgressSchool!$A$64</c:f>
              <c:strCache>
                <c:ptCount val="1"/>
                <c:pt idx="0">
                  <c:v>11а</c:v>
                </c:pt>
              </c:strCache>
            </c:strRef>
          </c:tx>
          <c:spPr>
            <a:solidFill>
              <a:schemeClr val="accent6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[reportProgressSchool.xls]reportProgressSchool!$B$64:$C$64</c:f>
              <c:numCache>
                <c:formatCode>General</c:formatCode>
                <c:ptCount val="2"/>
                <c:pt idx="0">
                  <c:v>3.91</c:v>
                </c:pt>
                <c:pt idx="1">
                  <c:v>55.56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F3B9-4405-B4B5-08CF5646CE0F}"/>
            </c:ext>
          </c:extLst>
        </c:ser>
        <c:ser>
          <c:idx val="54"/>
          <c:order val="54"/>
          <c:tx>
            <c:strRef>
              <c:f>[reportProgressSchool.xls]reportProgressSchool!$A$65</c:f>
              <c:strCache>
                <c:ptCount val="1"/>
                <c:pt idx="0">
                  <c:v>Мектеп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[reportProgressSchool.xls]reportProgressSchool!$B$10:$C$10</c:f>
              <c:strCache>
                <c:ptCount val="2"/>
                <c:pt idx="0">
                  <c:v>Орт. балл</c:v>
                </c:pt>
                <c:pt idx="1">
                  <c:v>Жалпы білім сап.%</c:v>
                </c:pt>
              </c:strCache>
            </c:strRef>
          </c:cat>
          <c:val>
            <c:numRef>
              <c:f>[reportProgressSchool.xls]reportProgressSchool!$B$65:$C$65</c:f>
              <c:numCache>
                <c:formatCode>General</c:formatCode>
                <c:ptCount val="2"/>
                <c:pt idx="0">
                  <c:v>3.89</c:v>
                </c:pt>
                <c:pt idx="1">
                  <c:v>49.62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F3B9-4405-B4B5-08CF5646CE0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6528464"/>
        <c:axId val="18308193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[reportProgressSchool.xls]reportProgressSchool!$A$11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[reportProgressSchool.xls]reportProgressSchool!$B$11:$C$11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2A-F3B9-4405-B4B5-08CF5646CE0F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[reportProgressSchool.xls]reportProgressSchool!$A$12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[reportProgressSchool.xls]reportProgressSchool!$B$12:$C$12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B-F3B9-4405-B4B5-08CF5646CE0F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[reportProgressSchool.xls]reportProgressSchool!$A$14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[reportProgressSchool.xls]reportProgressSchool!$B$14:$C$14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C-F3B9-4405-B4B5-08CF5646CE0F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[reportProgressSchool.xls]reportProgressSchool!$A$20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[reportProgressSchool.xls]reportProgressSchool!$B$20:$C$20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D-F3B9-4405-B4B5-08CF5646CE0F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[reportProgressSchool.xls]reportProgressSchool!$A$24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[reportProgressSchool.xls]reportProgressSchool!$B$24:$C$24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E-F3B9-4405-B4B5-08CF5646CE0F}"/>
                  </c:ext>
                </c:extLst>
              </c15:ser>
            </c15:filteredBarSeries>
            <c15:filteredBarSeries>
              <c15:ser>
                <c:idx val="21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[reportProgressSchool.xls]reportProgressSchool!$A$32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[reportProgressSchool.xls]reportProgressSchool!$B$32:$C$32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F-F3B9-4405-B4B5-08CF5646CE0F}"/>
                  </c:ext>
                </c:extLst>
              </c15:ser>
            </c15:filteredBarSeries>
            <c15:filteredBarSeries>
              <c15:ser>
                <c:idx val="24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[reportProgressSchool.xls]reportProgressSchool!$A$35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[reportProgressSchool.xls]reportProgressSchool!$B$35:$C$35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30-F3B9-4405-B4B5-08CF5646CE0F}"/>
                  </c:ext>
                </c:extLst>
              </c15:ser>
            </c15:filteredBarSeries>
            <c15:filteredBarSeries>
              <c15:ser>
                <c:idx val="27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[reportProgressSchool.xls]reportProgressSchool!$A$38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[reportProgressSchool.xls]reportProgressSchool!$B$38:$C$38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31-F3B9-4405-B4B5-08CF5646CE0F}"/>
                  </c:ext>
                </c:extLst>
              </c15:ser>
            </c15:filteredBarSeries>
            <c15:filteredBarSeries>
              <c15:ser>
                <c:idx val="34"/>
                <c:order val="3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[reportProgressSchool.xls]reportProgressSchool!$A$45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5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[reportProgressSchool.xls]reportProgressSchool!$B$45:$C$45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32-F3B9-4405-B4B5-08CF5646CE0F}"/>
                  </c:ext>
                </c:extLst>
              </c15:ser>
            </c15:filteredBarSeries>
            <c15:filteredBarSeries>
              <c15:ser>
                <c:idx val="37"/>
                <c:order val="3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[reportProgressSchool.xls]reportProgressSchool!$A$48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>
                      <a:lumMod val="70000"/>
                      <a:lumOff val="3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[reportProgressSchool.xls]reportProgressSchool!$B$48:$C$48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33-F3B9-4405-B4B5-08CF5646CE0F}"/>
                  </c:ext>
                </c:extLst>
              </c15:ser>
            </c15:filteredBarSeries>
            <c15:filteredBarSeries>
              <c15:ser>
                <c:idx val="41"/>
                <c:order val="4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[reportProgressSchool.xls]reportProgressSchool!$A$52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6">
                      <a:lumMod val="70000"/>
                      <a:lumOff val="3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[reportProgressSchool.xls]reportProgressSchool!$B$52:$C$52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34-F3B9-4405-B4B5-08CF5646CE0F}"/>
                  </c:ext>
                </c:extLst>
              </c15:ser>
            </c15:filteredBarSeries>
            <c15:filteredBarSeries>
              <c15:ser>
                <c:idx val="47"/>
                <c:order val="4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[reportProgressSchool.xls]reportProgressSchool!$A$58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6">
                      <a:lumMod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[reportProgressSchool.xls]reportProgressSchool!$B$58:$C$58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35-F3B9-4405-B4B5-08CF5646CE0F}"/>
                  </c:ext>
                </c:extLst>
              </c15:ser>
            </c15:filteredBarSeries>
            <c15:filteredBarSeries>
              <c15:ser>
                <c:idx val="51"/>
                <c:order val="5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[reportProgressSchool.xls]reportProgressSchool!$A$62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>
                      <a:lumMod val="50000"/>
                      <a:lumOff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8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[reportProgressSchool.xls]reportProgressSchool!$B$10:$C$10</c15:sqref>
                        </c15:formulaRef>
                      </c:ext>
                    </c:extLst>
                    <c:strCache>
                      <c:ptCount val="2"/>
                      <c:pt idx="0">
                        <c:v>Орт. балл</c:v>
                      </c:pt>
                      <c:pt idx="1">
                        <c:v>Жалпы білім сап.%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[reportProgressSchool.xls]reportProgressSchool!$B$62:$C$62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36-F3B9-4405-B4B5-08CF5646CE0F}"/>
                  </c:ext>
                </c:extLst>
              </c15:ser>
            </c15:filteredBarSeries>
          </c:ext>
        </c:extLst>
      </c:barChart>
      <c:catAx>
        <c:axId val="32652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spc="120" normalizeH="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183081936"/>
        <c:crosses val="autoZero"/>
        <c:auto val="1"/>
        <c:lblAlgn val="ctr"/>
        <c:lblOffset val="100"/>
        <c:noMultiLvlLbl val="0"/>
      </c:catAx>
      <c:valAx>
        <c:axId val="183081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2652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(16).xls]reportSubjectTeacher (16)'!$B$8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(16).xls]reportSubjectTeacher (16)'!$A$9:$A$18</c:f>
              <c:strCache>
                <c:ptCount val="9"/>
                <c:pt idx="1">
                  <c:v>8а география </c:v>
                </c:pt>
                <c:pt idx="2">
                  <c:v>8ә география ү\о</c:v>
                </c:pt>
                <c:pt idx="3">
                  <c:v>8ә география ү\о</c:v>
                </c:pt>
                <c:pt idx="4">
                  <c:v>9а география </c:v>
                </c:pt>
                <c:pt idx="5">
                  <c:v>6ә Қазақстан тарихы</c:v>
                </c:pt>
                <c:pt idx="6">
                  <c:v>8ә Қазақстан тарихы</c:v>
                </c:pt>
                <c:pt idx="7">
                  <c:v>10а Қазақстан тарихы </c:v>
                </c:pt>
                <c:pt idx="8">
                  <c:v>10а Дүниежүзі тарихы</c:v>
                </c:pt>
              </c:strCache>
            </c:strRef>
          </c:cat>
          <c:val>
            <c:numRef>
              <c:f>'[reportSubjectTeacher (16).xls]reportSubjectTeacher (16)'!$B$9:$B$18</c:f>
              <c:numCache>
                <c:formatCode>General</c:formatCode>
                <c:ptCount val="9"/>
                <c:pt idx="1">
                  <c:v>3.81</c:v>
                </c:pt>
                <c:pt idx="2">
                  <c:v>3.86</c:v>
                </c:pt>
                <c:pt idx="3">
                  <c:v>4</c:v>
                </c:pt>
                <c:pt idx="4">
                  <c:v>3.76</c:v>
                </c:pt>
                <c:pt idx="5">
                  <c:v>4</c:v>
                </c:pt>
                <c:pt idx="6">
                  <c:v>3.86</c:v>
                </c:pt>
                <c:pt idx="7">
                  <c:v>3.95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40-4BBF-9853-0C436445C24C}"/>
            </c:ext>
          </c:extLst>
        </c:ser>
        <c:ser>
          <c:idx val="1"/>
          <c:order val="1"/>
          <c:tx>
            <c:strRef>
              <c:f>'[reportSubjectTeacher (16).xls]reportSubjectTeacher (16)'!$C$8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(16).xls]reportSubjectTeacher (16)'!$A$9:$A$18</c:f>
              <c:strCache>
                <c:ptCount val="9"/>
                <c:pt idx="1">
                  <c:v>8а география </c:v>
                </c:pt>
                <c:pt idx="2">
                  <c:v>8ә география ү\о</c:v>
                </c:pt>
                <c:pt idx="3">
                  <c:v>8ә география ү\о</c:v>
                </c:pt>
                <c:pt idx="4">
                  <c:v>9а география </c:v>
                </c:pt>
                <c:pt idx="5">
                  <c:v>6ә Қазақстан тарихы</c:v>
                </c:pt>
                <c:pt idx="6">
                  <c:v>8ә Қазақстан тарихы</c:v>
                </c:pt>
                <c:pt idx="7">
                  <c:v>10а Қазақстан тарихы </c:v>
                </c:pt>
                <c:pt idx="8">
                  <c:v>10а Дүниежүзі тарихы</c:v>
                </c:pt>
              </c:strCache>
            </c:strRef>
          </c:cat>
          <c:val>
            <c:numRef>
              <c:f>'[reportSubjectTeacher (16).xls]reportSubjectTeacher (16)'!$C$9:$C$18</c:f>
              <c:numCache>
                <c:formatCode>General</c:formatCode>
                <c:ptCount val="9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40-4BBF-9853-0C436445C24C}"/>
            </c:ext>
          </c:extLst>
        </c:ser>
        <c:ser>
          <c:idx val="2"/>
          <c:order val="2"/>
          <c:tx>
            <c:strRef>
              <c:f>'[reportSubjectTeacher (16).xls]reportSubjectTeacher (16)'!$D$8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(16).xls]reportSubjectTeacher (16)'!$A$9:$A$18</c:f>
              <c:strCache>
                <c:ptCount val="9"/>
                <c:pt idx="1">
                  <c:v>8а география </c:v>
                </c:pt>
                <c:pt idx="2">
                  <c:v>8ә география ү\о</c:v>
                </c:pt>
                <c:pt idx="3">
                  <c:v>8ә география ү\о</c:v>
                </c:pt>
                <c:pt idx="4">
                  <c:v>9а география </c:v>
                </c:pt>
                <c:pt idx="5">
                  <c:v>6ә Қазақстан тарихы</c:v>
                </c:pt>
                <c:pt idx="6">
                  <c:v>8ә Қазақстан тарихы</c:v>
                </c:pt>
                <c:pt idx="7">
                  <c:v>10а Қазақстан тарихы </c:v>
                </c:pt>
                <c:pt idx="8">
                  <c:v>10а Дүниежүзі тарихы</c:v>
                </c:pt>
              </c:strCache>
            </c:strRef>
          </c:cat>
          <c:val>
            <c:numRef>
              <c:f>'[reportSubjectTeacher (16).xls]reportSubjectTeacher (16)'!$D$9:$D$18</c:f>
              <c:numCache>
                <c:formatCode>General</c:formatCode>
                <c:ptCount val="9"/>
                <c:pt idx="1">
                  <c:v>50</c:v>
                </c:pt>
                <c:pt idx="2">
                  <c:v>64.290000000000006</c:v>
                </c:pt>
                <c:pt idx="3">
                  <c:v>100</c:v>
                </c:pt>
                <c:pt idx="4">
                  <c:v>52</c:v>
                </c:pt>
                <c:pt idx="5">
                  <c:v>64.290000000000006</c:v>
                </c:pt>
                <c:pt idx="6">
                  <c:v>64.290000000000006</c:v>
                </c:pt>
                <c:pt idx="7">
                  <c:v>55</c:v>
                </c:pt>
                <c:pt idx="8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40-4BBF-9853-0C436445C2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49048256"/>
        <c:axId val="272643312"/>
      </c:barChart>
      <c:catAx>
        <c:axId val="194904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272643312"/>
        <c:crosses val="autoZero"/>
        <c:auto val="1"/>
        <c:lblAlgn val="ctr"/>
        <c:lblOffset val="100"/>
        <c:noMultiLvlLbl val="0"/>
      </c:catAx>
      <c:valAx>
        <c:axId val="272643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49048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'[reportSubjectTeacher (19).xls]reportSubjectTeacher (19)'!$B$8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(19).xls]reportSubjectTeacher (19)'!$A$9:$A$19</c:f>
              <c:strCache>
                <c:ptCount val="11"/>
                <c:pt idx="1">
                  <c:v>6а Қазақстан тарихы</c:v>
                </c:pt>
                <c:pt idx="2">
                  <c:v>7а  Қазақстан тарихы</c:v>
                </c:pt>
                <c:pt idx="3">
                  <c:v>8а  Қазақстан тарихы</c:v>
                </c:pt>
                <c:pt idx="4">
                  <c:v>9а  Қазақстан тарихы</c:v>
                </c:pt>
                <c:pt idx="5">
                  <c:v>11а  Қазақстан тарихы</c:v>
                </c:pt>
                <c:pt idx="6">
                  <c:v>6а  Дүниежүзі тарихы</c:v>
                </c:pt>
                <c:pt idx="7">
                  <c:v>7а Дүниежүзі тарихы</c:v>
                </c:pt>
                <c:pt idx="8">
                  <c:v>8а Дүниежүзі тарихы</c:v>
                </c:pt>
                <c:pt idx="9">
                  <c:v>9а Дүниежүзі тарихы</c:v>
                </c:pt>
                <c:pt idx="10">
                  <c:v>11а Дүниежүзі тарихы</c:v>
                </c:pt>
              </c:strCache>
            </c:strRef>
          </c:cat>
          <c:val>
            <c:numRef>
              <c:f>'[reportSubjectTeacher (19).xls]reportSubjectTeacher (19)'!$B$9:$B$19</c:f>
              <c:numCache>
                <c:formatCode>General</c:formatCode>
                <c:ptCount val="11"/>
                <c:pt idx="1">
                  <c:v>3.81</c:v>
                </c:pt>
                <c:pt idx="2">
                  <c:v>3.86</c:v>
                </c:pt>
                <c:pt idx="3">
                  <c:v>3.75</c:v>
                </c:pt>
                <c:pt idx="4">
                  <c:v>3.68</c:v>
                </c:pt>
                <c:pt idx="5">
                  <c:v>4.4400000000000004</c:v>
                </c:pt>
                <c:pt idx="6">
                  <c:v>3.81</c:v>
                </c:pt>
                <c:pt idx="7">
                  <c:v>3.82</c:v>
                </c:pt>
                <c:pt idx="8">
                  <c:v>3.75</c:v>
                </c:pt>
                <c:pt idx="9">
                  <c:v>3.68</c:v>
                </c:pt>
                <c:pt idx="10">
                  <c:v>4.4400000000000004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78-41C4-9D58-C7E74313E664}"/>
            </c:ext>
          </c:extLst>
        </c:ser>
        <c:ser>
          <c:idx val="1"/>
          <c:order val="1"/>
          <c:tx>
            <c:strRef>
              <c:f>'[reportSubjectTeacher (19).xls]reportSubjectTeacher (19)'!$C$8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(19).xls]reportSubjectTeacher (19)'!$A$9:$A$19</c:f>
              <c:strCache>
                <c:ptCount val="11"/>
                <c:pt idx="1">
                  <c:v>6а Қазақстан тарихы</c:v>
                </c:pt>
                <c:pt idx="2">
                  <c:v>7а  Қазақстан тарихы</c:v>
                </c:pt>
                <c:pt idx="3">
                  <c:v>8а  Қазақстан тарихы</c:v>
                </c:pt>
                <c:pt idx="4">
                  <c:v>9а  Қазақстан тарихы</c:v>
                </c:pt>
                <c:pt idx="5">
                  <c:v>11а  Қазақстан тарихы</c:v>
                </c:pt>
                <c:pt idx="6">
                  <c:v>6а  Дүниежүзі тарихы</c:v>
                </c:pt>
                <c:pt idx="7">
                  <c:v>7а Дүниежүзі тарихы</c:v>
                </c:pt>
                <c:pt idx="8">
                  <c:v>8а Дүниежүзі тарихы</c:v>
                </c:pt>
                <c:pt idx="9">
                  <c:v>9а Дүниежүзі тарихы</c:v>
                </c:pt>
                <c:pt idx="10">
                  <c:v>11а Дүниежүзі тарихы</c:v>
                </c:pt>
              </c:strCache>
            </c:strRef>
          </c:cat>
          <c:val>
            <c:numRef>
              <c:f>'[reportSubjectTeacher (19).xls]reportSubjectTeacher (19)'!$C$9:$C$19</c:f>
              <c:numCache>
                <c:formatCode>General</c:formatCode>
                <c:ptCount val="11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78-41C4-9D58-C7E74313E664}"/>
            </c:ext>
          </c:extLst>
        </c:ser>
        <c:ser>
          <c:idx val="2"/>
          <c:order val="2"/>
          <c:tx>
            <c:strRef>
              <c:f>'[reportSubjectTeacher (19).xls]reportSubjectTeacher (19)'!$D$8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9.4961238699986465E-3"/>
                  <c:y val="-2.73041358241011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78-41C4-9D58-C7E74313E664}"/>
                </c:ext>
              </c:extLst>
            </c:dLbl>
            <c:dLbl>
              <c:idx val="2"/>
              <c:layout>
                <c:manualLayout>
                  <c:x val="3.0598621358884564E-2"/>
                  <c:y val="-1.0921654329640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678-41C4-9D58-C7E74313E664}"/>
                </c:ext>
              </c:extLst>
            </c:dLbl>
            <c:dLbl>
              <c:idx val="3"/>
              <c:layout>
                <c:manualLayout>
                  <c:x val="9.4961238699986465E-3"/>
                  <c:y val="-8.1912407472303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678-41C4-9D58-C7E74313E664}"/>
                </c:ext>
              </c:extLst>
            </c:dLbl>
            <c:dLbl>
              <c:idx val="4"/>
              <c:layout>
                <c:manualLayout>
                  <c:x val="1.055129028479225E-2"/>
                  <c:y val="-5.0057004081402793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ID4096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929370605550287E-2"/>
                      <c:h val="6.58029673360838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8678-41C4-9D58-C7E74313E664}"/>
                </c:ext>
              </c:extLst>
            </c:dLbl>
            <c:dLbl>
              <c:idx val="6"/>
              <c:layout>
                <c:manualLayout>
                  <c:x val="7.3858741211100575E-3"/>
                  <c:y val="-8.1912407472303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678-41C4-9D58-C7E74313E664}"/>
                </c:ext>
              </c:extLst>
            </c:dLbl>
            <c:dLbl>
              <c:idx val="7"/>
              <c:layout>
                <c:manualLayout>
                  <c:x val="8.4409989955543524E-3"/>
                  <c:y val="-2.7304135824101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678-41C4-9D58-C7E74313E664}"/>
                </c:ext>
              </c:extLst>
            </c:dLbl>
            <c:dLbl>
              <c:idx val="8"/>
              <c:layout>
                <c:manualLayout>
                  <c:x val="7.3858741211100575E-3"/>
                  <c:y val="-8.1912407472303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678-41C4-9D58-C7E74313E664}"/>
                </c:ext>
              </c:extLst>
            </c:dLbl>
            <c:dLbl>
              <c:idx val="9"/>
              <c:layout>
                <c:manualLayout>
                  <c:x val="1.2661498493331372E-2"/>
                  <c:y val="-2.45737222416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678-41C4-9D58-C7E74313E6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(19).xls]reportSubjectTeacher (19)'!$A$9:$A$19</c:f>
              <c:strCache>
                <c:ptCount val="11"/>
                <c:pt idx="1">
                  <c:v>6а Қазақстан тарихы</c:v>
                </c:pt>
                <c:pt idx="2">
                  <c:v>7а  Қазақстан тарихы</c:v>
                </c:pt>
                <c:pt idx="3">
                  <c:v>8а  Қазақстан тарихы</c:v>
                </c:pt>
                <c:pt idx="4">
                  <c:v>9а  Қазақстан тарихы</c:v>
                </c:pt>
                <c:pt idx="5">
                  <c:v>11а  Қазақстан тарихы</c:v>
                </c:pt>
                <c:pt idx="6">
                  <c:v>6а  Дүниежүзі тарихы</c:v>
                </c:pt>
                <c:pt idx="7">
                  <c:v>7а Дүниежүзі тарихы</c:v>
                </c:pt>
                <c:pt idx="8">
                  <c:v>8а Дүниежүзі тарихы</c:v>
                </c:pt>
                <c:pt idx="9">
                  <c:v>9а Дүниежүзі тарихы</c:v>
                </c:pt>
                <c:pt idx="10">
                  <c:v>11а Дүниежүзі тарихы</c:v>
                </c:pt>
              </c:strCache>
            </c:strRef>
          </c:cat>
          <c:val>
            <c:numRef>
              <c:f>'[reportSubjectTeacher (19).xls]reportSubjectTeacher (19)'!$D$9:$D$19</c:f>
              <c:numCache>
                <c:formatCode>General</c:formatCode>
                <c:ptCount val="11"/>
                <c:pt idx="1">
                  <c:v>50</c:v>
                </c:pt>
                <c:pt idx="2">
                  <c:v>59.09</c:v>
                </c:pt>
                <c:pt idx="3">
                  <c:v>50</c:v>
                </c:pt>
                <c:pt idx="4">
                  <c:v>52</c:v>
                </c:pt>
                <c:pt idx="5">
                  <c:v>100</c:v>
                </c:pt>
                <c:pt idx="6">
                  <c:v>50</c:v>
                </c:pt>
                <c:pt idx="7">
                  <c:v>59.09</c:v>
                </c:pt>
                <c:pt idx="8">
                  <c:v>50</c:v>
                </c:pt>
                <c:pt idx="9">
                  <c:v>52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78-41C4-9D58-C7E74313E6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86385423"/>
        <c:axId val="830530495"/>
        <c:axId val="0"/>
      </c:bar3DChart>
      <c:catAx>
        <c:axId val="686385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none" spc="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830530495"/>
        <c:crosses val="autoZero"/>
        <c:auto val="1"/>
        <c:lblAlgn val="ctr"/>
        <c:lblOffset val="100"/>
        <c:noMultiLvlLbl val="0"/>
      </c:catAx>
      <c:valAx>
        <c:axId val="8305304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6863854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'[reportSubjectTeacher (21).xls]reportSubjectTeacher (21)'!$B$8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(21).xls]reportSubjectTeacher (21)'!$A$9:$A$17</c:f>
              <c:strCache>
                <c:ptCount val="9"/>
                <c:pt idx="1">
                  <c:v>5а Қазақ әдебиеті</c:v>
                </c:pt>
                <c:pt idx="2">
                  <c:v>5ә  Қазақ әдебиеті</c:v>
                </c:pt>
                <c:pt idx="3">
                  <c:v>7а  Қазақ әдебиеті</c:v>
                </c:pt>
                <c:pt idx="4">
                  <c:v>5а Қазақ тілі</c:v>
                </c:pt>
                <c:pt idx="5">
                  <c:v>5ә Қазақ тілі</c:v>
                </c:pt>
                <c:pt idx="6">
                  <c:v>6а қазақ тілі </c:v>
                </c:pt>
                <c:pt idx="7">
                  <c:v>6ә Қазақ тілі</c:v>
                </c:pt>
                <c:pt idx="8">
                  <c:v>7а Қазақ тілі </c:v>
                </c:pt>
              </c:strCache>
            </c:strRef>
          </c:cat>
          <c:val>
            <c:numRef>
              <c:f>'[reportSubjectTeacher (21).xls]reportSubjectTeacher (21)'!$B$9:$B$17</c:f>
              <c:numCache>
                <c:formatCode>General</c:formatCode>
                <c:ptCount val="9"/>
                <c:pt idx="1">
                  <c:v>3.94</c:v>
                </c:pt>
                <c:pt idx="2">
                  <c:v>3.71</c:v>
                </c:pt>
                <c:pt idx="3">
                  <c:v>3.77</c:v>
                </c:pt>
                <c:pt idx="4">
                  <c:v>3.88</c:v>
                </c:pt>
                <c:pt idx="5">
                  <c:v>3.76</c:v>
                </c:pt>
                <c:pt idx="6">
                  <c:v>3.81</c:v>
                </c:pt>
                <c:pt idx="7">
                  <c:v>4.21</c:v>
                </c:pt>
                <c:pt idx="8">
                  <c:v>3.82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F7-49CD-A71E-544FC9D89361}"/>
            </c:ext>
          </c:extLst>
        </c:ser>
        <c:ser>
          <c:idx val="1"/>
          <c:order val="1"/>
          <c:tx>
            <c:strRef>
              <c:f>'[reportSubjectTeacher (21).xls]reportSubjectTeacher (21)'!$C$8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(21).xls]reportSubjectTeacher (21)'!$A$9:$A$17</c:f>
              <c:strCache>
                <c:ptCount val="9"/>
                <c:pt idx="1">
                  <c:v>5а Қазақ әдебиеті</c:v>
                </c:pt>
                <c:pt idx="2">
                  <c:v>5ә  Қазақ әдебиеті</c:v>
                </c:pt>
                <c:pt idx="3">
                  <c:v>7а  Қазақ әдебиеті</c:v>
                </c:pt>
                <c:pt idx="4">
                  <c:v>5а Қазақ тілі</c:v>
                </c:pt>
                <c:pt idx="5">
                  <c:v>5ә Қазақ тілі</c:v>
                </c:pt>
                <c:pt idx="6">
                  <c:v>6а қазақ тілі </c:v>
                </c:pt>
                <c:pt idx="7">
                  <c:v>6ә Қазақ тілі</c:v>
                </c:pt>
                <c:pt idx="8">
                  <c:v>7а Қазақ тілі </c:v>
                </c:pt>
              </c:strCache>
            </c:strRef>
          </c:cat>
          <c:val>
            <c:numRef>
              <c:f>'[reportSubjectTeacher (21).xls]reportSubjectTeacher (21)'!$C$9:$C$17</c:f>
              <c:numCache>
                <c:formatCode>General</c:formatCode>
                <c:ptCount val="9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F7-49CD-A71E-544FC9D89361}"/>
            </c:ext>
          </c:extLst>
        </c:ser>
        <c:ser>
          <c:idx val="2"/>
          <c:order val="2"/>
          <c:tx>
            <c:strRef>
              <c:f>'[reportSubjectTeacher (21).xls]reportSubjectTeacher (21)'!$D$8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9081857160529504E-2"/>
                  <c:y val="-1.58075577136629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F7-49CD-A71E-544FC9D89361}"/>
                </c:ext>
              </c:extLst>
            </c:dLbl>
            <c:dLbl>
              <c:idx val="2"/>
              <c:layout>
                <c:manualLayout>
                  <c:x val="1.6961650809359598E-2"/>
                  <c:y val="-3.6884301331880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3F7-49CD-A71E-544FC9D89361}"/>
                </c:ext>
              </c:extLst>
            </c:dLbl>
            <c:dLbl>
              <c:idx val="3"/>
              <c:layout>
                <c:manualLayout>
                  <c:x val="1.3781341282604642E-2"/>
                  <c:y val="-1.5807557713662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3F7-49CD-A71E-544FC9D89361}"/>
                </c:ext>
              </c:extLst>
            </c:dLbl>
            <c:dLbl>
              <c:idx val="4"/>
              <c:layout>
                <c:manualLayout>
                  <c:x val="1.0601031755849647E-2"/>
                  <c:y val="-7.903778856831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3F7-49CD-A71E-544FC9D89361}"/>
                </c:ext>
              </c:extLst>
            </c:dLbl>
            <c:dLbl>
              <c:idx val="5"/>
              <c:layout>
                <c:manualLayout>
                  <c:x val="1.1661134931434697E-2"/>
                  <c:y val="-3.6884301331880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F7-49CD-A71E-544FC9D89361}"/>
                </c:ext>
              </c:extLst>
            </c:dLbl>
            <c:dLbl>
              <c:idx val="6"/>
              <c:layout>
                <c:manualLayout>
                  <c:x val="1.0601031755849725E-2"/>
                  <c:y val="-1.0538371809108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3F7-49CD-A71E-544FC9D89361}"/>
                </c:ext>
              </c:extLst>
            </c:dLbl>
            <c:dLbl>
              <c:idx val="7"/>
              <c:layout>
                <c:manualLayout>
                  <c:x val="1.3781341282604642E-2"/>
                  <c:y val="-1.31729647613857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F7-49CD-A71E-544FC9D89361}"/>
                </c:ext>
              </c:extLst>
            </c:dLbl>
            <c:dLbl>
              <c:idx val="8"/>
              <c:layout>
                <c:manualLayout>
                  <c:x val="1.802175398494453E-2"/>
                  <c:y val="-2.8980522475048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3F7-49CD-A71E-544FC9D893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(21).xls]reportSubjectTeacher (21)'!$A$9:$A$17</c:f>
              <c:strCache>
                <c:ptCount val="9"/>
                <c:pt idx="1">
                  <c:v>5а Қазақ әдебиеті</c:v>
                </c:pt>
                <c:pt idx="2">
                  <c:v>5ә  Қазақ әдебиеті</c:v>
                </c:pt>
                <c:pt idx="3">
                  <c:v>7а  Қазақ әдебиеті</c:v>
                </c:pt>
                <c:pt idx="4">
                  <c:v>5а Қазақ тілі</c:v>
                </c:pt>
                <c:pt idx="5">
                  <c:v>5ә Қазақ тілі</c:v>
                </c:pt>
                <c:pt idx="6">
                  <c:v>6а қазақ тілі </c:v>
                </c:pt>
                <c:pt idx="7">
                  <c:v>6ә Қазақ тілі</c:v>
                </c:pt>
                <c:pt idx="8">
                  <c:v>7а Қазақ тілі </c:v>
                </c:pt>
              </c:strCache>
            </c:strRef>
          </c:cat>
          <c:val>
            <c:numRef>
              <c:f>'[reportSubjectTeacher (21).xls]reportSubjectTeacher (21)'!$D$9:$D$17</c:f>
              <c:numCache>
                <c:formatCode>General</c:formatCode>
                <c:ptCount val="9"/>
                <c:pt idx="1">
                  <c:v>58.82</c:v>
                </c:pt>
                <c:pt idx="2">
                  <c:v>52.94</c:v>
                </c:pt>
                <c:pt idx="3">
                  <c:v>59.09</c:v>
                </c:pt>
                <c:pt idx="4">
                  <c:v>52.94</c:v>
                </c:pt>
                <c:pt idx="5">
                  <c:v>52.94</c:v>
                </c:pt>
                <c:pt idx="6">
                  <c:v>56.25</c:v>
                </c:pt>
                <c:pt idx="7">
                  <c:v>78.569999999999993</c:v>
                </c:pt>
                <c:pt idx="8">
                  <c:v>63.64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F7-49CD-A71E-544FC9D893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823596495"/>
        <c:axId val="828700447"/>
        <c:axId val="0"/>
      </c:bar3DChart>
      <c:catAx>
        <c:axId val="823596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828700447"/>
        <c:crosses val="autoZero"/>
        <c:auto val="1"/>
        <c:lblAlgn val="ctr"/>
        <c:lblOffset val="100"/>
        <c:noMultiLvlLbl val="0"/>
      </c:catAx>
      <c:valAx>
        <c:axId val="8287004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8235964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96993116350299E-2"/>
          <c:y val="0"/>
          <c:w val="0.97680601376729936"/>
          <c:h val="0.7902434446699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'[reportSubjectTeacher (23).xls]reportSubjectTeacher (23)'!$B$8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(23).xls]reportSubjectTeacher (23)'!$A$9:$A$17</c:f>
              <c:strCache>
                <c:ptCount val="9"/>
                <c:pt idx="1">
                  <c:v>8а Қазақ тілі</c:v>
                </c:pt>
                <c:pt idx="2">
                  <c:v>9а Қазақ тілі </c:v>
                </c:pt>
                <c:pt idx="3">
                  <c:v>10а Қазақ тілі </c:v>
                </c:pt>
                <c:pt idx="4">
                  <c:v>6а  Қазақ әдебиеті </c:v>
                </c:pt>
                <c:pt idx="5">
                  <c:v>6ә  Қазақ әдебиеті </c:v>
                </c:pt>
                <c:pt idx="6">
                  <c:v>8а  Қазақ әдебиеті </c:v>
                </c:pt>
                <c:pt idx="7">
                  <c:v>9а Қазақ әдебиеті </c:v>
                </c:pt>
                <c:pt idx="8">
                  <c:v>10а Қазақ әдебиеті </c:v>
                </c:pt>
              </c:strCache>
            </c:strRef>
          </c:cat>
          <c:val>
            <c:numRef>
              <c:f>'[reportSubjectTeacher (23).xls]reportSubjectTeacher (23)'!$B$9:$B$17</c:f>
              <c:numCache>
                <c:formatCode>General</c:formatCode>
                <c:ptCount val="9"/>
                <c:pt idx="1">
                  <c:v>3.75</c:v>
                </c:pt>
                <c:pt idx="2">
                  <c:v>3.88</c:v>
                </c:pt>
                <c:pt idx="3">
                  <c:v>4</c:v>
                </c:pt>
                <c:pt idx="4">
                  <c:v>3.81</c:v>
                </c:pt>
                <c:pt idx="5">
                  <c:v>4.21</c:v>
                </c:pt>
                <c:pt idx="6">
                  <c:v>3.81</c:v>
                </c:pt>
                <c:pt idx="7">
                  <c:v>3.92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67-472B-8C1B-83764DFF830B}"/>
            </c:ext>
          </c:extLst>
        </c:ser>
        <c:ser>
          <c:idx val="1"/>
          <c:order val="1"/>
          <c:tx>
            <c:strRef>
              <c:f>'[reportSubjectTeacher (23).xls]reportSubjectTeacher (23)'!$C$8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(23).xls]reportSubjectTeacher (23)'!$A$9:$A$17</c:f>
              <c:strCache>
                <c:ptCount val="9"/>
                <c:pt idx="1">
                  <c:v>8а Қазақ тілі</c:v>
                </c:pt>
                <c:pt idx="2">
                  <c:v>9а Қазақ тілі </c:v>
                </c:pt>
                <c:pt idx="3">
                  <c:v>10а Қазақ тілі </c:v>
                </c:pt>
                <c:pt idx="4">
                  <c:v>6а  Қазақ әдебиеті </c:v>
                </c:pt>
                <c:pt idx="5">
                  <c:v>6ә  Қазақ әдебиеті </c:v>
                </c:pt>
                <c:pt idx="6">
                  <c:v>8а  Қазақ әдебиеті </c:v>
                </c:pt>
                <c:pt idx="7">
                  <c:v>9а Қазақ әдебиеті </c:v>
                </c:pt>
                <c:pt idx="8">
                  <c:v>10а Қазақ әдебиеті </c:v>
                </c:pt>
              </c:strCache>
            </c:strRef>
          </c:cat>
          <c:val>
            <c:numRef>
              <c:f>'[reportSubjectTeacher (23).xls]reportSubjectTeacher (23)'!$C$9:$C$17</c:f>
              <c:numCache>
                <c:formatCode>General</c:formatCode>
                <c:ptCount val="9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67-472B-8C1B-83764DFF830B}"/>
            </c:ext>
          </c:extLst>
        </c:ser>
        <c:ser>
          <c:idx val="2"/>
          <c:order val="2"/>
          <c:tx>
            <c:strRef>
              <c:f>'[reportSubjectTeacher (23).xls]reportSubjectTeacher (23)'!$D$8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(23).xls]reportSubjectTeacher (23)'!$A$9:$A$17</c:f>
              <c:strCache>
                <c:ptCount val="9"/>
                <c:pt idx="1">
                  <c:v>8а Қазақ тілі</c:v>
                </c:pt>
                <c:pt idx="2">
                  <c:v>9а Қазақ тілі </c:v>
                </c:pt>
                <c:pt idx="3">
                  <c:v>10а Қазақ тілі </c:v>
                </c:pt>
                <c:pt idx="4">
                  <c:v>6а  Қазақ әдебиеті </c:v>
                </c:pt>
                <c:pt idx="5">
                  <c:v>6ә  Қазақ әдебиеті </c:v>
                </c:pt>
                <c:pt idx="6">
                  <c:v>8а  Қазақ әдебиеті </c:v>
                </c:pt>
                <c:pt idx="7">
                  <c:v>9а Қазақ әдебиеті </c:v>
                </c:pt>
                <c:pt idx="8">
                  <c:v>10а Қазақ әдебиеті </c:v>
                </c:pt>
              </c:strCache>
            </c:strRef>
          </c:cat>
          <c:val>
            <c:numRef>
              <c:f>'[reportSubjectTeacher (23).xls]reportSubjectTeacher (23)'!$D$9:$D$17</c:f>
              <c:numCache>
                <c:formatCode>General</c:formatCode>
                <c:ptCount val="9"/>
                <c:pt idx="1">
                  <c:v>50</c:v>
                </c:pt>
                <c:pt idx="2">
                  <c:v>64</c:v>
                </c:pt>
                <c:pt idx="3">
                  <c:v>70</c:v>
                </c:pt>
                <c:pt idx="4">
                  <c:v>56.25</c:v>
                </c:pt>
                <c:pt idx="5">
                  <c:v>85.71</c:v>
                </c:pt>
                <c:pt idx="6">
                  <c:v>56.25</c:v>
                </c:pt>
                <c:pt idx="7">
                  <c:v>68</c:v>
                </c:pt>
                <c:pt idx="8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67-472B-8C1B-83764DFF83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27536896"/>
        <c:axId val="527073088"/>
      </c:barChart>
      <c:catAx>
        <c:axId val="52753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527073088"/>
        <c:crosses val="autoZero"/>
        <c:auto val="1"/>
        <c:lblAlgn val="ctr"/>
        <c:lblOffset val="100"/>
        <c:noMultiLvlLbl val="0"/>
      </c:catAx>
      <c:valAx>
        <c:axId val="5270730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27536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8174686412159292"/>
          <c:y val="0"/>
          <c:w val="0.24704899277167802"/>
          <c:h val="5.72055056228561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'[reportSubjectTeacher (25).xls]reportSubjectTeacher (25)'!$B$8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(25).xls]reportSubjectTeacher (25)'!$A$9:$A$15</c:f>
              <c:strCache>
                <c:ptCount val="7"/>
                <c:pt idx="1">
                  <c:v>6ә Қазақ әдебиеті</c:v>
                </c:pt>
                <c:pt idx="2">
                  <c:v>8ә Қазақ әдебиеті </c:v>
                </c:pt>
                <c:pt idx="3">
                  <c:v>11а Қазақ әдебиеті  </c:v>
                </c:pt>
                <c:pt idx="4">
                  <c:v>6ә Қазақ тілі</c:v>
                </c:pt>
                <c:pt idx="5">
                  <c:v>8ә Қазақ тілі</c:v>
                </c:pt>
                <c:pt idx="6">
                  <c:v>11а Қазақ тілі </c:v>
                </c:pt>
              </c:strCache>
            </c:strRef>
          </c:cat>
          <c:val>
            <c:numRef>
              <c:f>'[reportSubjectTeacher (25).xls]reportSubjectTeacher (25)'!$B$9:$B$15</c:f>
              <c:numCache>
                <c:formatCode>General</c:formatCode>
                <c:ptCount val="7"/>
                <c:pt idx="1">
                  <c:v>4.21</c:v>
                </c:pt>
                <c:pt idx="2">
                  <c:v>4.07</c:v>
                </c:pt>
                <c:pt idx="3">
                  <c:v>4.1100000000000003</c:v>
                </c:pt>
                <c:pt idx="4">
                  <c:v>4.21</c:v>
                </c:pt>
                <c:pt idx="5">
                  <c:v>3.93</c:v>
                </c:pt>
                <c:pt idx="6">
                  <c:v>3.78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EE-4FC3-8E27-E3D2EE7E7662}"/>
            </c:ext>
          </c:extLst>
        </c:ser>
        <c:ser>
          <c:idx val="1"/>
          <c:order val="1"/>
          <c:tx>
            <c:strRef>
              <c:f>'[reportSubjectTeacher (25).xls]reportSubjectTeacher (25)'!$C$8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(25).xls]reportSubjectTeacher (25)'!$A$9:$A$15</c:f>
              <c:strCache>
                <c:ptCount val="7"/>
                <c:pt idx="1">
                  <c:v>6ә Қазақ әдебиеті</c:v>
                </c:pt>
                <c:pt idx="2">
                  <c:v>8ә Қазақ әдебиеті </c:v>
                </c:pt>
                <c:pt idx="3">
                  <c:v>11а Қазақ әдебиеті  </c:v>
                </c:pt>
                <c:pt idx="4">
                  <c:v>6ә Қазақ тілі</c:v>
                </c:pt>
                <c:pt idx="5">
                  <c:v>8ә Қазақ тілі</c:v>
                </c:pt>
                <c:pt idx="6">
                  <c:v>11а Қазақ тілі </c:v>
                </c:pt>
              </c:strCache>
            </c:strRef>
          </c:cat>
          <c:val>
            <c:numRef>
              <c:f>'[reportSubjectTeacher (25).xls]reportSubjectTeacher (25)'!$C$9:$C$15</c:f>
              <c:numCache>
                <c:formatCode>General</c:formatCode>
                <c:ptCount val="7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EE-4FC3-8E27-E3D2EE7E7662}"/>
            </c:ext>
          </c:extLst>
        </c:ser>
        <c:ser>
          <c:idx val="2"/>
          <c:order val="2"/>
          <c:tx>
            <c:strRef>
              <c:f>'[reportSubjectTeacher (25).xls]reportSubjectTeacher (25)'!$D$8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9.3965731199311398E-3"/>
                  <c:y val="-1.116809232055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EE-4FC3-8E27-E3D2EE7E7662}"/>
                </c:ext>
              </c:extLst>
            </c:dLbl>
            <c:dLbl>
              <c:idx val="2"/>
              <c:layout>
                <c:manualLayout>
                  <c:x val="9.3965731199311016E-3"/>
                  <c:y val="-1.954416156096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EEE-4FC3-8E27-E3D2EE7E7662}"/>
                </c:ext>
              </c:extLst>
            </c:dLbl>
            <c:dLbl>
              <c:idx val="3"/>
              <c:layout>
                <c:manualLayout>
                  <c:x val="1.9837209919854472E-2"/>
                  <c:y val="-3.3504276961654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EE-4FC3-8E27-E3D2EE7E7662}"/>
                </c:ext>
              </c:extLst>
            </c:dLbl>
            <c:dLbl>
              <c:idx val="4"/>
              <c:layout>
                <c:manualLayout>
                  <c:x val="1.7749082559869782E-2"/>
                  <c:y val="-2.51282077212409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EEE-4FC3-8E27-E3D2EE7E7662}"/>
                </c:ext>
              </c:extLst>
            </c:dLbl>
            <c:dLbl>
              <c:idx val="5"/>
              <c:layout>
                <c:manualLayout>
                  <c:x val="1.357282783990048E-2"/>
                  <c:y val="-1.9544161560965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EE-4FC3-8E27-E3D2EE7E7662}"/>
                </c:ext>
              </c:extLst>
            </c:dLbl>
            <c:dLbl>
              <c:idx val="6"/>
              <c:layout>
                <c:manualLayout>
                  <c:x val="8.3525094399387566E-3"/>
                  <c:y val="-3.6296300041792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EEE-4FC3-8E27-E3D2EE7E7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(25).xls]reportSubjectTeacher (25)'!$A$9:$A$15</c:f>
              <c:strCache>
                <c:ptCount val="7"/>
                <c:pt idx="1">
                  <c:v>6ә Қазақ әдебиеті</c:v>
                </c:pt>
                <c:pt idx="2">
                  <c:v>8ә Қазақ әдебиеті </c:v>
                </c:pt>
                <c:pt idx="3">
                  <c:v>11а Қазақ әдебиеті  </c:v>
                </c:pt>
                <c:pt idx="4">
                  <c:v>6ә Қазақ тілі</c:v>
                </c:pt>
                <c:pt idx="5">
                  <c:v>8ә Қазақ тілі</c:v>
                </c:pt>
                <c:pt idx="6">
                  <c:v>11а Қазақ тілі </c:v>
                </c:pt>
              </c:strCache>
            </c:strRef>
          </c:cat>
          <c:val>
            <c:numRef>
              <c:f>'[reportSubjectTeacher (25).xls]reportSubjectTeacher (25)'!$D$9:$D$15</c:f>
              <c:numCache>
                <c:formatCode>General</c:formatCode>
                <c:ptCount val="7"/>
                <c:pt idx="1">
                  <c:v>85.71</c:v>
                </c:pt>
                <c:pt idx="2">
                  <c:v>78.569999999999993</c:v>
                </c:pt>
                <c:pt idx="3">
                  <c:v>66.67</c:v>
                </c:pt>
                <c:pt idx="4">
                  <c:v>78.569999999999993</c:v>
                </c:pt>
                <c:pt idx="5">
                  <c:v>71.430000000000007</c:v>
                </c:pt>
                <c:pt idx="6">
                  <c:v>55.56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EE-4FC3-8E27-E3D2EE7E766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934259952"/>
        <c:axId val="940631952"/>
        <c:axId val="0"/>
      </c:bar3DChart>
      <c:catAx>
        <c:axId val="93425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940631952"/>
        <c:crosses val="autoZero"/>
        <c:auto val="1"/>
        <c:lblAlgn val="ctr"/>
        <c:lblOffset val="100"/>
        <c:noMultiLvlLbl val="0"/>
      </c:catAx>
      <c:valAx>
        <c:axId val="940631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934259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'[reportSubjectTeacher (27).xls]reportSubjectTeacher (27)'!$B$8:$B$10</c:f>
              <c:strCache>
                <c:ptCount val="3"/>
                <c:pt idx="0">
                  <c:v>Орташа балл</c:v>
                </c:pt>
                <c:pt idx="2">
                  <c:v>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(27).xls]reportSubjectTeacher (27)'!$A$11:$A$14</c:f>
              <c:strCache>
                <c:ptCount val="4"/>
                <c:pt idx="0">
                  <c:v>8ә Қазақ тілі  (ү/о)</c:v>
                </c:pt>
                <c:pt idx="1">
                  <c:v>8ә қазақ әдебиеті (ү/о)</c:v>
                </c:pt>
                <c:pt idx="3">
                  <c:v>8ә қазақ әдебиеті (ү/о)</c:v>
                </c:pt>
              </c:strCache>
            </c:strRef>
          </c:cat>
          <c:val>
            <c:numRef>
              <c:f>'[reportSubjectTeacher (27).xls]reportSubjectTeacher (27)'!$B$11:$B$14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AB-461A-8C82-F032DCF24141}"/>
            </c:ext>
          </c:extLst>
        </c:ser>
        <c:ser>
          <c:idx val="1"/>
          <c:order val="1"/>
          <c:tx>
            <c:strRef>
              <c:f>'[reportSubjectTeacher (27).xls]reportSubjectTeacher (27)'!$C$8:$C$10</c:f>
              <c:strCache>
                <c:ptCount val="3"/>
                <c:pt idx="0">
                  <c:v>үлгерім %</c:v>
                </c:pt>
                <c:pt idx="2">
                  <c:v>100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(27).xls]reportSubjectTeacher (27)'!$A$11:$A$14</c:f>
              <c:strCache>
                <c:ptCount val="4"/>
                <c:pt idx="0">
                  <c:v>8ә Қазақ тілі  (ү/о)</c:v>
                </c:pt>
                <c:pt idx="1">
                  <c:v>8ә қазақ әдебиеті (ү/о)</c:v>
                </c:pt>
                <c:pt idx="3">
                  <c:v>8ә қазақ әдебиеті (ү/о)</c:v>
                </c:pt>
              </c:strCache>
            </c:strRef>
          </c:cat>
          <c:val>
            <c:numRef>
              <c:f>'[reportSubjectTeacher (27).xls]reportSubjectTeacher (27)'!$C$11:$C$14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AB-461A-8C82-F032DCF24141}"/>
            </c:ext>
          </c:extLst>
        </c:ser>
        <c:ser>
          <c:idx val="2"/>
          <c:order val="2"/>
          <c:tx>
            <c:strRef>
              <c:f>'[reportSubjectTeacher (27).xls]reportSubjectTeacher (27)'!$D$8:$D$10</c:f>
              <c:strCache>
                <c:ptCount val="3"/>
                <c:pt idx="0">
                  <c:v>Біл. сап. %</c:v>
                </c:pt>
                <c:pt idx="2">
                  <c:v>-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(27).xls]reportSubjectTeacher (27)'!$A$11:$A$14</c:f>
              <c:strCache>
                <c:ptCount val="4"/>
                <c:pt idx="0">
                  <c:v>8ә Қазақ тілі  (ү/о)</c:v>
                </c:pt>
                <c:pt idx="1">
                  <c:v>8ә қазақ әдебиеті (ү/о)</c:v>
                </c:pt>
                <c:pt idx="3">
                  <c:v>8ә қазақ әдебиеті (ү/о)</c:v>
                </c:pt>
              </c:strCache>
            </c:strRef>
          </c:cat>
          <c:val>
            <c:numRef>
              <c:f>'[reportSubjectTeacher (27).xls]reportSubjectTeacher (27)'!$D$11:$D$14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AB-461A-8C82-F032DCF241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933907952"/>
        <c:axId val="936533904"/>
        <c:axId val="0"/>
      </c:bar3DChart>
      <c:catAx>
        <c:axId val="93390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936533904"/>
        <c:crosses val="autoZero"/>
        <c:auto val="1"/>
        <c:lblAlgn val="ctr"/>
        <c:lblOffset val="100"/>
        <c:noMultiLvlLbl val="0"/>
      </c:catAx>
      <c:valAx>
        <c:axId val="936533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93390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'[reportSubjectTeacher (29).xls]reportSubjectTeacher (29)'!$B$8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(29).xls]reportSubjectTeacher (29)'!$A$9:$A$18</c:f>
              <c:strCache>
                <c:ptCount val="10"/>
                <c:pt idx="1">
                  <c:v>2а орыс тілі </c:v>
                </c:pt>
                <c:pt idx="2">
                  <c:v>2ә орыс тілі </c:v>
                </c:pt>
                <c:pt idx="3">
                  <c:v>4а орыс тілі </c:v>
                </c:pt>
                <c:pt idx="4">
                  <c:v>5а орыс тілі мен әдебиеті </c:v>
                </c:pt>
                <c:pt idx="5">
                  <c:v>7а  орыс тілі мен әдебиеті</c:v>
                </c:pt>
                <c:pt idx="6">
                  <c:v>8а  орыс тілі мен әдебиеті</c:v>
                </c:pt>
                <c:pt idx="7">
                  <c:v>8ә орыс тілі мен әдебиеті</c:v>
                </c:pt>
                <c:pt idx="8">
                  <c:v>10а орыс тілі мен әдебиеті</c:v>
                </c:pt>
                <c:pt idx="9">
                  <c:v>11а  орыс тілі мен әдебиеті</c:v>
                </c:pt>
              </c:strCache>
            </c:strRef>
          </c:cat>
          <c:val>
            <c:numRef>
              <c:f>'[reportSubjectTeacher (29).xls]reportSubjectTeacher (29)'!$B$9:$B$18</c:f>
              <c:numCache>
                <c:formatCode>General</c:formatCode>
                <c:ptCount val="10"/>
                <c:pt idx="1">
                  <c:v>4.0599999999999996</c:v>
                </c:pt>
                <c:pt idx="2">
                  <c:v>3.78</c:v>
                </c:pt>
                <c:pt idx="3">
                  <c:v>4</c:v>
                </c:pt>
                <c:pt idx="4">
                  <c:v>3.82</c:v>
                </c:pt>
                <c:pt idx="5">
                  <c:v>3.82</c:v>
                </c:pt>
                <c:pt idx="6">
                  <c:v>3.81</c:v>
                </c:pt>
                <c:pt idx="7">
                  <c:v>4</c:v>
                </c:pt>
                <c:pt idx="8">
                  <c:v>3.8</c:v>
                </c:pt>
                <c:pt idx="9">
                  <c:v>3.67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1F-454B-91F3-E9BBDDF1F114}"/>
            </c:ext>
          </c:extLst>
        </c:ser>
        <c:ser>
          <c:idx val="1"/>
          <c:order val="1"/>
          <c:tx>
            <c:strRef>
              <c:f>'[reportSubjectTeacher (29).xls]reportSubjectTeacher (29)'!$C$8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(29).xls]reportSubjectTeacher (29)'!$A$9:$A$18</c:f>
              <c:strCache>
                <c:ptCount val="10"/>
                <c:pt idx="1">
                  <c:v>2а орыс тілі </c:v>
                </c:pt>
                <c:pt idx="2">
                  <c:v>2ә орыс тілі </c:v>
                </c:pt>
                <c:pt idx="3">
                  <c:v>4а орыс тілі </c:v>
                </c:pt>
                <c:pt idx="4">
                  <c:v>5а орыс тілі мен әдебиеті </c:v>
                </c:pt>
                <c:pt idx="5">
                  <c:v>7а  орыс тілі мен әдебиеті</c:v>
                </c:pt>
                <c:pt idx="6">
                  <c:v>8а  орыс тілі мен әдебиеті</c:v>
                </c:pt>
                <c:pt idx="7">
                  <c:v>8ә орыс тілі мен әдебиеті</c:v>
                </c:pt>
                <c:pt idx="8">
                  <c:v>10а орыс тілі мен әдебиеті</c:v>
                </c:pt>
                <c:pt idx="9">
                  <c:v>11а  орыс тілі мен әдебиеті</c:v>
                </c:pt>
              </c:strCache>
            </c:strRef>
          </c:cat>
          <c:val>
            <c:numRef>
              <c:f>'[reportSubjectTeacher (29).xls]reportSubjectTeacher (29)'!$C$9:$C$18</c:f>
              <c:numCache>
                <c:formatCode>General</c:formatCode>
                <c:ptCount val="10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1F-454B-91F3-E9BBDDF1F114}"/>
            </c:ext>
          </c:extLst>
        </c:ser>
        <c:ser>
          <c:idx val="2"/>
          <c:order val="2"/>
          <c:tx>
            <c:strRef>
              <c:f>'[reportSubjectTeacher (29).xls]reportSubjectTeacher (29)'!$D$8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4583333333333295E-2"/>
                  <c:y val="-9.08416803565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F1F-454B-91F3-E9BBDDF1F114}"/>
                </c:ext>
              </c:extLst>
            </c:dLbl>
            <c:dLbl>
              <c:idx val="2"/>
              <c:layout>
                <c:manualLayout>
                  <c:x val="1.3541666666666629E-2"/>
                  <c:y val="-3.3308616130716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F1F-454B-91F3-E9BBDDF1F114}"/>
                </c:ext>
              </c:extLst>
            </c:dLbl>
            <c:dLbl>
              <c:idx val="3"/>
              <c:layout>
                <c:manualLayout>
                  <c:x val="1.8749999999999923E-2"/>
                  <c:y val="-2.1196392083183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1F-454B-91F3-E9BBDDF1F114}"/>
                </c:ext>
              </c:extLst>
            </c:dLbl>
            <c:dLbl>
              <c:idx val="4"/>
              <c:layout>
                <c:manualLayout>
                  <c:x val="1.9791666666666666E-2"/>
                  <c:y val="-3.936472815448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F1F-454B-91F3-E9BBDDF1F114}"/>
                </c:ext>
              </c:extLst>
            </c:dLbl>
            <c:dLbl>
              <c:idx val="5"/>
              <c:layout>
                <c:manualLayout>
                  <c:x val="1.5625000000000076E-2"/>
                  <c:y val="-2.4224448095066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F1F-454B-91F3-E9BBDDF1F114}"/>
                </c:ext>
              </c:extLst>
            </c:dLbl>
            <c:dLbl>
              <c:idx val="6"/>
              <c:layout>
                <c:manualLayout>
                  <c:x val="1.4583333333333334E-2"/>
                  <c:y val="-5.7533064225783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F1F-454B-91F3-E9BBDDF1F114}"/>
                </c:ext>
              </c:extLst>
            </c:dLbl>
            <c:dLbl>
              <c:idx val="8"/>
              <c:layout>
                <c:manualLayout>
                  <c:x val="1.6666666666666666E-2"/>
                  <c:y val="-3.3308616130716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F1F-454B-91F3-E9BBDDF1F114}"/>
                </c:ext>
              </c:extLst>
            </c:dLbl>
            <c:dLbl>
              <c:idx val="9"/>
              <c:layout>
                <c:manualLayout>
                  <c:x val="1.5624999999999847E-2"/>
                  <c:y val="-3.936472815448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F1F-454B-91F3-E9BBDDF1F1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(29).xls]reportSubjectTeacher (29)'!$A$9:$A$18</c:f>
              <c:strCache>
                <c:ptCount val="10"/>
                <c:pt idx="1">
                  <c:v>2а орыс тілі </c:v>
                </c:pt>
                <c:pt idx="2">
                  <c:v>2ә орыс тілі </c:v>
                </c:pt>
                <c:pt idx="3">
                  <c:v>4а орыс тілі </c:v>
                </c:pt>
                <c:pt idx="4">
                  <c:v>5а орыс тілі мен әдебиеті </c:v>
                </c:pt>
                <c:pt idx="5">
                  <c:v>7а  орыс тілі мен әдебиеті</c:v>
                </c:pt>
                <c:pt idx="6">
                  <c:v>8а  орыс тілі мен әдебиеті</c:v>
                </c:pt>
                <c:pt idx="7">
                  <c:v>8ә орыс тілі мен әдебиеті</c:v>
                </c:pt>
                <c:pt idx="8">
                  <c:v>10а орыс тілі мен әдебиеті</c:v>
                </c:pt>
                <c:pt idx="9">
                  <c:v>11а  орыс тілі мен әдебиеті</c:v>
                </c:pt>
              </c:strCache>
            </c:strRef>
          </c:cat>
          <c:val>
            <c:numRef>
              <c:f>'[reportSubjectTeacher (29).xls]reportSubjectTeacher (29)'!$D$9:$D$18</c:f>
              <c:numCache>
                <c:formatCode>General</c:formatCode>
                <c:ptCount val="10"/>
                <c:pt idx="1">
                  <c:v>64.709999999999994</c:v>
                </c:pt>
                <c:pt idx="2">
                  <c:v>55.56</c:v>
                </c:pt>
                <c:pt idx="3">
                  <c:v>72.22</c:v>
                </c:pt>
                <c:pt idx="4">
                  <c:v>47.06</c:v>
                </c:pt>
                <c:pt idx="5">
                  <c:v>63.64</c:v>
                </c:pt>
                <c:pt idx="6">
                  <c:v>56.25</c:v>
                </c:pt>
                <c:pt idx="7">
                  <c:v>100</c:v>
                </c:pt>
                <c:pt idx="8">
                  <c:v>65</c:v>
                </c:pt>
                <c:pt idx="9">
                  <c:v>55.56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1F-454B-91F3-E9BBDDF1F1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54193743"/>
        <c:axId val="2051771375"/>
        <c:axId val="0"/>
      </c:bar3DChart>
      <c:catAx>
        <c:axId val="2054193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2051771375"/>
        <c:crosses val="autoZero"/>
        <c:auto val="1"/>
        <c:lblAlgn val="ctr"/>
        <c:lblOffset val="100"/>
        <c:noMultiLvlLbl val="0"/>
      </c:catAx>
      <c:valAx>
        <c:axId val="2051771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2054193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(31).xls]reportSubjectTeacher (31)'!$B$8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1.0645190762656671E-2"/>
                  <c:y val="-5.19421773138246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26-4E99-B951-090C5F50D1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(31).xls]reportSubjectTeacher (31)'!$A$9:$A$17</c:f>
              <c:strCache>
                <c:ptCount val="9"/>
                <c:pt idx="1">
                  <c:v>3а  орыс тілі</c:v>
                </c:pt>
                <c:pt idx="2">
                  <c:v>4ә  орыс тілі</c:v>
                </c:pt>
                <c:pt idx="3">
                  <c:v>6ә орыс тілі ү\о</c:v>
                </c:pt>
                <c:pt idx="4">
                  <c:v>5ә орыс тілі мен әдебиеті </c:v>
                </c:pt>
                <c:pt idx="5">
                  <c:v>6а орыс тілі мен әдебиеті</c:v>
                </c:pt>
                <c:pt idx="6">
                  <c:v>6ә орыс тілі мен әдебиеті</c:v>
                </c:pt>
                <c:pt idx="7">
                  <c:v>8ә орыс тілі мен әдебиеті</c:v>
                </c:pt>
                <c:pt idx="8">
                  <c:v>9а орыс тілі мен әдебиеті</c:v>
                </c:pt>
              </c:strCache>
            </c:strRef>
          </c:cat>
          <c:val>
            <c:numRef>
              <c:f>'[reportSubjectTeacher (31).xls]reportSubjectTeacher (31)'!$B$9:$B$17</c:f>
              <c:numCache>
                <c:formatCode>General</c:formatCode>
                <c:ptCount val="9"/>
                <c:pt idx="1">
                  <c:v>3.83</c:v>
                </c:pt>
                <c:pt idx="2">
                  <c:v>3.75</c:v>
                </c:pt>
                <c:pt idx="3">
                  <c:v>3</c:v>
                </c:pt>
                <c:pt idx="4">
                  <c:v>3.71</c:v>
                </c:pt>
                <c:pt idx="5">
                  <c:v>3.88</c:v>
                </c:pt>
                <c:pt idx="6">
                  <c:v>3.86</c:v>
                </c:pt>
                <c:pt idx="7">
                  <c:v>3.71</c:v>
                </c:pt>
                <c:pt idx="8">
                  <c:v>3.76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26-4E99-B951-090C5F50D171}"/>
            </c:ext>
          </c:extLst>
        </c:ser>
        <c:ser>
          <c:idx val="1"/>
          <c:order val="1"/>
          <c:tx>
            <c:strRef>
              <c:f>'[reportSubjectTeacher (31).xls]reportSubjectTeacher (31)'!$C$8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(31).xls]reportSubjectTeacher (31)'!$A$9:$A$17</c:f>
              <c:strCache>
                <c:ptCount val="9"/>
                <c:pt idx="1">
                  <c:v>3а  орыс тілі</c:v>
                </c:pt>
                <c:pt idx="2">
                  <c:v>4ә  орыс тілі</c:v>
                </c:pt>
                <c:pt idx="3">
                  <c:v>6ә орыс тілі ү\о</c:v>
                </c:pt>
                <c:pt idx="4">
                  <c:v>5ә орыс тілі мен әдебиеті </c:v>
                </c:pt>
                <c:pt idx="5">
                  <c:v>6а орыс тілі мен әдебиеті</c:v>
                </c:pt>
                <c:pt idx="6">
                  <c:v>6ә орыс тілі мен әдебиеті</c:v>
                </c:pt>
                <c:pt idx="7">
                  <c:v>8ә орыс тілі мен әдебиеті</c:v>
                </c:pt>
                <c:pt idx="8">
                  <c:v>9а орыс тілі мен әдебиеті</c:v>
                </c:pt>
              </c:strCache>
            </c:strRef>
          </c:cat>
          <c:val>
            <c:numRef>
              <c:f>'[reportSubjectTeacher (31).xls]reportSubjectTeacher (31)'!$C$9:$C$17</c:f>
              <c:numCache>
                <c:formatCode>General</c:formatCode>
                <c:ptCount val="9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26-4E99-B951-090C5F50D171}"/>
            </c:ext>
          </c:extLst>
        </c:ser>
        <c:ser>
          <c:idx val="2"/>
          <c:order val="2"/>
          <c:tx>
            <c:strRef>
              <c:f>'[reportSubjectTeacher (31).xls]reportSubjectTeacher (31)'!$D$8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(31).xls]reportSubjectTeacher (31)'!$A$9:$A$17</c:f>
              <c:strCache>
                <c:ptCount val="9"/>
                <c:pt idx="1">
                  <c:v>3а  орыс тілі</c:v>
                </c:pt>
                <c:pt idx="2">
                  <c:v>4ә  орыс тілі</c:v>
                </c:pt>
                <c:pt idx="3">
                  <c:v>6ә орыс тілі ү\о</c:v>
                </c:pt>
                <c:pt idx="4">
                  <c:v>5ә орыс тілі мен әдебиеті </c:v>
                </c:pt>
                <c:pt idx="5">
                  <c:v>6а орыс тілі мен әдебиеті</c:v>
                </c:pt>
                <c:pt idx="6">
                  <c:v>6ә орыс тілі мен әдебиеті</c:v>
                </c:pt>
                <c:pt idx="7">
                  <c:v>8ә орыс тілі мен әдебиеті</c:v>
                </c:pt>
                <c:pt idx="8">
                  <c:v>9а орыс тілі мен әдебиеті</c:v>
                </c:pt>
              </c:strCache>
            </c:strRef>
          </c:cat>
          <c:val>
            <c:numRef>
              <c:f>'[reportSubjectTeacher (31).xls]reportSubjectTeacher (31)'!$D$9:$D$17</c:f>
              <c:numCache>
                <c:formatCode>General</c:formatCode>
                <c:ptCount val="9"/>
                <c:pt idx="1">
                  <c:v>61.11</c:v>
                </c:pt>
                <c:pt idx="2">
                  <c:v>50</c:v>
                </c:pt>
                <c:pt idx="4">
                  <c:v>47.06</c:v>
                </c:pt>
                <c:pt idx="5">
                  <c:v>62.5</c:v>
                </c:pt>
                <c:pt idx="6">
                  <c:v>64.290000000000006</c:v>
                </c:pt>
                <c:pt idx="7">
                  <c:v>57.14</c:v>
                </c:pt>
                <c:pt idx="8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26-4E99-B951-090C5F50D17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4654079"/>
        <c:axId val="4802799"/>
      </c:barChart>
      <c:catAx>
        <c:axId val="154654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4802799"/>
        <c:crosses val="autoZero"/>
        <c:auto val="1"/>
        <c:lblAlgn val="ctr"/>
        <c:lblOffset val="100"/>
        <c:noMultiLvlLbl val="0"/>
      </c:catAx>
      <c:valAx>
        <c:axId val="48027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54654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'[reportSubjectTeacher (33).xls]reportSubjectTeacher (33)'!$B$8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(33).xls]reportSubjectTeacher (33)'!$A$9:$A$16</c:f>
              <c:strCache>
                <c:ptCount val="8"/>
                <c:pt idx="1">
                  <c:v>3а ағылшын тілі </c:v>
                </c:pt>
                <c:pt idx="2">
                  <c:v>4ә ағылшын тілі</c:v>
                </c:pt>
                <c:pt idx="3">
                  <c:v>6а ағылшын тілі</c:v>
                </c:pt>
                <c:pt idx="4">
                  <c:v>6ә ағылшын тілі</c:v>
                </c:pt>
                <c:pt idx="5">
                  <c:v>7а ағылшын тілі</c:v>
                </c:pt>
                <c:pt idx="6">
                  <c:v>9а ағылшын тілі</c:v>
                </c:pt>
                <c:pt idx="7">
                  <c:v>2ә ү\о орыс тілі </c:v>
                </c:pt>
              </c:strCache>
            </c:strRef>
          </c:cat>
          <c:val>
            <c:numRef>
              <c:f>'[reportSubjectTeacher (33).xls]reportSubjectTeacher (33)'!$B$9:$B$16</c:f>
              <c:numCache>
                <c:formatCode>General</c:formatCode>
                <c:ptCount val="8"/>
                <c:pt idx="1">
                  <c:v>3.89</c:v>
                </c:pt>
                <c:pt idx="2">
                  <c:v>3.75</c:v>
                </c:pt>
                <c:pt idx="3">
                  <c:v>3.81</c:v>
                </c:pt>
                <c:pt idx="4">
                  <c:v>4</c:v>
                </c:pt>
                <c:pt idx="5">
                  <c:v>3.82</c:v>
                </c:pt>
                <c:pt idx="6">
                  <c:v>3.67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C7-4D32-A922-6244B9A93614}"/>
            </c:ext>
          </c:extLst>
        </c:ser>
        <c:ser>
          <c:idx val="1"/>
          <c:order val="1"/>
          <c:tx>
            <c:strRef>
              <c:f>'[reportSubjectTeacher (33).xls]reportSubjectTeacher (33)'!$C$8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(33).xls]reportSubjectTeacher (33)'!$A$9:$A$16</c:f>
              <c:strCache>
                <c:ptCount val="8"/>
                <c:pt idx="1">
                  <c:v>3а ағылшын тілі </c:v>
                </c:pt>
                <c:pt idx="2">
                  <c:v>4ә ағылшын тілі</c:v>
                </c:pt>
                <c:pt idx="3">
                  <c:v>6а ағылшын тілі</c:v>
                </c:pt>
                <c:pt idx="4">
                  <c:v>6ә ағылшын тілі</c:v>
                </c:pt>
                <c:pt idx="5">
                  <c:v>7а ағылшын тілі</c:v>
                </c:pt>
                <c:pt idx="6">
                  <c:v>9а ағылшын тілі</c:v>
                </c:pt>
                <c:pt idx="7">
                  <c:v>2ә ү\о орыс тілі </c:v>
                </c:pt>
              </c:strCache>
            </c:strRef>
          </c:cat>
          <c:val>
            <c:numRef>
              <c:f>'[reportSubjectTeacher (33).xls]reportSubjectTeacher (33)'!$C$9:$C$16</c:f>
              <c:numCache>
                <c:formatCode>General</c:formatCode>
                <c:ptCount val="8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C7-4D32-A922-6244B9A93614}"/>
            </c:ext>
          </c:extLst>
        </c:ser>
        <c:ser>
          <c:idx val="2"/>
          <c:order val="2"/>
          <c:tx>
            <c:strRef>
              <c:f>'[reportSubjectTeacher (33).xls]reportSubjectTeacher (33)'!$D$8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0416666666666666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C7-4D32-A922-6244B9A93614}"/>
                </c:ext>
              </c:extLst>
            </c:dLbl>
            <c:dLbl>
              <c:idx val="2"/>
              <c:layout>
                <c:manualLayout>
                  <c:x val="1.0416666666666666E-2"/>
                  <c:y val="-3.53535353535353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7C7-4D32-A922-6244B9A93614}"/>
                </c:ext>
              </c:extLst>
            </c:dLbl>
            <c:dLbl>
              <c:idx val="3"/>
              <c:layout>
                <c:manualLayout>
                  <c:x val="1.2500000000000001E-2"/>
                  <c:y val="-7.57575757575762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C7-4D32-A922-6244B9A93614}"/>
                </c:ext>
              </c:extLst>
            </c:dLbl>
            <c:dLbl>
              <c:idx val="4"/>
              <c:layout>
                <c:manualLayout>
                  <c:x val="2.0833333333333256E-2"/>
                  <c:y val="-2.2727272727272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7C7-4D32-A922-6244B9A93614}"/>
                </c:ext>
              </c:extLst>
            </c:dLbl>
            <c:dLbl>
              <c:idx val="5"/>
              <c:layout>
                <c:manualLayout>
                  <c:x val="1.4583333333333334E-2"/>
                  <c:y val="-1.5151515151515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7C7-4D32-A922-6244B9A93614}"/>
                </c:ext>
              </c:extLst>
            </c:dLbl>
            <c:dLbl>
              <c:idx val="6"/>
              <c:layout>
                <c:manualLayout>
                  <c:x val="1.5625E-2"/>
                  <c:y val="-1.7676767676767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7C7-4D32-A922-6244B9A93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(33).xls]reportSubjectTeacher (33)'!$A$9:$A$16</c:f>
              <c:strCache>
                <c:ptCount val="8"/>
                <c:pt idx="1">
                  <c:v>3а ағылшын тілі </c:v>
                </c:pt>
                <c:pt idx="2">
                  <c:v>4ә ағылшын тілі</c:v>
                </c:pt>
                <c:pt idx="3">
                  <c:v>6а ағылшын тілі</c:v>
                </c:pt>
                <c:pt idx="4">
                  <c:v>6ә ағылшын тілі</c:v>
                </c:pt>
                <c:pt idx="5">
                  <c:v>7а ағылшын тілі</c:v>
                </c:pt>
                <c:pt idx="6">
                  <c:v>9а ағылшын тілі</c:v>
                </c:pt>
                <c:pt idx="7">
                  <c:v>2ә ү\о орыс тілі </c:v>
                </c:pt>
              </c:strCache>
            </c:strRef>
          </c:cat>
          <c:val>
            <c:numRef>
              <c:f>'[reportSubjectTeacher (33).xls]reportSubjectTeacher (33)'!$D$9:$D$16</c:f>
              <c:numCache>
                <c:formatCode>General</c:formatCode>
                <c:ptCount val="8"/>
                <c:pt idx="1">
                  <c:v>61.11</c:v>
                </c:pt>
                <c:pt idx="2">
                  <c:v>56.25</c:v>
                </c:pt>
                <c:pt idx="3">
                  <c:v>56.25</c:v>
                </c:pt>
                <c:pt idx="4">
                  <c:v>64.290000000000006</c:v>
                </c:pt>
                <c:pt idx="5">
                  <c:v>59.09</c:v>
                </c:pt>
                <c:pt idx="6">
                  <c:v>50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C7-4D32-A922-6244B9A936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323550528"/>
        <c:axId val="322505360"/>
        <c:axId val="0"/>
      </c:bar3DChart>
      <c:catAx>
        <c:axId val="32355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322505360"/>
        <c:crosses val="autoZero"/>
        <c:auto val="1"/>
        <c:lblAlgn val="ctr"/>
        <c:lblOffset val="100"/>
        <c:noMultiLvlLbl val="0"/>
      </c:catAx>
      <c:valAx>
        <c:axId val="322505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323550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98921466497147E-2"/>
          <c:y val="3.7752528630525306E-2"/>
          <c:w val="0.95434321257411125"/>
          <c:h val="0.81493829370918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[reportProgressGroup.xls]reportProgressGroup!$A$21</c:f>
              <c:strCache>
                <c:ptCount val="1"/>
                <c:pt idx="0">
                  <c:v>Пән бойынша 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[reportProgressGroup.xls]reportProgressGroup!$B$20:$D$20</c:f>
              <c:strCache>
                <c:ptCount val="3"/>
                <c:pt idx="0">
                  <c:v>Әдебиеттік оқу</c:v>
                </c:pt>
                <c:pt idx="1">
                  <c:v>Қазақ тілі</c:v>
                </c:pt>
                <c:pt idx="2">
                  <c:v>Математика</c:v>
                </c:pt>
              </c:strCache>
            </c:strRef>
          </c:cat>
          <c:val>
            <c:numRef>
              <c:f>[reportProgressGroup.xls]reportProgressGroup!$B$21:$D$21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4.0599999999999996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76-4BFD-B013-DA749A4D6529}"/>
            </c:ext>
          </c:extLst>
        </c:ser>
        <c:ser>
          <c:idx val="1"/>
          <c:order val="1"/>
          <c:tx>
            <c:strRef>
              <c:f>[reportProgressGroup.xls]reportProgressGroup!$A$22</c:f>
              <c:strCache>
                <c:ptCount val="1"/>
                <c:pt idx="0">
                  <c:v>Пән б-ша білім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[reportProgressGroup.xls]reportProgressGroup!$B$20:$D$20</c:f>
              <c:strCache>
                <c:ptCount val="3"/>
                <c:pt idx="0">
                  <c:v>Әдебиеттік оқу</c:v>
                </c:pt>
                <c:pt idx="1">
                  <c:v>Қазақ тілі</c:v>
                </c:pt>
                <c:pt idx="2">
                  <c:v>Математика</c:v>
                </c:pt>
              </c:strCache>
            </c:strRef>
          </c:cat>
          <c:val>
            <c:numRef>
              <c:f>[reportProgressGroup.xls]reportProgressGroup!$B$22:$D$22</c:f>
              <c:numCache>
                <c:formatCode>General</c:formatCode>
                <c:ptCount val="3"/>
                <c:pt idx="0">
                  <c:v>58.82</c:v>
                </c:pt>
                <c:pt idx="1">
                  <c:v>58.82</c:v>
                </c:pt>
                <c:pt idx="2">
                  <c:v>64.709999999999994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76-4BFD-B013-DA749A4D6529}"/>
            </c:ext>
          </c:extLst>
        </c:ser>
        <c:ser>
          <c:idx val="2"/>
          <c:order val="2"/>
          <c:tx>
            <c:strRef>
              <c:f>[reportProgressGroup.xls]reportProgressGroup!$A$23</c:f>
              <c:strCache>
                <c:ptCount val="1"/>
                <c:pt idx="0">
                  <c:v>Пән бойынша ОБД (%)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[reportProgressGroup.xls]reportProgressGroup!$B$20:$D$20</c:f>
              <c:strCache>
                <c:ptCount val="3"/>
                <c:pt idx="0">
                  <c:v>Әдебиеттік оқу</c:v>
                </c:pt>
                <c:pt idx="1">
                  <c:v>Қазақ тілі</c:v>
                </c:pt>
                <c:pt idx="2">
                  <c:v>Математика</c:v>
                </c:pt>
              </c:strCache>
            </c:strRef>
          </c:cat>
          <c:val>
            <c:numRef>
              <c:f>[reportProgressGroup.xls]reportProgressGroup!$B$23:$D$23</c:f>
              <c:numCache>
                <c:formatCode>General</c:formatCode>
                <c:ptCount val="3"/>
                <c:pt idx="0">
                  <c:v>67.290000000000006</c:v>
                </c:pt>
                <c:pt idx="1">
                  <c:v>67.290000000000006</c:v>
                </c:pt>
                <c:pt idx="2">
                  <c:v>68.94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76-4BFD-B013-DA749A4D65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3354640"/>
        <c:axId val="332355904"/>
      </c:barChart>
      <c:catAx>
        <c:axId val="18335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332355904"/>
        <c:crosses val="autoZero"/>
        <c:auto val="1"/>
        <c:lblAlgn val="ctr"/>
        <c:lblOffset val="100"/>
        <c:noMultiLvlLbl val="0"/>
      </c:catAx>
      <c:valAx>
        <c:axId val="332355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83354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'[reportProgressSchool (1).xls]reportProgressSchool (1)'!$A$12</c:f>
              <c:strCache>
                <c:ptCount val="1"/>
                <c:pt idx="0">
                  <c:v>Бастауыш білім беру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4"/>
              <c:layout>
                <c:manualLayout>
                  <c:x val="-2.08333333333340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82E-4407-91A0-BAC0BFB03E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'[reportProgressSchool (1).xls]reportProgressSchool (1)'!$B$10:$H$11</c:f>
              <c:multiLvlStrCache>
                <c:ptCount val="7"/>
                <c:lvl>
                  <c:pt idx="1">
                    <c:v>Барлығы</c:v>
                  </c:pt>
                  <c:pt idx="2">
                    <c:v>%</c:v>
                  </c:pt>
                  <c:pt idx="3">
                    <c:v>Барлығы</c:v>
                  </c:pt>
                  <c:pt idx="4">
                    <c:v>%</c:v>
                  </c:pt>
                  <c:pt idx="5">
                    <c:v>Барлығы</c:v>
                  </c:pt>
                  <c:pt idx="6">
                    <c:v>%</c:v>
                  </c:pt>
                </c:lvl>
                <c:lvl>
                  <c:pt idx="0">
                    <c:v>Барлығы</c:v>
                  </c:pt>
                  <c:pt idx="1">
                    <c:v>Үздік оқушылар</c:v>
                  </c:pt>
                  <c:pt idx="3">
                    <c:v>Үлгерімі жақсы оқушылар</c:v>
                  </c:pt>
                  <c:pt idx="5">
                    <c:v>Үлгерімі орташа оқушылар</c:v>
                  </c:pt>
                </c:lvl>
              </c:multiLvlStrCache>
            </c:multiLvlStrRef>
          </c:cat>
          <c:val>
            <c:numRef>
              <c:f>'[reportProgressSchool (1).xls]reportProgressSchool (1)'!$B$12:$H$12</c:f>
              <c:numCache>
                <c:formatCode>General</c:formatCode>
                <c:ptCount val="7"/>
                <c:pt idx="0">
                  <c:v>88</c:v>
                </c:pt>
                <c:pt idx="1">
                  <c:v>21</c:v>
                </c:pt>
                <c:pt idx="2">
                  <c:v>23.62</c:v>
                </c:pt>
                <c:pt idx="3">
                  <c:v>28</c:v>
                </c:pt>
                <c:pt idx="4">
                  <c:v>30.08</c:v>
                </c:pt>
                <c:pt idx="5">
                  <c:v>39</c:v>
                </c:pt>
                <c:pt idx="6">
                  <c:v>46.29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2E-4407-91A0-BAC0BFB03ED8}"/>
            </c:ext>
          </c:extLst>
        </c:ser>
        <c:ser>
          <c:idx val="1"/>
          <c:order val="1"/>
          <c:tx>
            <c:strRef>
              <c:f>'[reportProgressSchool (1).xls]reportProgressSchool (1)'!$A$13</c:f>
              <c:strCache>
                <c:ptCount val="1"/>
                <c:pt idx="0">
                  <c:v>Негізгі орта білім беру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2"/>
              <c:layout>
                <c:manualLayout>
                  <c:x val="1.145833333333325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82E-4407-91A0-BAC0BFB03ED8}"/>
                </c:ext>
              </c:extLst>
            </c:dLbl>
            <c:dLbl>
              <c:idx val="6"/>
              <c:layout>
                <c:manualLayout>
                  <c:x val="3.1249999999998471E-3"/>
                  <c:y val="-7.371793197402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82E-4407-91A0-BAC0BFB03E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'[reportProgressSchool (1).xls]reportProgressSchool (1)'!$B$10:$H$11</c:f>
              <c:multiLvlStrCache>
                <c:ptCount val="7"/>
                <c:lvl>
                  <c:pt idx="1">
                    <c:v>Барлығы</c:v>
                  </c:pt>
                  <c:pt idx="2">
                    <c:v>%</c:v>
                  </c:pt>
                  <c:pt idx="3">
                    <c:v>Барлығы</c:v>
                  </c:pt>
                  <c:pt idx="4">
                    <c:v>%</c:v>
                  </c:pt>
                  <c:pt idx="5">
                    <c:v>Барлығы</c:v>
                  </c:pt>
                  <c:pt idx="6">
                    <c:v>%</c:v>
                  </c:pt>
                </c:lvl>
                <c:lvl>
                  <c:pt idx="0">
                    <c:v>Барлығы</c:v>
                  </c:pt>
                  <c:pt idx="1">
                    <c:v>Үздік оқушылар</c:v>
                  </c:pt>
                  <c:pt idx="3">
                    <c:v>Үлгерімі жақсы оқушылар</c:v>
                  </c:pt>
                  <c:pt idx="5">
                    <c:v>Үлгерімі орташа оқушылар</c:v>
                  </c:pt>
                </c:lvl>
              </c:multiLvlStrCache>
            </c:multiLvlStrRef>
          </c:cat>
          <c:val>
            <c:numRef>
              <c:f>'[reportProgressSchool (1).xls]reportProgressSchool (1)'!$B$13:$H$13</c:f>
              <c:numCache>
                <c:formatCode>General</c:formatCode>
                <c:ptCount val="7"/>
                <c:pt idx="0">
                  <c:v>143</c:v>
                </c:pt>
                <c:pt idx="1">
                  <c:v>27</c:v>
                </c:pt>
                <c:pt idx="2">
                  <c:v>18.7</c:v>
                </c:pt>
                <c:pt idx="3">
                  <c:v>38</c:v>
                </c:pt>
                <c:pt idx="4">
                  <c:v>27.19</c:v>
                </c:pt>
                <c:pt idx="5">
                  <c:v>78</c:v>
                </c:pt>
                <c:pt idx="6">
                  <c:v>54.11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2E-4407-91A0-BAC0BFB03ED8}"/>
            </c:ext>
          </c:extLst>
        </c:ser>
        <c:ser>
          <c:idx val="2"/>
          <c:order val="2"/>
          <c:tx>
            <c:strRef>
              <c:f>'[reportProgressSchool (1).xls]reportProgressSchool (1)'!$A$14</c:f>
              <c:strCache>
                <c:ptCount val="1"/>
                <c:pt idx="0">
                  <c:v>Жалпы орта білім беру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6"/>
              <c:layout>
                <c:manualLayout>
                  <c:x val="3.1250000000000002E-3"/>
                  <c:y val="-9.009865380757747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82E-4407-91A0-BAC0BFB03E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'[reportProgressSchool (1).xls]reportProgressSchool (1)'!$B$10:$H$11</c:f>
              <c:multiLvlStrCache>
                <c:ptCount val="7"/>
                <c:lvl>
                  <c:pt idx="1">
                    <c:v>Барлығы</c:v>
                  </c:pt>
                  <c:pt idx="2">
                    <c:v>%</c:v>
                  </c:pt>
                  <c:pt idx="3">
                    <c:v>Барлығы</c:v>
                  </c:pt>
                  <c:pt idx="4">
                    <c:v>%</c:v>
                  </c:pt>
                  <c:pt idx="5">
                    <c:v>Барлығы</c:v>
                  </c:pt>
                  <c:pt idx="6">
                    <c:v>%</c:v>
                  </c:pt>
                </c:lvl>
                <c:lvl>
                  <c:pt idx="0">
                    <c:v>Барлығы</c:v>
                  </c:pt>
                  <c:pt idx="1">
                    <c:v>Үздік оқушылар</c:v>
                  </c:pt>
                  <c:pt idx="3">
                    <c:v>Үлгерімі жақсы оқушылар</c:v>
                  </c:pt>
                  <c:pt idx="5">
                    <c:v>Үлгерімі орташа оқушылар</c:v>
                  </c:pt>
                </c:lvl>
              </c:multiLvlStrCache>
            </c:multiLvlStrRef>
          </c:cat>
          <c:val>
            <c:numRef>
              <c:f>'[reportProgressSchool (1).xls]reportProgressSchool (1)'!$B$14:$H$14</c:f>
              <c:numCache>
                <c:formatCode>General</c:formatCode>
                <c:ptCount val="7"/>
                <c:pt idx="0">
                  <c:v>29</c:v>
                </c:pt>
                <c:pt idx="1">
                  <c:v>3</c:v>
                </c:pt>
                <c:pt idx="2">
                  <c:v>7.5</c:v>
                </c:pt>
                <c:pt idx="3">
                  <c:v>12</c:v>
                </c:pt>
                <c:pt idx="4">
                  <c:v>45.28</c:v>
                </c:pt>
                <c:pt idx="5">
                  <c:v>14</c:v>
                </c:pt>
                <c:pt idx="6">
                  <c:v>47.22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2E-4407-91A0-BAC0BFB03ED8}"/>
            </c:ext>
          </c:extLst>
        </c:ser>
        <c:ser>
          <c:idx val="3"/>
          <c:order val="3"/>
          <c:tx>
            <c:strRef>
              <c:f>'[reportProgressSchool (1).xls]reportProgressSchool (1)'!$A$15</c:f>
              <c:strCache>
                <c:ptCount val="1"/>
                <c:pt idx="0">
                  <c:v>Мектеп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6"/>
              <c:layout>
                <c:manualLayout>
                  <c:x val="5.208333333333333E-3"/>
                  <c:y val="-4.91452879826816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82E-4407-91A0-BAC0BFB03E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'[reportProgressSchool (1).xls]reportProgressSchool (1)'!$B$10:$H$11</c:f>
              <c:multiLvlStrCache>
                <c:ptCount val="7"/>
                <c:lvl>
                  <c:pt idx="1">
                    <c:v>Барлығы</c:v>
                  </c:pt>
                  <c:pt idx="2">
                    <c:v>%</c:v>
                  </c:pt>
                  <c:pt idx="3">
                    <c:v>Барлығы</c:v>
                  </c:pt>
                  <c:pt idx="4">
                    <c:v>%</c:v>
                  </c:pt>
                  <c:pt idx="5">
                    <c:v>Барлығы</c:v>
                  </c:pt>
                  <c:pt idx="6">
                    <c:v>%</c:v>
                  </c:pt>
                </c:lvl>
                <c:lvl>
                  <c:pt idx="0">
                    <c:v>Барлығы</c:v>
                  </c:pt>
                  <c:pt idx="1">
                    <c:v>Үздік оқушылар</c:v>
                  </c:pt>
                  <c:pt idx="3">
                    <c:v>Үлгерімі жақсы оқушылар</c:v>
                  </c:pt>
                  <c:pt idx="5">
                    <c:v>Үлгерімі орташа оқушылар</c:v>
                  </c:pt>
                </c:lvl>
              </c:multiLvlStrCache>
            </c:multiLvlStrRef>
          </c:cat>
          <c:val>
            <c:numRef>
              <c:f>'[reportProgressSchool (1).xls]reportProgressSchool (1)'!$B$15:$H$15</c:f>
              <c:numCache>
                <c:formatCode>General</c:formatCode>
                <c:ptCount val="7"/>
                <c:pt idx="0">
                  <c:v>260</c:v>
                </c:pt>
                <c:pt idx="1">
                  <c:v>51</c:v>
                </c:pt>
                <c:pt idx="2">
                  <c:v>16.61</c:v>
                </c:pt>
                <c:pt idx="3">
                  <c:v>78</c:v>
                </c:pt>
                <c:pt idx="4">
                  <c:v>34.18</c:v>
                </c:pt>
                <c:pt idx="5">
                  <c:v>131</c:v>
                </c:pt>
                <c:pt idx="6">
                  <c:v>49.21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2E-4407-91A0-BAC0BFB03E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7736639"/>
        <c:axId val="348685103"/>
        <c:axId val="0"/>
      </c:bar3DChart>
      <c:catAx>
        <c:axId val="67736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348685103"/>
        <c:crosses val="autoZero"/>
        <c:auto val="1"/>
        <c:lblAlgn val="ctr"/>
        <c:lblOffset val="100"/>
        <c:noMultiLvlLbl val="0"/>
      </c:catAx>
      <c:valAx>
        <c:axId val="3486851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677366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'[reportProgressGroup (1).xls]reportProgressGroup (1)'!$A$22</c:f>
              <c:strCache>
                <c:ptCount val="1"/>
                <c:pt idx="0">
                  <c:v>Пән бойынша орташа балл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(1).xls]reportProgressGroup (1)'!$B$20:$D$20</c:f>
              <c:strCache>
                <c:ptCount val="3"/>
                <c:pt idx="0">
                  <c:v>Әдебиеттік оқу</c:v>
                </c:pt>
                <c:pt idx="1">
                  <c:v>Қазақ тілі</c:v>
                </c:pt>
                <c:pt idx="2">
                  <c:v>Математика</c:v>
                </c:pt>
              </c:strCache>
            </c:strRef>
          </c:cat>
          <c:val>
            <c:numRef>
              <c:f>'[reportProgressGroup (1).xls]reportProgressGroup (1)'!$B$22:$D$22</c:f>
              <c:numCache>
                <c:formatCode>General</c:formatCode>
                <c:ptCount val="3"/>
                <c:pt idx="0">
                  <c:v>4.16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AB-4EC4-8CB3-D171429E2CAC}"/>
            </c:ext>
          </c:extLst>
        </c:ser>
        <c:ser>
          <c:idx val="2"/>
          <c:order val="2"/>
          <c:tx>
            <c:strRef>
              <c:f>'[reportProgressGroup (1).xls]reportProgressGroup (1)'!$A$23</c:f>
              <c:strCache>
                <c:ptCount val="1"/>
                <c:pt idx="0">
                  <c:v>Пән б-ша білім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(1).xls]reportProgressGroup (1)'!$B$20:$D$20</c:f>
              <c:strCache>
                <c:ptCount val="3"/>
                <c:pt idx="0">
                  <c:v>Әдебиеттік оқу</c:v>
                </c:pt>
                <c:pt idx="1">
                  <c:v>Қазақ тілі</c:v>
                </c:pt>
                <c:pt idx="2">
                  <c:v>Математика</c:v>
                </c:pt>
              </c:strCache>
            </c:strRef>
          </c:cat>
          <c:val>
            <c:numRef>
              <c:f>'[reportProgressGroup (1).xls]reportProgressGroup (1)'!$B$23:$D$23</c:f>
              <c:numCache>
                <c:formatCode>General</c:formatCode>
                <c:ptCount val="3"/>
                <c:pt idx="0">
                  <c:v>73.680000000000007</c:v>
                </c:pt>
                <c:pt idx="1">
                  <c:v>68.42</c:v>
                </c:pt>
                <c:pt idx="2">
                  <c:v>73.680000000000007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AB-4EC4-8CB3-D171429E2CAC}"/>
            </c:ext>
          </c:extLst>
        </c:ser>
        <c:ser>
          <c:idx val="3"/>
          <c:order val="3"/>
          <c:tx>
            <c:strRef>
              <c:f>'[reportProgressGroup (1).xls]reportProgressGroup (1)'!$A$24</c:f>
              <c:strCache>
                <c:ptCount val="1"/>
                <c:pt idx="0">
                  <c:v>Пән бойынша ОБД (%)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(1).xls]reportProgressGroup (1)'!$B$20:$D$20</c:f>
              <c:strCache>
                <c:ptCount val="3"/>
                <c:pt idx="0">
                  <c:v>Әдебиеттік оқу</c:v>
                </c:pt>
                <c:pt idx="1">
                  <c:v>Қазақ тілі</c:v>
                </c:pt>
                <c:pt idx="2">
                  <c:v>Математика</c:v>
                </c:pt>
              </c:strCache>
            </c:strRef>
          </c:cat>
          <c:val>
            <c:numRef>
              <c:f>'[reportProgressGroup (1).xls]reportProgressGroup (1)'!$B$24:$D$24</c:f>
              <c:numCache>
                <c:formatCode>General</c:formatCode>
                <c:ptCount val="3"/>
                <c:pt idx="0">
                  <c:v>71.790000000000006</c:v>
                </c:pt>
                <c:pt idx="1">
                  <c:v>66.53</c:v>
                </c:pt>
                <c:pt idx="2">
                  <c:v>66.11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AB-4EC4-8CB3-D171429E2CA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32807408"/>
        <c:axId val="5523240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'[reportProgressGroup (1).xls]reportProgressGroup (1)'!$A$21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LID4096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'[reportProgressGroup (1).xls]reportProgressGroup (1)'!$B$20:$D$20</c15:sqref>
                        </c15:formulaRef>
                      </c:ext>
                    </c:extLst>
                    <c:strCache>
                      <c:ptCount val="3"/>
                      <c:pt idx="0">
                        <c:v>Әдебиеттік оқу</c:v>
                      </c:pt>
                      <c:pt idx="1">
                        <c:v>Қазақ тілі</c:v>
                      </c:pt>
                      <c:pt idx="2">
                        <c:v>Математика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'[reportProgressGroup (1).xls]reportProgressGroup (1)'!$B$21:$D$21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1EAB-4EC4-8CB3-D171429E2CAC}"/>
                  </c:ext>
                </c:extLst>
              </c15:ser>
            </c15:filteredBarSeries>
          </c:ext>
        </c:extLst>
      </c:barChart>
      <c:catAx>
        <c:axId val="432807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552324032"/>
        <c:crosses val="autoZero"/>
        <c:auto val="1"/>
        <c:lblAlgn val="ctr"/>
        <c:lblOffset val="100"/>
        <c:noMultiLvlLbl val="0"/>
      </c:catAx>
      <c:valAx>
        <c:axId val="552324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432807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'[reportProgressGroup (3).xls]reportProgressGroup (3)'!$A$21</c:f>
              <c:strCache>
                <c:ptCount val="1"/>
                <c:pt idx="0">
                  <c:v>Пән бойынша 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979981371031323E-3"/>
                  <c:y val="-3.14604369284933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64-415F-ABBC-41D1E97821BC}"/>
                </c:ext>
              </c:extLst>
            </c:dLbl>
            <c:dLbl>
              <c:idx val="1"/>
              <c:layout>
                <c:manualLayout>
                  <c:x val="-1.0659993790343774E-3"/>
                  <c:y val="-2.9040403318609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864-415F-ABBC-41D1E97821BC}"/>
                </c:ext>
              </c:extLst>
            </c:dLbl>
            <c:dLbl>
              <c:idx val="2"/>
              <c:layout>
                <c:manualLayout>
                  <c:x val="3.1979981371030542E-3"/>
                  <c:y val="-3.63005041482616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64-415F-ABBC-41D1E97821BC}"/>
                </c:ext>
              </c:extLst>
            </c:dLbl>
            <c:dLbl>
              <c:idx val="3"/>
              <c:layout>
                <c:manualLayout>
                  <c:x val="0"/>
                  <c:y val="-2.4200336098841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64-415F-ABBC-41D1E97821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(3).xls]reportProgressGroup (3)'!$B$20:$E$20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(3).xls]reportProgressGroup (3)'!$B$21:$E$21</c:f>
              <c:numCache>
                <c:formatCode>General</c:formatCode>
                <c:ptCount val="4"/>
                <c:pt idx="0">
                  <c:v>4.17</c:v>
                </c:pt>
                <c:pt idx="1">
                  <c:v>4.28</c:v>
                </c:pt>
                <c:pt idx="2">
                  <c:v>4</c:v>
                </c:pt>
                <c:pt idx="3">
                  <c:v>3.89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64-415F-ABBC-41D1E97821BC}"/>
            </c:ext>
          </c:extLst>
        </c:ser>
        <c:ser>
          <c:idx val="1"/>
          <c:order val="1"/>
          <c:tx>
            <c:strRef>
              <c:f>'[reportProgressGroup (3).xls]reportProgressGroup (3)'!$A$22</c:f>
              <c:strCache>
                <c:ptCount val="1"/>
                <c:pt idx="0">
                  <c:v>Пән б-ша білім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979981371031128E-3"/>
                  <c:y val="-5.0820705807566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64-415F-ABBC-41D1E97821BC}"/>
                </c:ext>
              </c:extLst>
            </c:dLbl>
            <c:dLbl>
              <c:idx val="1"/>
              <c:layout>
                <c:manualLayout>
                  <c:x val="0"/>
                  <c:y val="-2.4200336098841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864-415F-ABBC-41D1E97821BC}"/>
                </c:ext>
              </c:extLst>
            </c:dLbl>
            <c:dLbl>
              <c:idx val="2"/>
              <c:layout>
                <c:manualLayout>
                  <c:x val="2.1319987580687549E-3"/>
                  <c:y val="-3.38804705383774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864-415F-ABBC-41D1E97821BC}"/>
                </c:ext>
              </c:extLst>
            </c:dLbl>
            <c:dLbl>
              <c:idx val="3"/>
              <c:layout>
                <c:manualLayout>
                  <c:x val="-3.1979981371031323E-3"/>
                  <c:y val="-4.8400672197682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864-415F-ABBC-41D1E97821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(3).xls]reportProgressGroup (3)'!$B$20:$E$20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(3).xls]reportProgressGroup (3)'!$B$22:$E$22</c:f>
              <c:numCache>
                <c:formatCode>General</c:formatCode>
                <c:ptCount val="4"/>
                <c:pt idx="0">
                  <c:v>83.33</c:v>
                </c:pt>
                <c:pt idx="1">
                  <c:v>100</c:v>
                </c:pt>
                <c:pt idx="2">
                  <c:v>72.22</c:v>
                </c:pt>
                <c:pt idx="3">
                  <c:v>55.56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64-415F-ABBC-41D1E97821BC}"/>
            </c:ext>
          </c:extLst>
        </c:ser>
        <c:ser>
          <c:idx val="2"/>
          <c:order val="2"/>
          <c:tx>
            <c:strRef>
              <c:f>'[reportProgressGroup (3).xls]reportProgressGroup (3)'!$A$23</c:f>
              <c:strCache>
                <c:ptCount val="1"/>
                <c:pt idx="0">
                  <c:v>Пән бойынша ОБД (%)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187988822618796E-2"/>
                  <c:y val="-4.11405713680297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ID4096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64-415F-ABBC-41D1E97821BC}"/>
                </c:ext>
              </c:extLst>
            </c:dLbl>
            <c:dLbl>
              <c:idx val="1"/>
              <c:layout>
                <c:manualLayout>
                  <c:x val="7.461995653240642E-3"/>
                  <c:y val="-4.35606049779138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ID4096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864-415F-ABBC-41D1E97821BC}"/>
                </c:ext>
              </c:extLst>
            </c:dLbl>
            <c:dLbl>
              <c:idx val="2"/>
              <c:layout>
                <c:manualLayout>
                  <c:x val="1.9187988822618716E-2"/>
                  <c:y val="-3.14604369284933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ID4096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864-415F-ABBC-41D1E97821BC}"/>
                </c:ext>
              </c:extLst>
            </c:dLbl>
            <c:dLbl>
              <c:idx val="3"/>
              <c:layout>
                <c:manualLayout>
                  <c:x val="9.5939944113093978E-3"/>
                  <c:y val="-3.872053775814569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ID4096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864-415F-ABBC-41D1E97821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(3).xls]reportProgressGroup (3)'!$B$20:$E$20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(3).xls]reportProgressGroup (3)'!$B$23:$E$23</c:f>
              <c:numCache>
                <c:formatCode>General</c:formatCode>
                <c:ptCount val="4"/>
                <c:pt idx="0">
                  <c:v>71.33</c:v>
                </c:pt>
                <c:pt idx="1">
                  <c:v>74</c:v>
                </c:pt>
                <c:pt idx="2">
                  <c:v>66.22</c:v>
                </c:pt>
                <c:pt idx="3">
                  <c:v>63.56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64-415F-ABBC-41D1E97821B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9531183"/>
        <c:axId val="69658623"/>
        <c:axId val="0"/>
      </c:bar3DChart>
      <c:catAx>
        <c:axId val="69531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69658623"/>
        <c:crosses val="autoZero"/>
        <c:auto val="1"/>
        <c:lblAlgn val="ctr"/>
        <c:lblOffset val="100"/>
        <c:noMultiLvlLbl val="0"/>
      </c:catAx>
      <c:valAx>
        <c:axId val="696586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6953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'[reportProgressGroup (4).xls]reportProgressGroup (4)'!$A$21</c:f>
              <c:strCache>
                <c:ptCount val="1"/>
                <c:pt idx="0">
                  <c:v>Пән бойынша 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961776802170052E-3"/>
                  <c:y val="-2.7235052441772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86-429D-82DB-75B016C6CF15}"/>
                </c:ext>
              </c:extLst>
            </c:dLbl>
            <c:dLbl>
              <c:idx val="1"/>
              <c:layout>
                <c:manualLayout>
                  <c:x val="3.2885330406509754E-3"/>
                  <c:y val="-3.85829909591778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86-429D-82DB-75B016C6CF15}"/>
                </c:ext>
              </c:extLst>
            </c:dLbl>
            <c:dLbl>
              <c:idx val="2"/>
              <c:layout>
                <c:manualLayout>
                  <c:x val="7.6732437615190368E-3"/>
                  <c:y val="-4.0852578662658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86-429D-82DB-75B016C6CF15}"/>
                </c:ext>
              </c:extLst>
            </c:dLbl>
            <c:dLbl>
              <c:idx val="3"/>
              <c:layout>
                <c:manualLayout>
                  <c:x val="0"/>
                  <c:y val="-2.4965464738291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86-429D-82DB-75B016C6CF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(4).xls]reportProgressGroup (4)'!$B$20:$E$20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(4).xls]reportProgressGroup (4)'!$B$21:$E$21</c:f>
              <c:numCache>
                <c:formatCode>General</c:formatCode>
                <c:ptCount val="4"/>
                <c:pt idx="0">
                  <c:v>4</c:v>
                </c:pt>
                <c:pt idx="1">
                  <c:v>4.1100000000000003</c:v>
                </c:pt>
                <c:pt idx="2">
                  <c:v>4.0599999999999996</c:v>
                </c:pt>
                <c:pt idx="3">
                  <c:v>4.0599999999999996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86-429D-82DB-75B016C6CF15}"/>
            </c:ext>
          </c:extLst>
        </c:ser>
        <c:ser>
          <c:idx val="1"/>
          <c:order val="1"/>
          <c:tx>
            <c:strRef>
              <c:f>'[reportProgressGroup (4).xls]reportProgressGroup (4)'!$A$22</c:f>
              <c:strCache>
                <c:ptCount val="1"/>
                <c:pt idx="0">
                  <c:v>Пән б-ша білім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885330406509953E-3"/>
                  <c:y val="-2.9504640145253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86-429D-82DB-75B016C6CF15}"/>
                </c:ext>
              </c:extLst>
            </c:dLbl>
            <c:dLbl>
              <c:idx val="1"/>
              <c:layout>
                <c:manualLayout>
                  <c:x val="-8.0385434596513702E-17"/>
                  <c:y val="-2.7235052441772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386-429D-82DB-75B016C6CF15}"/>
                </c:ext>
              </c:extLst>
            </c:dLbl>
            <c:dLbl>
              <c:idx val="2"/>
              <c:layout>
                <c:manualLayout>
                  <c:x val="-1.0961776802170052E-3"/>
                  <c:y val="-2.2695877034810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386-429D-82DB-75B016C6CF15}"/>
                </c:ext>
              </c:extLst>
            </c:dLbl>
            <c:dLbl>
              <c:idx val="3"/>
              <c:layout>
                <c:manualLayout>
                  <c:x val="0"/>
                  <c:y val="-3.1774227848734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386-429D-82DB-75B016C6CF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(4).xls]reportProgressGroup (4)'!$B$20:$E$20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(4).xls]reportProgressGroup (4)'!$B$22:$E$22</c:f>
              <c:numCache>
                <c:formatCode>General</c:formatCode>
                <c:ptCount val="4"/>
                <c:pt idx="0">
                  <c:v>72.22</c:v>
                </c:pt>
                <c:pt idx="1">
                  <c:v>83.33</c:v>
                </c:pt>
                <c:pt idx="2">
                  <c:v>77.78</c:v>
                </c:pt>
                <c:pt idx="3">
                  <c:v>77.78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86-429D-82DB-75B016C6CF15}"/>
            </c:ext>
          </c:extLst>
        </c:ser>
        <c:ser>
          <c:idx val="2"/>
          <c:order val="2"/>
          <c:tx>
            <c:strRef>
              <c:f>'[reportProgressGroup (4).xls]reportProgressGroup (4)'!$A$23</c:f>
              <c:strCache>
                <c:ptCount val="1"/>
                <c:pt idx="0">
                  <c:v>Пән бойынша ОБД (%)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301973128455707E-2"/>
                  <c:y val="-3.1774227848734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386-429D-82DB-75B016C6CF15}"/>
                </c:ext>
              </c:extLst>
            </c:dLbl>
            <c:dLbl>
              <c:idx val="1"/>
              <c:layout>
                <c:manualLayout>
                  <c:x val="1.6442665203255078E-2"/>
                  <c:y val="-3.6313403255696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386-429D-82DB-75B016C6CF15}"/>
                </c:ext>
              </c:extLst>
            </c:dLbl>
            <c:dLbl>
              <c:idx val="2"/>
              <c:layout>
                <c:manualLayout>
                  <c:x val="2.6308264325208126E-2"/>
                  <c:y val="-3.1774227848734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386-429D-82DB-75B016C6CF15}"/>
                </c:ext>
              </c:extLst>
            </c:dLbl>
            <c:dLbl>
              <c:idx val="3"/>
              <c:layout>
                <c:manualLayout>
                  <c:x val="2.5212086644991121E-2"/>
                  <c:y val="-2.7235052441772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386-429D-82DB-75B016C6CF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(4).xls]reportProgressGroup (4)'!$B$20:$E$20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(4).xls]reportProgressGroup (4)'!$B$23:$E$23</c:f>
              <c:numCache>
                <c:formatCode>General</c:formatCode>
                <c:ptCount val="4"/>
                <c:pt idx="0">
                  <c:v>66.22</c:v>
                </c:pt>
                <c:pt idx="1">
                  <c:v>69.33</c:v>
                </c:pt>
                <c:pt idx="2">
                  <c:v>67.78</c:v>
                </c:pt>
                <c:pt idx="3">
                  <c:v>67.78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86-429D-82DB-75B016C6CF1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238182847"/>
        <c:axId val="238091343"/>
        <c:axId val="0"/>
      </c:bar3DChart>
      <c:catAx>
        <c:axId val="238182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238091343"/>
        <c:crosses val="autoZero"/>
        <c:auto val="1"/>
        <c:lblAlgn val="ctr"/>
        <c:lblOffset val="100"/>
        <c:noMultiLvlLbl val="0"/>
      </c:catAx>
      <c:valAx>
        <c:axId val="2380913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238182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'[reportProgressGroup (5).xls]reportProgressGroup (5)'!$A$21</c:f>
              <c:strCache>
                <c:ptCount val="1"/>
                <c:pt idx="0">
                  <c:v>Пән бойынша 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276171527604739E-3"/>
                  <c:y val="-4.1613453230449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8E-45C6-97F7-87D6CB85D98C}"/>
                </c:ext>
              </c:extLst>
            </c:dLbl>
            <c:dLbl>
              <c:idx val="1"/>
              <c:layout>
                <c:manualLayout>
                  <c:x val="1.0758723842534585E-3"/>
                  <c:y val="-2.6926352090290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98E-45C6-97F7-87D6CB85D98C}"/>
                </c:ext>
              </c:extLst>
            </c:dLbl>
            <c:dLbl>
              <c:idx val="2"/>
              <c:layout>
                <c:manualLayout>
                  <c:x val="0"/>
                  <c:y val="-3.4269902660369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8E-45C6-97F7-87D6CB85D98C}"/>
                </c:ext>
              </c:extLst>
            </c:dLbl>
            <c:dLbl>
              <c:idx val="3"/>
              <c:layout>
                <c:manualLayout>
                  <c:x val="-1.0758723842534978E-3"/>
                  <c:y val="-3.1822052470343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98E-45C6-97F7-87D6CB85D9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(5).xls]reportProgressGroup (5)'!$B$20:$E$20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(5).xls]reportProgressGroup (5)'!$B$21:$E$21</c:f>
              <c:numCache>
                <c:formatCode>General</c:formatCode>
                <c:ptCount val="4"/>
                <c:pt idx="0">
                  <c:v>4</c:v>
                </c:pt>
                <c:pt idx="1">
                  <c:v>3.88</c:v>
                </c:pt>
                <c:pt idx="2">
                  <c:v>3.88</c:v>
                </c:pt>
                <c:pt idx="3">
                  <c:v>3.88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8E-45C6-97F7-87D6CB85D98C}"/>
            </c:ext>
          </c:extLst>
        </c:ser>
        <c:ser>
          <c:idx val="1"/>
          <c:order val="1"/>
          <c:tx>
            <c:strRef>
              <c:f>'[reportProgressGroup (5).xls]reportProgressGroup (5)'!$A$22</c:f>
              <c:strCache>
                <c:ptCount val="1"/>
                <c:pt idx="0">
                  <c:v>Пән б-ша білім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2276171527604938E-3"/>
                  <c:y val="-4.8957003800528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98E-45C6-97F7-87D6CB85D98C}"/>
                </c:ext>
              </c:extLst>
            </c:dLbl>
            <c:dLbl>
              <c:idx val="1"/>
              <c:layout>
                <c:manualLayout>
                  <c:x val="0"/>
                  <c:y val="-5.3852704180581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98E-45C6-97F7-87D6CB85D98C}"/>
                </c:ext>
              </c:extLst>
            </c:dLbl>
            <c:dLbl>
              <c:idx val="2"/>
              <c:layout>
                <c:manualLayout>
                  <c:x val="0"/>
                  <c:y val="-2.9374202280317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98E-45C6-97F7-87D6CB85D98C}"/>
                </c:ext>
              </c:extLst>
            </c:dLbl>
            <c:dLbl>
              <c:idx val="3"/>
              <c:layout>
                <c:manualLayout>
                  <c:x val="0"/>
                  <c:y val="-2.2030651710237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98E-45C6-97F7-87D6CB85D9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(5).xls]reportProgressGroup (5)'!$B$20:$E$20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(5).xls]reportProgressGroup (5)'!$B$22:$E$22</c:f>
              <c:numCache>
                <c:formatCode>General</c:formatCode>
                <c:ptCount val="4"/>
                <c:pt idx="0">
                  <c:v>62.5</c:v>
                </c:pt>
                <c:pt idx="1">
                  <c:v>56.25</c:v>
                </c:pt>
                <c:pt idx="2">
                  <c:v>56.25</c:v>
                </c:pt>
                <c:pt idx="3">
                  <c:v>62.5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8E-45C6-97F7-87D6CB85D98C}"/>
            </c:ext>
          </c:extLst>
        </c:ser>
        <c:ser>
          <c:idx val="2"/>
          <c:order val="2"/>
          <c:tx>
            <c:strRef>
              <c:f>'[reportProgressGroup (5).xls]reportProgressGroup (5)'!$A$23</c:f>
              <c:strCache>
                <c:ptCount val="1"/>
                <c:pt idx="0">
                  <c:v>Пән бойынша ОБД (%)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3034895370139912E-3"/>
                  <c:y val="-6.1196254750660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98E-45C6-97F7-87D6CB85D98C}"/>
                </c:ext>
              </c:extLst>
            </c:dLbl>
            <c:dLbl>
              <c:idx val="1"/>
              <c:layout>
                <c:manualLayout>
                  <c:x val="3.2276171527604938E-3"/>
                  <c:y val="-4.6509153610501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98E-45C6-97F7-87D6CB85D98C}"/>
                </c:ext>
              </c:extLst>
            </c:dLbl>
            <c:dLbl>
              <c:idx val="2"/>
              <c:layout>
                <c:manualLayout>
                  <c:x val="2.1517447685069956E-3"/>
                  <c:y val="-3.4269902660369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98E-45C6-97F7-87D6CB85D98C}"/>
                </c:ext>
              </c:extLst>
            </c:dLbl>
            <c:dLbl>
              <c:idx val="3"/>
              <c:layout>
                <c:manualLayout>
                  <c:x val="4.3034895370139912E-3"/>
                  <c:y val="-3.9165603040422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98E-45C6-97F7-87D6CB85D9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'[reportProgressGroup (5).xls]reportProgressGroup (5)'!$B$20:$E$20</c:f>
              <c:strCache>
                <c:ptCount val="4"/>
                <c:pt idx="0">
                  <c:v>Әдебиеттік оқу</c:v>
                </c:pt>
                <c:pt idx="1">
                  <c:v>Жаратылыстану</c:v>
                </c:pt>
                <c:pt idx="2">
                  <c:v>Қазақ тілі</c:v>
                </c:pt>
                <c:pt idx="3">
                  <c:v>Математика</c:v>
                </c:pt>
              </c:strCache>
            </c:strRef>
          </c:cat>
          <c:val>
            <c:numRef>
              <c:f>'[reportProgressGroup (5).xls]reportProgressGroup (5)'!$B$23:$E$23</c:f>
              <c:numCache>
                <c:formatCode>General</c:formatCode>
                <c:ptCount val="4"/>
                <c:pt idx="0">
                  <c:v>67</c:v>
                </c:pt>
                <c:pt idx="1">
                  <c:v>63</c:v>
                </c:pt>
                <c:pt idx="2">
                  <c:v>63</c:v>
                </c:pt>
                <c:pt idx="3">
                  <c:v>62.5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8E-45C6-97F7-87D6CB85D98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0619391"/>
        <c:axId val="59698015"/>
        <c:axId val="0"/>
      </c:bar3DChart>
      <c:catAx>
        <c:axId val="606193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59698015"/>
        <c:crosses val="autoZero"/>
        <c:auto val="1"/>
        <c:lblAlgn val="ctr"/>
        <c:lblOffset val="100"/>
        <c:noMultiLvlLbl val="0"/>
      </c:catAx>
      <c:valAx>
        <c:axId val="596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606193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'[reportSubjectTeacher (1).xls]reportSubjectTeacher (1)'!$B$8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(1).xls]reportSubjectTeacher (1)'!$A$9:$A$15</c:f>
              <c:strCache>
                <c:ptCount val="6"/>
                <c:pt idx="1">
                  <c:v>8а</c:v>
                </c:pt>
                <c:pt idx="2">
                  <c:v>8ә</c:v>
                </c:pt>
                <c:pt idx="3">
                  <c:v>9а</c:v>
                </c:pt>
                <c:pt idx="4">
                  <c:v>10а</c:v>
                </c:pt>
                <c:pt idx="5">
                  <c:v>11а</c:v>
                </c:pt>
              </c:strCache>
            </c:strRef>
          </c:cat>
          <c:val>
            <c:numRef>
              <c:f>'[reportSubjectTeacher (1).xls]reportSubjectTeacher (1)'!$B$9:$B$15</c:f>
              <c:numCache>
                <c:formatCode>General</c:formatCode>
                <c:ptCount val="6"/>
                <c:pt idx="1">
                  <c:v>3.69</c:v>
                </c:pt>
                <c:pt idx="2">
                  <c:v>3.57</c:v>
                </c:pt>
                <c:pt idx="3">
                  <c:v>3.68</c:v>
                </c:pt>
                <c:pt idx="4">
                  <c:v>3.65</c:v>
                </c:pt>
                <c:pt idx="5">
                  <c:v>3.78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F4-46EF-91BF-478977665836}"/>
            </c:ext>
          </c:extLst>
        </c:ser>
        <c:ser>
          <c:idx val="1"/>
          <c:order val="1"/>
          <c:tx>
            <c:strRef>
              <c:f>'[reportSubjectTeacher (1).xls]reportSubjectTeacher (1)'!$C$8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(1).xls]reportSubjectTeacher (1)'!$A$9:$A$15</c:f>
              <c:strCache>
                <c:ptCount val="6"/>
                <c:pt idx="1">
                  <c:v>8а</c:v>
                </c:pt>
                <c:pt idx="2">
                  <c:v>8ә</c:v>
                </c:pt>
                <c:pt idx="3">
                  <c:v>9а</c:v>
                </c:pt>
                <c:pt idx="4">
                  <c:v>10а</c:v>
                </c:pt>
                <c:pt idx="5">
                  <c:v>11а</c:v>
                </c:pt>
              </c:strCache>
            </c:strRef>
          </c:cat>
          <c:val>
            <c:numRef>
              <c:f>'[reportSubjectTeacher (1).xls]reportSubjectTeacher (1)'!$C$9:$C$15</c:f>
              <c:numCache>
                <c:formatCode>General</c:formatCode>
                <c:ptCount val="6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F4-46EF-91BF-478977665836}"/>
            </c:ext>
          </c:extLst>
        </c:ser>
        <c:ser>
          <c:idx val="2"/>
          <c:order val="2"/>
          <c:tx>
            <c:strRef>
              <c:f>'[reportSubjectTeacher (1).xls]reportSubjectTeacher (1)'!$D$8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2758149683464974E-2"/>
                  <c:y val="-1.5364061725622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F4-46EF-91BF-478977665836}"/>
                </c:ext>
              </c:extLst>
            </c:dLbl>
            <c:dLbl>
              <c:idx val="2"/>
              <c:layout>
                <c:manualLayout>
                  <c:x val="1.7665130330951503E-2"/>
                  <c:y val="-3.584947735978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EF4-46EF-91BF-478977665836}"/>
                </c:ext>
              </c:extLst>
            </c:dLbl>
            <c:dLbl>
              <c:idx val="3"/>
              <c:layout>
                <c:manualLayout>
                  <c:x val="1.1776753553967597E-2"/>
                  <c:y val="-2.5606769542703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F4-46EF-91BF-478977665836}"/>
                </c:ext>
              </c:extLst>
            </c:dLbl>
            <c:dLbl>
              <c:idx val="4"/>
              <c:layout>
                <c:manualLayout>
                  <c:x val="1.5702338071956892E-2"/>
                  <c:y val="-5.1213539085406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F4-46EF-91BF-478977665836}"/>
                </c:ext>
              </c:extLst>
            </c:dLbl>
            <c:dLbl>
              <c:idx val="5"/>
              <c:layout>
                <c:manualLayout>
                  <c:x val="2.060931871944342E-2"/>
                  <c:y val="-3.0728123451244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EF4-46EF-91BF-4789776658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(1).xls]reportSubjectTeacher (1)'!$A$9:$A$15</c:f>
              <c:strCache>
                <c:ptCount val="6"/>
                <c:pt idx="1">
                  <c:v>8а</c:v>
                </c:pt>
                <c:pt idx="2">
                  <c:v>8ә</c:v>
                </c:pt>
                <c:pt idx="3">
                  <c:v>9а</c:v>
                </c:pt>
                <c:pt idx="4">
                  <c:v>10а</c:v>
                </c:pt>
                <c:pt idx="5">
                  <c:v>11а</c:v>
                </c:pt>
              </c:strCache>
            </c:strRef>
          </c:cat>
          <c:val>
            <c:numRef>
              <c:f>'[reportSubjectTeacher (1).xls]reportSubjectTeacher (1)'!$D$9:$D$15</c:f>
              <c:numCache>
                <c:formatCode>General</c:formatCode>
                <c:ptCount val="6"/>
                <c:pt idx="1">
                  <c:v>43.75</c:v>
                </c:pt>
                <c:pt idx="2">
                  <c:v>42.86</c:v>
                </c:pt>
                <c:pt idx="3">
                  <c:v>52</c:v>
                </c:pt>
                <c:pt idx="4">
                  <c:v>50</c:v>
                </c:pt>
                <c:pt idx="5">
                  <c:v>55.56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F4-46EF-91BF-47897766583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45303328"/>
        <c:axId val="333950368"/>
        <c:axId val="0"/>
      </c:bar3DChart>
      <c:catAx>
        <c:axId val="34530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333950368"/>
        <c:crosses val="autoZero"/>
        <c:auto val="1"/>
        <c:lblAlgn val="ctr"/>
        <c:lblOffset val="100"/>
        <c:noMultiLvlLbl val="0"/>
      </c:catAx>
      <c:valAx>
        <c:axId val="3339503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4530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1320252894191281"/>
          <c:y val="0"/>
          <c:w val="0.49332519263955993"/>
          <c:h val="8.27334561114084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[reportSubjectTeacher.xls]reportSubjectTeacher!$B$8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[reportSubjectTeacher.xls]reportSubjectTeacher!$A$9:$A$16</c:f>
              <c:strCache>
                <c:ptCount val="6"/>
                <c:pt idx="0">
                  <c:v>7а</c:v>
                </c:pt>
                <c:pt idx="1">
                  <c:v>8а</c:v>
                </c:pt>
                <c:pt idx="2">
                  <c:v>8ә</c:v>
                </c:pt>
                <c:pt idx="3">
                  <c:v>9а</c:v>
                </c:pt>
                <c:pt idx="4">
                  <c:v>10а</c:v>
                </c:pt>
                <c:pt idx="5">
                  <c:v>11а</c:v>
                </c:pt>
              </c:strCache>
            </c:strRef>
          </c:cat>
          <c:val>
            <c:numRef>
              <c:f>[reportSubjectTeacher.xls]reportSubjectTeacher!$B$9:$B$16</c:f>
              <c:numCache>
                <c:formatCode>General</c:formatCode>
                <c:ptCount val="6"/>
                <c:pt idx="0">
                  <c:v>3.77</c:v>
                </c:pt>
                <c:pt idx="1">
                  <c:v>3.75</c:v>
                </c:pt>
                <c:pt idx="2">
                  <c:v>3.71</c:v>
                </c:pt>
                <c:pt idx="3">
                  <c:v>3.68</c:v>
                </c:pt>
                <c:pt idx="4">
                  <c:v>3.7</c:v>
                </c:pt>
                <c:pt idx="5">
                  <c:v>3.67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8A-4032-B05A-F262F41DB806}"/>
            </c:ext>
          </c:extLst>
        </c:ser>
        <c:ser>
          <c:idx val="1"/>
          <c:order val="1"/>
          <c:tx>
            <c:strRef>
              <c:f>[reportSubjectTeacher.xls]reportSubjectTeacher!$C$8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[reportSubjectTeacher.xls]reportSubjectTeacher!$A$9:$A$16</c:f>
              <c:strCache>
                <c:ptCount val="6"/>
                <c:pt idx="0">
                  <c:v>7а</c:v>
                </c:pt>
                <c:pt idx="1">
                  <c:v>8а</c:v>
                </c:pt>
                <c:pt idx="2">
                  <c:v>8ә</c:v>
                </c:pt>
                <c:pt idx="3">
                  <c:v>9а</c:v>
                </c:pt>
                <c:pt idx="4">
                  <c:v>10а</c:v>
                </c:pt>
                <c:pt idx="5">
                  <c:v>11а</c:v>
                </c:pt>
              </c:strCache>
            </c:strRef>
          </c:cat>
          <c:val>
            <c:numRef>
              <c:f>[reportSubjectTeacher.xls]reportSubjectTeacher!$C$9:$C$16</c:f>
              <c:numCache>
                <c:formatCode>General</c:formatCode>
                <c:ptCount val="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8A-4032-B05A-F262F41DB806}"/>
            </c:ext>
          </c:extLst>
        </c:ser>
        <c:ser>
          <c:idx val="2"/>
          <c:order val="2"/>
          <c:tx>
            <c:strRef>
              <c:f>[reportSubjectTeacher.xls]reportSubjectTeacher!$D$8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1391368734308063E-2"/>
                  <c:y val="-1.2391975152040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8A-4032-B05A-F262F41DB806}"/>
                </c:ext>
              </c:extLst>
            </c:dLbl>
            <c:dLbl>
              <c:idx val="1"/>
              <c:layout>
                <c:manualLayout>
                  <c:x val="1.1765252803869445E-2"/>
                  <c:y val="-7.43518509122454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B8A-4032-B05A-F262F41DB806}"/>
                </c:ext>
              </c:extLst>
            </c:dLbl>
            <c:dLbl>
              <c:idx val="2"/>
              <c:layout>
                <c:manualLayout>
                  <c:x val="1.0695684367154042E-2"/>
                  <c:y val="-1.4870370182448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8A-4032-B05A-F262F41DB806}"/>
                </c:ext>
              </c:extLst>
            </c:dLbl>
            <c:dLbl>
              <c:idx val="3"/>
              <c:layout>
                <c:manualLayout>
                  <c:x val="1.3904389677300176E-2"/>
                  <c:y val="-1.4870370182448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8A-4032-B05A-F262F41DB806}"/>
                </c:ext>
              </c:extLst>
            </c:dLbl>
            <c:dLbl>
              <c:idx val="4"/>
              <c:layout>
                <c:manualLayout>
                  <c:x val="1.6043526550731064E-2"/>
                  <c:y val="-7.43518509122449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8A-4032-B05A-F262F41DB806}"/>
                </c:ext>
              </c:extLst>
            </c:dLbl>
            <c:dLbl>
              <c:idx val="5"/>
              <c:layout>
                <c:manualLayout>
                  <c:x val="2.3530505607738891E-2"/>
                  <c:y val="-7.4351850912244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B8A-4032-B05A-F262F41DB8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[reportSubjectTeacher.xls]reportSubjectTeacher!$A$9:$A$16</c:f>
              <c:strCache>
                <c:ptCount val="6"/>
                <c:pt idx="0">
                  <c:v>7а</c:v>
                </c:pt>
                <c:pt idx="1">
                  <c:v>8а</c:v>
                </c:pt>
                <c:pt idx="2">
                  <c:v>8ә</c:v>
                </c:pt>
                <c:pt idx="3">
                  <c:v>9а</c:v>
                </c:pt>
                <c:pt idx="4">
                  <c:v>10а</c:v>
                </c:pt>
                <c:pt idx="5">
                  <c:v>11а</c:v>
                </c:pt>
              </c:strCache>
            </c:strRef>
          </c:cat>
          <c:val>
            <c:numRef>
              <c:f>[reportSubjectTeacher.xls]reportSubjectTeacher!$D$9:$D$16</c:f>
              <c:numCache>
                <c:formatCode>General</c:formatCode>
                <c:ptCount val="6"/>
                <c:pt idx="0">
                  <c:v>59.09</c:v>
                </c:pt>
                <c:pt idx="1">
                  <c:v>50</c:v>
                </c:pt>
                <c:pt idx="2">
                  <c:v>50</c:v>
                </c:pt>
                <c:pt idx="3">
                  <c:v>52</c:v>
                </c:pt>
                <c:pt idx="4">
                  <c:v>55</c:v>
                </c:pt>
                <c:pt idx="5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8A-4032-B05A-F262F41DB80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4883040"/>
        <c:axId val="333976992"/>
        <c:axId val="0"/>
      </c:bar3DChart>
      <c:catAx>
        <c:axId val="17488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333976992"/>
        <c:crosses val="autoZero"/>
        <c:auto val="1"/>
        <c:lblAlgn val="ctr"/>
        <c:lblOffset val="100"/>
        <c:noMultiLvlLbl val="0"/>
      </c:catAx>
      <c:valAx>
        <c:axId val="3339769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4883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(2).xls]reportSubjectTeacher (2)'!$B$8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(2)'!$A$9:$A$16</c:f>
              <c:strCache>
                <c:ptCount val="7"/>
                <c:pt idx="1">
                  <c:v>7а</c:v>
                </c:pt>
                <c:pt idx="2">
                  <c:v>8а</c:v>
                </c:pt>
                <c:pt idx="3">
                  <c:v>8ә</c:v>
                </c:pt>
                <c:pt idx="4">
                  <c:v>9а</c:v>
                </c:pt>
                <c:pt idx="5">
                  <c:v>10а</c:v>
                </c:pt>
                <c:pt idx="6">
                  <c:v>11а</c:v>
                </c:pt>
              </c:strCache>
            </c:strRef>
          </c:cat>
          <c:val>
            <c:numRef>
              <c:f>'[reportSubjectTeacher (2).xls]reportSubjectTeacher (2)'!$B$9:$B$16</c:f>
              <c:numCache>
                <c:formatCode>General</c:formatCode>
                <c:ptCount val="7"/>
                <c:pt idx="1">
                  <c:v>3.86</c:v>
                </c:pt>
                <c:pt idx="2">
                  <c:v>3.81</c:v>
                </c:pt>
                <c:pt idx="3">
                  <c:v>3.79</c:v>
                </c:pt>
                <c:pt idx="4">
                  <c:v>3.8</c:v>
                </c:pt>
                <c:pt idx="5">
                  <c:v>3.8</c:v>
                </c:pt>
                <c:pt idx="6">
                  <c:v>3.67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C-4A3D-A842-FA8A28033F76}"/>
            </c:ext>
          </c:extLst>
        </c:ser>
        <c:ser>
          <c:idx val="1"/>
          <c:order val="1"/>
          <c:tx>
            <c:strRef>
              <c:f>'[reportSubjectTeacher (2).xls]reportSubjectTeacher (2)'!$C$8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(2)'!$A$9:$A$16</c:f>
              <c:strCache>
                <c:ptCount val="7"/>
                <c:pt idx="1">
                  <c:v>7а</c:v>
                </c:pt>
                <c:pt idx="2">
                  <c:v>8а</c:v>
                </c:pt>
                <c:pt idx="3">
                  <c:v>8ә</c:v>
                </c:pt>
                <c:pt idx="4">
                  <c:v>9а</c:v>
                </c:pt>
                <c:pt idx="5">
                  <c:v>10а</c:v>
                </c:pt>
                <c:pt idx="6">
                  <c:v>11а</c:v>
                </c:pt>
              </c:strCache>
            </c:strRef>
          </c:cat>
          <c:val>
            <c:numRef>
              <c:f>'[reportSubjectTeacher (2).xls]reportSubjectTeacher (2)'!$C$9:$C$16</c:f>
              <c:numCache>
                <c:formatCode>General</c:formatCode>
                <c:ptCount val="7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5C-4A3D-A842-FA8A28033F76}"/>
            </c:ext>
          </c:extLst>
        </c:ser>
        <c:ser>
          <c:idx val="2"/>
          <c:order val="2"/>
          <c:tx>
            <c:strRef>
              <c:f>'[reportSubjectTeacher (2).xls]reportSubjectTeacher (2)'!$D$8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(2)'!$A$9:$A$16</c:f>
              <c:strCache>
                <c:ptCount val="7"/>
                <c:pt idx="1">
                  <c:v>7а</c:v>
                </c:pt>
                <c:pt idx="2">
                  <c:v>8а</c:v>
                </c:pt>
                <c:pt idx="3">
                  <c:v>8ә</c:v>
                </c:pt>
                <c:pt idx="4">
                  <c:v>9а</c:v>
                </c:pt>
                <c:pt idx="5">
                  <c:v>10а</c:v>
                </c:pt>
                <c:pt idx="6">
                  <c:v>11а</c:v>
                </c:pt>
              </c:strCache>
            </c:strRef>
          </c:cat>
          <c:val>
            <c:numRef>
              <c:f>'[reportSubjectTeacher (2).xls]reportSubjectTeacher (2)'!$D$9:$D$16</c:f>
              <c:numCache>
                <c:formatCode>General</c:formatCode>
                <c:ptCount val="7"/>
                <c:pt idx="1">
                  <c:v>59.09</c:v>
                </c:pt>
                <c:pt idx="2">
                  <c:v>56.25</c:v>
                </c:pt>
                <c:pt idx="3">
                  <c:v>57.14</c:v>
                </c:pt>
                <c:pt idx="4">
                  <c:v>60</c:v>
                </c:pt>
                <c:pt idx="5">
                  <c:v>60</c:v>
                </c:pt>
                <c:pt idx="6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5C-4A3D-A842-FA8A28033F7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15352223"/>
        <c:axId val="904087775"/>
      </c:barChart>
      <c:catAx>
        <c:axId val="915352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904087775"/>
        <c:crosses val="autoZero"/>
        <c:auto val="1"/>
        <c:lblAlgn val="ctr"/>
        <c:lblOffset val="100"/>
        <c:noMultiLvlLbl val="0"/>
      </c:catAx>
      <c:valAx>
        <c:axId val="90408777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915352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'[reportSubjectTeacher (4).xls]reportSubjectTeacher (4)'!$B$8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(4).xls]reportSubjectTeacher (4)'!$A$9:$A$15</c:f>
              <c:strCache>
                <c:ptCount val="7"/>
                <c:pt idx="1">
                  <c:v>8а  алгебра </c:v>
                </c:pt>
                <c:pt idx="2">
                  <c:v>11а  алгебра және АБ</c:v>
                </c:pt>
                <c:pt idx="3">
                  <c:v>5ә матем</c:v>
                </c:pt>
                <c:pt idx="4">
                  <c:v>6ә матем</c:v>
                </c:pt>
                <c:pt idx="6">
                  <c:v>8а геометрия</c:v>
                </c:pt>
              </c:strCache>
            </c:strRef>
          </c:cat>
          <c:val>
            <c:numRef>
              <c:f>'[reportSubjectTeacher (4).xls]reportSubjectTeacher (4)'!$B$9:$B$15</c:f>
              <c:numCache>
                <c:formatCode>General</c:formatCode>
                <c:ptCount val="7"/>
                <c:pt idx="1">
                  <c:v>3.88</c:v>
                </c:pt>
                <c:pt idx="2">
                  <c:v>3.78</c:v>
                </c:pt>
                <c:pt idx="3">
                  <c:v>4</c:v>
                </c:pt>
                <c:pt idx="4">
                  <c:v>4.1399999999999997</c:v>
                </c:pt>
                <c:pt idx="6">
                  <c:v>3.75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49-4459-9CC1-31A920C9D73B}"/>
            </c:ext>
          </c:extLst>
        </c:ser>
        <c:ser>
          <c:idx val="1"/>
          <c:order val="1"/>
          <c:tx>
            <c:strRef>
              <c:f>'[reportSubjectTeacher (4).xls]reportSubjectTeacher (4)'!$C$8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(4).xls]reportSubjectTeacher (4)'!$A$9:$A$15</c:f>
              <c:strCache>
                <c:ptCount val="7"/>
                <c:pt idx="1">
                  <c:v>8а  алгебра </c:v>
                </c:pt>
                <c:pt idx="2">
                  <c:v>11а  алгебра және АБ</c:v>
                </c:pt>
                <c:pt idx="3">
                  <c:v>5ә матем</c:v>
                </c:pt>
                <c:pt idx="4">
                  <c:v>6ә матем</c:v>
                </c:pt>
                <c:pt idx="6">
                  <c:v>8а геометрия</c:v>
                </c:pt>
              </c:strCache>
            </c:strRef>
          </c:cat>
          <c:val>
            <c:numRef>
              <c:f>'[reportSubjectTeacher (4).xls]reportSubjectTeacher (4)'!$C$9:$C$15</c:f>
              <c:numCache>
                <c:formatCode>General</c:formatCode>
                <c:ptCount val="7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49-4459-9CC1-31A920C9D73B}"/>
            </c:ext>
          </c:extLst>
        </c:ser>
        <c:ser>
          <c:idx val="2"/>
          <c:order val="2"/>
          <c:tx>
            <c:strRef>
              <c:f>'[reportSubjectTeacher (4).xls]reportSubjectTeacher (4)'!$D$8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1"/>
              <c:layout>
                <c:manualLayout>
                  <c:x val="1.0628213622407392E-2"/>
                  <c:y val="-1.2859574459467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49-4459-9CC1-31A920C9D73B}"/>
                </c:ext>
              </c:extLst>
            </c:dLbl>
            <c:dLbl>
              <c:idx val="2"/>
              <c:layout>
                <c:manualLayout>
                  <c:x val="1.381667770912956E-2"/>
                  <c:y val="-1.2859574459467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C49-4459-9CC1-31A920C9D73B}"/>
                </c:ext>
              </c:extLst>
            </c:dLbl>
            <c:dLbl>
              <c:idx val="3"/>
              <c:layout>
                <c:manualLayout>
                  <c:x val="2.33820699692961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49-4459-9CC1-31A920C9D73B}"/>
                </c:ext>
              </c:extLst>
            </c:dLbl>
            <c:dLbl>
              <c:idx val="4"/>
              <c:layout>
                <c:manualLayout>
                  <c:x val="1.913078452033316E-2"/>
                  <c:y val="-1.2859574459467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49-4459-9CC1-31A920C9D73B}"/>
                </c:ext>
              </c:extLst>
            </c:dLbl>
            <c:dLbl>
              <c:idx val="6"/>
              <c:layout>
                <c:manualLayout>
                  <c:x val="1.275385634688867E-2"/>
                  <c:y val="-4.715122832303445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49-4459-9CC1-31A920C9D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(4).xls]reportSubjectTeacher (4)'!$A$9:$A$15</c:f>
              <c:strCache>
                <c:ptCount val="7"/>
                <c:pt idx="1">
                  <c:v>8а  алгебра </c:v>
                </c:pt>
                <c:pt idx="2">
                  <c:v>11а  алгебра және АБ</c:v>
                </c:pt>
                <c:pt idx="3">
                  <c:v>5ә матем</c:v>
                </c:pt>
                <c:pt idx="4">
                  <c:v>6ә матем</c:v>
                </c:pt>
                <c:pt idx="6">
                  <c:v>8а геометрия</c:v>
                </c:pt>
              </c:strCache>
            </c:strRef>
          </c:cat>
          <c:val>
            <c:numRef>
              <c:f>'[reportSubjectTeacher (4).xls]reportSubjectTeacher (4)'!$D$9:$D$15</c:f>
              <c:numCache>
                <c:formatCode>General</c:formatCode>
                <c:ptCount val="7"/>
                <c:pt idx="1">
                  <c:v>62.5</c:v>
                </c:pt>
                <c:pt idx="2">
                  <c:v>77.78</c:v>
                </c:pt>
                <c:pt idx="3">
                  <c:v>64.709999999999994</c:v>
                </c:pt>
                <c:pt idx="4">
                  <c:v>78.569999999999993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49-4459-9CC1-31A920C9D7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56260543"/>
        <c:axId val="1421728095"/>
        <c:axId val="0"/>
      </c:bar3DChart>
      <c:catAx>
        <c:axId val="1556260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1421728095"/>
        <c:crosses val="autoZero"/>
        <c:auto val="1"/>
        <c:lblAlgn val="ctr"/>
        <c:lblOffset val="100"/>
        <c:noMultiLvlLbl val="0"/>
      </c:catAx>
      <c:valAx>
        <c:axId val="1421728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556260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(8).xls]reportSubjectTeacher (8)'!$B$8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(8).xls]reportSubjectTeacher (8)'!$A$9:$A$17</c:f>
              <c:strCache>
                <c:ptCount val="9"/>
                <c:pt idx="1">
                  <c:v>5а матем</c:v>
                </c:pt>
                <c:pt idx="2">
                  <c:v>6а матем</c:v>
                </c:pt>
                <c:pt idx="3">
                  <c:v>8ә алгебра</c:v>
                </c:pt>
                <c:pt idx="5">
                  <c:v>8ә алгебра</c:v>
                </c:pt>
                <c:pt idx="6">
                  <c:v>(ү/о)</c:v>
                </c:pt>
                <c:pt idx="7">
                  <c:v>8ә геометрия </c:v>
                </c:pt>
                <c:pt idx="8">
                  <c:v>(негізгі)</c:v>
                </c:pt>
              </c:strCache>
            </c:strRef>
          </c:cat>
          <c:val>
            <c:numRef>
              <c:f>'[reportSubjectTeacher (8).xls]reportSubjectTeacher (8)'!$B$9:$B$17</c:f>
              <c:numCache>
                <c:formatCode>General</c:formatCode>
                <c:ptCount val="9"/>
                <c:pt idx="1">
                  <c:v>3.82</c:v>
                </c:pt>
                <c:pt idx="2">
                  <c:v>3.94</c:v>
                </c:pt>
                <c:pt idx="3">
                  <c:v>3.64</c:v>
                </c:pt>
                <c:pt idx="5">
                  <c:v>4</c:v>
                </c:pt>
                <c:pt idx="7">
                  <c:v>3.57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E7-49A5-80FB-A6E6117831D7}"/>
            </c:ext>
          </c:extLst>
        </c:ser>
        <c:ser>
          <c:idx val="1"/>
          <c:order val="1"/>
          <c:tx>
            <c:strRef>
              <c:f>'[reportSubjectTeacher (8).xls]reportSubjectTeacher (8)'!$C$8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(8).xls]reportSubjectTeacher (8)'!$A$9:$A$17</c:f>
              <c:strCache>
                <c:ptCount val="9"/>
                <c:pt idx="1">
                  <c:v>5а матем</c:v>
                </c:pt>
                <c:pt idx="2">
                  <c:v>6а матем</c:v>
                </c:pt>
                <c:pt idx="3">
                  <c:v>8ә алгебра</c:v>
                </c:pt>
                <c:pt idx="5">
                  <c:v>8ә алгебра</c:v>
                </c:pt>
                <c:pt idx="6">
                  <c:v>(ү/о)</c:v>
                </c:pt>
                <c:pt idx="7">
                  <c:v>8ә геометрия </c:v>
                </c:pt>
                <c:pt idx="8">
                  <c:v>(негізгі)</c:v>
                </c:pt>
              </c:strCache>
            </c:strRef>
          </c:cat>
          <c:val>
            <c:numRef>
              <c:f>'[reportSubjectTeacher (8).xls]reportSubjectTeacher (8)'!$C$9:$C$17</c:f>
              <c:numCache>
                <c:formatCode>General</c:formatCode>
                <c:ptCount val="9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5">
                  <c:v>100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E7-49A5-80FB-A6E6117831D7}"/>
            </c:ext>
          </c:extLst>
        </c:ser>
        <c:ser>
          <c:idx val="2"/>
          <c:order val="2"/>
          <c:tx>
            <c:strRef>
              <c:f>'[reportSubjectTeacher (8).xls]reportSubjectTeacher (8)'!$D$8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(8).xls]reportSubjectTeacher (8)'!$A$9:$A$17</c:f>
              <c:strCache>
                <c:ptCount val="9"/>
                <c:pt idx="1">
                  <c:v>5а матем</c:v>
                </c:pt>
                <c:pt idx="2">
                  <c:v>6а матем</c:v>
                </c:pt>
                <c:pt idx="3">
                  <c:v>8ә алгебра</c:v>
                </c:pt>
                <c:pt idx="5">
                  <c:v>8ә алгебра</c:v>
                </c:pt>
                <c:pt idx="6">
                  <c:v>(ү/о)</c:v>
                </c:pt>
                <c:pt idx="7">
                  <c:v>8ә геометрия </c:v>
                </c:pt>
                <c:pt idx="8">
                  <c:v>(негізгі)</c:v>
                </c:pt>
              </c:strCache>
            </c:strRef>
          </c:cat>
          <c:val>
            <c:numRef>
              <c:f>'[reportSubjectTeacher (8).xls]reportSubjectTeacher (8)'!$D$9:$D$17</c:f>
              <c:numCache>
                <c:formatCode>General</c:formatCode>
                <c:ptCount val="9"/>
                <c:pt idx="1">
                  <c:v>47.06</c:v>
                </c:pt>
                <c:pt idx="2">
                  <c:v>62.5</c:v>
                </c:pt>
                <c:pt idx="3">
                  <c:v>50</c:v>
                </c:pt>
                <c:pt idx="5">
                  <c:v>100</c:v>
                </c:pt>
                <c:pt idx="7">
                  <c:v>42.86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E7-49A5-80FB-A6E6117831D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800943327"/>
        <c:axId val="1550300495"/>
      </c:barChart>
      <c:catAx>
        <c:axId val="1800943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550300495"/>
        <c:crosses val="autoZero"/>
        <c:auto val="1"/>
        <c:lblAlgn val="ctr"/>
        <c:lblOffset val="100"/>
        <c:noMultiLvlLbl val="0"/>
      </c:catAx>
      <c:valAx>
        <c:axId val="1550300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8009433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'reportSubjectTeacher (11)'!$B$8:$B$10</c:f>
              <c:strCache>
                <c:ptCount val="3"/>
                <c:pt idx="0">
                  <c:v>Орташа балл</c:v>
                </c:pt>
                <c:pt idx="2">
                  <c:v>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(11)'!$A$11:$A$16</c:f>
              <c:strCache>
                <c:ptCount val="6"/>
                <c:pt idx="1">
                  <c:v>7а алгебра</c:v>
                </c:pt>
                <c:pt idx="2">
                  <c:v>9а алгебра</c:v>
                </c:pt>
                <c:pt idx="3">
                  <c:v>10а Алгебра және АБ</c:v>
                </c:pt>
                <c:pt idx="4">
                  <c:v>7а геометрия </c:v>
                </c:pt>
                <c:pt idx="5">
                  <c:v>9а геометрия </c:v>
                </c:pt>
              </c:strCache>
            </c:strRef>
          </c:cat>
          <c:val>
            <c:numRef>
              <c:f>'reportSubjectTeacher (11)'!$B$11:$B$16</c:f>
              <c:numCache>
                <c:formatCode>General</c:formatCode>
                <c:ptCount val="6"/>
                <c:pt idx="1">
                  <c:v>3.82</c:v>
                </c:pt>
                <c:pt idx="2">
                  <c:v>3.68</c:v>
                </c:pt>
                <c:pt idx="3">
                  <c:v>3.7</c:v>
                </c:pt>
                <c:pt idx="4">
                  <c:v>3.82</c:v>
                </c:pt>
                <c:pt idx="5">
                  <c:v>3.68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A-4121-A854-96EAEA4FF187}"/>
            </c:ext>
          </c:extLst>
        </c:ser>
        <c:ser>
          <c:idx val="1"/>
          <c:order val="1"/>
          <c:tx>
            <c:strRef>
              <c:f>'reportSubjectTeacher (11)'!$C$8:$C$10</c:f>
              <c:strCache>
                <c:ptCount val="3"/>
                <c:pt idx="0">
                  <c:v>үлгерім %</c:v>
                </c:pt>
                <c:pt idx="2">
                  <c:v>100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(11)'!$A$11:$A$16</c:f>
              <c:strCache>
                <c:ptCount val="6"/>
                <c:pt idx="1">
                  <c:v>7а алгебра</c:v>
                </c:pt>
                <c:pt idx="2">
                  <c:v>9а алгебра</c:v>
                </c:pt>
                <c:pt idx="3">
                  <c:v>10а Алгебра және АБ</c:v>
                </c:pt>
                <c:pt idx="4">
                  <c:v>7а геометрия </c:v>
                </c:pt>
                <c:pt idx="5">
                  <c:v>9а геометрия </c:v>
                </c:pt>
              </c:strCache>
            </c:strRef>
          </c:cat>
          <c:val>
            <c:numRef>
              <c:f>'reportSubjectTeacher (11)'!$C$11:$C$16</c:f>
              <c:numCache>
                <c:formatCode>General</c:formatCode>
                <c:ptCount val="6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CA-4121-A854-96EAEA4FF187}"/>
            </c:ext>
          </c:extLst>
        </c:ser>
        <c:ser>
          <c:idx val="2"/>
          <c:order val="2"/>
          <c:tx>
            <c:strRef>
              <c:f>'reportSubjectTeacher (11)'!$D$8:$D$10</c:f>
              <c:strCache>
                <c:ptCount val="3"/>
                <c:pt idx="0">
                  <c:v>Біл. сап. %</c:v>
                </c:pt>
                <c:pt idx="2">
                  <c:v>-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(11)'!$A$11:$A$16</c:f>
              <c:strCache>
                <c:ptCount val="6"/>
                <c:pt idx="1">
                  <c:v>7а алгебра</c:v>
                </c:pt>
                <c:pt idx="2">
                  <c:v>9а алгебра</c:v>
                </c:pt>
                <c:pt idx="3">
                  <c:v>10а Алгебра және АБ</c:v>
                </c:pt>
                <c:pt idx="4">
                  <c:v>7а геометрия </c:v>
                </c:pt>
                <c:pt idx="5">
                  <c:v>9а геометрия </c:v>
                </c:pt>
              </c:strCache>
            </c:strRef>
          </c:cat>
          <c:val>
            <c:numRef>
              <c:f>'reportSubjectTeacher (11)'!$D$11:$D$16</c:f>
              <c:numCache>
                <c:formatCode>General</c:formatCode>
                <c:ptCount val="6"/>
                <c:pt idx="1">
                  <c:v>59.09</c:v>
                </c:pt>
                <c:pt idx="2">
                  <c:v>52</c:v>
                </c:pt>
                <c:pt idx="3">
                  <c:v>55</c:v>
                </c:pt>
                <c:pt idx="4">
                  <c:v>59.09</c:v>
                </c:pt>
                <c:pt idx="5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CA-4121-A854-96EAEA4FF1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4300608"/>
        <c:axId val="272630416"/>
      </c:barChart>
      <c:catAx>
        <c:axId val="154300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272630416"/>
        <c:crosses val="autoZero"/>
        <c:auto val="1"/>
        <c:lblAlgn val="ctr"/>
        <c:lblOffset val="100"/>
        <c:noMultiLvlLbl val="0"/>
      </c:catAx>
      <c:valAx>
        <c:axId val="27263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54300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89607212311305E-2"/>
          <c:y val="1.910273128246753E-2"/>
          <c:w val="0.9507363018155276"/>
          <c:h val="0.823550632203753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'[reportSubjectTeacher (3).xls]reportSubjectTeacher (3)'!$B$8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33CC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(3).xls]reportSubjectTeacher (3)'!$A$9:$A$18</c:f>
              <c:strCache>
                <c:ptCount val="10"/>
                <c:pt idx="1">
                  <c:v>5а</c:v>
                </c:pt>
                <c:pt idx="2">
                  <c:v>5ә</c:v>
                </c:pt>
                <c:pt idx="3">
                  <c:v>8а</c:v>
                </c:pt>
                <c:pt idx="4">
                  <c:v>8ә</c:v>
                </c:pt>
                <c:pt idx="6">
                  <c:v>9а</c:v>
                </c:pt>
                <c:pt idx="8">
                  <c:v>10а</c:v>
                </c:pt>
                <c:pt idx="9">
                  <c:v>11а</c:v>
                </c:pt>
              </c:strCache>
            </c:strRef>
          </c:cat>
          <c:val>
            <c:numRef>
              <c:f>'[reportSubjectTeacher (3).xls]reportSubjectTeacher (3)'!$B$9:$B$18</c:f>
              <c:numCache>
                <c:formatCode>General</c:formatCode>
                <c:ptCount val="10"/>
                <c:pt idx="1">
                  <c:v>3.94</c:v>
                </c:pt>
                <c:pt idx="2">
                  <c:v>3.59</c:v>
                </c:pt>
                <c:pt idx="3">
                  <c:v>3.75</c:v>
                </c:pt>
                <c:pt idx="4">
                  <c:v>3.64</c:v>
                </c:pt>
                <c:pt idx="6">
                  <c:v>3.69</c:v>
                </c:pt>
                <c:pt idx="8">
                  <c:v>3.75</c:v>
                </c:pt>
                <c:pt idx="9">
                  <c:v>3.78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D4-430D-A8AE-90C974632571}"/>
            </c:ext>
          </c:extLst>
        </c:ser>
        <c:ser>
          <c:idx val="1"/>
          <c:order val="1"/>
          <c:tx>
            <c:strRef>
              <c:f>'[reportSubjectTeacher (3).xls]reportSubjectTeacher (3)'!$C$8</c:f>
              <c:strCache>
                <c:ptCount val="1"/>
                <c:pt idx="0">
                  <c:v>үлгерім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33CC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(3).xls]reportSubjectTeacher (3)'!$A$9:$A$18</c:f>
              <c:strCache>
                <c:ptCount val="10"/>
                <c:pt idx="1">
                  <c:v>5а</c:v>
                </c:pt>
                <c:pt idx="2">
                  <c:v>5ә</c:v>
                </c:pt>
                <c:pt idx="3">
                  <c:v>8а</c:v>
                </c:pt>
                <c:pt idx="4">
                  <c:v>8ә</c:v>
                </c:pt>
                <c:pt idx="6">
                  <c:v>9а</c:v>
                </c:pt>
                <c:pt idx="8">
                  <c:v>10а</c:v>
                </c:pt>
                <c:pt idx="9">
                  <c:v>11а</c:v>
                </c:pt>
              </c:strCache>
            </c:strRef>
          </c:cat>
          <c:val>
            <c:numRef>
              <c:f>'[reportSubjectTeacher (3).xls]reportSubjectTeacher (3)'!$C$9:$C$18</c:f>
              <c:numCache>
                <c:formatCode>General</c:formatCode>
                <c:ptCount val="10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6">
                  <c:v>100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D4-430D-A8AE-90C974632571}"/>
            </c:ext>
          </c:extLst>
        </c:ser>
        <c:ser>
          <c:idx val="2"/>
          <c:order val="2"/>
          <c:tx>
            <c:strRef>
              <c:f>'[reportSubjectTeacher (3).xls]reportSubjectTeacher (3)'!$D$8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33CC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(3).xls]reportSubjectTeacher (3)'!$A$9:$A$18</c:f>
              <c:strCache>
                <c:ptCount val="10"/>
                <c:pt idx="1">
                  <c:v>5а</c:v>
                </c:pt>
                <c:pt idx="2">
                  <c:v>5ә</c:v>
                </c:pt>
                <c:pt idx="3">
                  <c:v>8а</c:v>
                </c:pt>
                <c:pt idx="4">
                  <c:v>8ә</c:v>
                </c:pt>
                <c:pt idx="6">
                  <c:v>9а</c:v>
                </c:pt>
                <c:pt idx="8">
                  <c:v>10а</c:v>
                </c:pt>
                <c:pt idx="9">
                  <c:v>11а</c:v>
                </c:pt>
              </c:strCache>
            </c:strRef>
          </c:cat>
          <c:val>
            <c:numRef>
              <c:f>'[reportSubjectTeacher (3).xls]reportSubjectTeacher (3)'!$D$9:$D$18</c:f>
              <c:numCache>
                <c:formatCode>General</c:formatCode>
                <c:ptCount val="10"/>
                <c:pt idx="1">
                  <c:v>58.82</c:v>
                </c:pt>
                <c:pt idx="2">
                  <c:v>41.18</c:v>
                </c:pt>
                <c:pt idx="3">
                  <c:v>50</c:v>
                </c:pt>
                <c:pt idx="4">
                  <c:v>50</c:v>
                </c:pt>
                <c:pt idx="6">
                  <c:v>53.85</c:v>
                </c:pt>
                <c:pt idx="8">
                  <c:v>60</c:v>
                </c:pt>
                <c:pt idx="9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4-430D-A8AE-90C97463257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421811007"/>
        <c:axId val="1421725599"/>
      </c:barChart>
      <c:catAx>
        <c:axId val="1421811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33C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1421725599"/>
        <c:crosses val="autoZero"/>
        <c:auto val="1"/>
        <c:lblAlgn val="ctr"/>
        <c:lblOffset val="100"/>
        <c:noMultiLvlLbl val="0"/>
      </c:catAx>
      <c:valAx>
        <c:axId val="1421725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421811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BBBD5E-5206-4593-B4E6-77650682A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8CF6678-AAB0-47F8-85AD-7BAD3A6CC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238573-1B96-4EE2-B7CC-1336DF0D7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8C8D9D-6C9E-436F-999A-E2D6EDC6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125FF2-BCB5-4E61-BC84-2905343AF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3803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FC43CD-48BC-4C69-A061-D65DB94CA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619E94-F525-4D86-993A-45BB17307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4690D5-CCB6-4557-9A31-8A3227153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741280-323B-45EF-8F05-BEBC55D57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6286CB-2CCE-4A37-B5AD-8E0F0219E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575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CA99C46-DEFB-4261-9D23-1F625F5D3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A8820B-4E77-445B-AC9A-A467A6DDA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ED7366-B933-45A6-8AD5-7F84B10E9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F3642B-65F2-42EB-91B8-280F38320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92DD60-2B0F-4F8D-86AC-6E98B913C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1198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00DB04-11ED-4914-9743-402E21204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91FACB-0119-4BA0-B5C4-AA0680312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A7A02D-8738-41D0-9387-E82BDA896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99F839-ACD9-414C-A391-71FCA1A4C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8389DD-79C8-46D2-9D75-9B0E3321D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26797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DCCE4-63A7-46AF-BF5A-DF7A07A8F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B2E52E-09EC-40F6-9978-9F068343B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E21BA6-EB3C-4C9B-8464-99474A5E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55EDD0-A152-4352-9192-D98B5BA2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455104-2329-4626-BFCF-998381C60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4875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47E43-39AB-408D-ADE4-4D0B9D5D4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599E2A-3773-4C3A-9458-DEF361B7E9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F06D57-8804-494F-BB92-B8F777CA1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D3A072-6EE7-45AA-9098-7AA504CEE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DF6178-3F1C-4F37-9E7F-ABA5E1760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0000BA-43F5-4585-B9D3-64CAC6B32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6718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E613CC-2730-4364-9A05-270401552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D366D1-9B26-41B9-8977-006259471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8B70F8C-2723-411D-82CA-D985F9541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B5870C8-9EB1-43CB-9620-2CE610E00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B0FE054-69E2-406F-ADD2-F86C43147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2BE125C-F020-434D-AFCC-FF9180136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FE80CE4-029F-474C-BDC4-7A811A81C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CE0BAB2-BF00-4A60-845B-5C1916C30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4615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A0E1-7F3C-4691-B379-31750F237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879FF76-37C5-4535-87C8-26AE75D15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347E73A-BA52-4A6C-A3DC-6A784276A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A7533E8-49B2-438E-AC4E-CCEEC04AF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3180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8E3FDA8-312B-4CB6-926B-9289BC50B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88B83FE-4288-4186-A651-1009179E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A0B0F6-5436-476B-B51D-C2DB7FDB2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01143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F7C21-3A3B-4A66-94C1-9A80682C0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413E5C-E5F9-4352-8F78-F3BBE233B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CA0B5D-350B-4C1C-9D15-0F202F1C3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A049A9-081E-4F4C-A0F9-8C0F0026D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ADD23B-8C7F-48E8-839D-77E8084ED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A3EBF0-B365-4C59-9DEF-7B1F668E3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0487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A5A46-BD1E-4E00-9026-B60CBE42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491F78F-2AA8-4FA6-A59A-7CF94769D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1E73E4-E7CF-4D9E-9014-DA1907B93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86747D-0682-4DF7-BD66-902421BC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1AFEFF-618A-4FB0-A129-3178E673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4A5CF1-8044-4D7C-A1D8-6206D02CE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8076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C16A98-6C48-4FFB-9075-3F088DE66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2FE0ED-D913-424D-8577-8DCB3D45A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96CF61-87BD-4A5D-A18E-43A7F0160D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F7567-5892-4C26-8310-AAA3BB3AE8D2}" type="datetimeFigureOut">
              <a:rPr lang="LID4096" smtClean="0"/>
              <a:t>11/02/2023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883B04-842C-4AD0-AE56-F5A0A3759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8AC868-D7EF-490A-9120-E2C3FBAA2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312A-3255-4085-B2E1-C4C888C6844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8457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AC2ECD-551F-4DBA-AE55-B1289937F52A}"/>
              </a:ext>
            </a:extLst>
          </p:cNvPr>
          <p:cNvSpPr txBox="1"/>
          <p:nvPr/>
        </p:nvSpPr>
        <p:spPr>
          <a:xfrm>
            <a:off x="1538553" y="1898374"/>
            <a:ext cx="999235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</a:t>
            </a:r>
          </a:p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61 жалпы орта білім беретін мектебінің</a:t>
            </a:r>
          </a:p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– тоқсан білім сапасының</a:t>
            </a:r>
          </a:p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салыстырмалы мониторингі</a:t>
            </a:r>
            <a:endParaRPr lang="LID4096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839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9432ACFC-0F16-415C-8346-6349C28367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8799138"/>
              </p:ext>
            </p:extLst>
          </p:nvPr>
        </p:nvGraphicFramePr>
        <p:xfrm>
          <a:off x="0" y="1870787"/>
          <a:ext cx="12064482" cy="4856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6D30538-EC8A-43EE-A92C-E5AB86D3419B}"/>
              </a:ext>
            </a:extLst>
          </p:cNvPr>
          <p:cNvSpPr/>
          <p:nvPr/>
        </p:nvSpPr>
        <p:spPr>
          <a:xfrm>
            <a:off x="3122645" y="315982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Мусаева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Ұлжан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Жанысқызы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ID4096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0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7CC52329-95B5-427C-9614-F1C3AA4F87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199967"/>
              </p:ext>
            </p:extLst>
          </p:nvPr>
        </p:nvGraphicFramePr>
        <p:xfrm>
          <a:off x="-167951" y="1898780"/>
          <a:ext cx="12070702" cy="4222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509C27A-70EB-4473-82CA-623DDE4885EE}"/>
              </a:ext>
            </a:extLst>
          </p:cNvPr>
          <p:cNvSpPr/>
          <p:nvPr/>
        </p:nvSpPr>
        <p:spPr>
          <a:xfrm>
            <a:off x="2819400" y="315982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Серикбаева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Гүлдана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Шырынбаевна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дүниежүзі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география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тоқсанның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ID4096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835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5E9845B3-F4C7-460A-A318-9057D29A0C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5297395"/>
              </p:ext>
            </p:extLst>
          </p:nvPr>
        </p:nvGraphicFramePr>
        <p:xfrm>
          <a:off x="0" y="2206690"/>
          <a:ext cx="12036490" cy="465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0C358B1-7097-4021-A170-E0A6FE723A00}"/>
              </a:ext>
            </a:extLst>
          </p:cNvPr>
          <p:cNvSpPr/>
          <p:nvPr/>
        </p:nvSpPr>
        <p:spPr>
          <a:xfrm>
            <a:off x="3654286" y="511722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Халбеков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Нурсет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Сайпилович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дүниежүзі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тоқсанның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LID4096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940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8CC7090B-A5ED-4D71-A970-14722232C0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9302257"/>
              </p:ext>
            </p:extLst>
          </p:nvPr>
        </p:nvGraphicFramePr>
        <p:xfrm>
          <a:off x="212034" y="1848677"/>
          <a:ext cx="11979966" cy="4820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4FAD971-7EF5-4325-AD15-0B0037F35AB2}"/>
              </a:ext>
            </a:extLst>
          </p:cNvPr>
          <p:cNvSpPr/>
          <p:nvPr/>
        </p:nvSpPr>
        <p:spPr>
          <a:xfrm>
            <a:off x="3743739" y="47707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Байтимова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Жадыра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Рысланкулқызы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пәндерінің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630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68DC6859-375F-4C9D-8058-B8B3A4A0C4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406787"/>
              </p:ext>
            </p:extLst>
          </p:nvPr>
        </p:nvGraphicFramePr>
        <p:xfrm>
          <a:off x="0" y="2385391"/>
          <a:ext cx="12046226" cy="4283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879AE07-2517-4956-9DC2-032AE4D5A0AA}"/>
              </a:ext>
            </a:extLst>
          </p:cNvPr>
          <p:cNvSpPr/>
          <p:nvPr/>
        </p:nvSpPr>
        <p:spPr>
          <a:xfrm>
            <a:off x="3992217" y="327991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Қазыбекова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Асел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Жақсыбайқызы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тоқсанның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ID4096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687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02C086D9-BF44-430B-AF6E-2B556A7BD9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241130"/>
              </p:ext>
            </p:extLst>
          </p:nvPr>
        </p:nvGraphicFramePr>
        <p:xfrm>
          <a:off x="-99528" y="2216020"/>
          <a:ext cx="12164009" cy="4548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C235186-5C14-43E7-BCF1-E13AF02D0382}"/>
              </a:ext>
            </a:extLst>
          </p:cNvPr>
          <p:cNvSpPr/>
          <p:nvPr/>
        </p:nvSpPr>
        <p:spPr>
          <a:xfrm>
            <a:off x="3122645" y="70835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Серикова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Мақпал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Жумахановна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пәндерінің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298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464B433F-E478-4042-85BD-C7D206203D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983661"/>
              </p:ext>
            </p:extLst>
          </p:nvPr>
        </p:nvGraphicFramePr>
        <p:xfrm>
          <a:off x="413656" y="2216020"/>
          <a:ext cx="11324253" cy="3970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D4DBE8A-8956-42B1-BF10-841BA833B921}"/>
              </a:ext>
            </a:extLst>
          </p:cNvPr>
          <p:cNvSpPr/>
          <p:nvPr/>
        </p:nvSpPr>
        <p:spPr>
          <a:xfrm>
            <a:off x="3122645" y="70835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Бекбауова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Мадина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Сарыбайқызы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пәндерінің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182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43EE99A0-1444-4BD0-982C-52B9D2CB89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7052835"/>
              </p:ext>
            </p:extLst>
          </p:nvPr>
        </p:nvGraphicFramePr>
        <p:xfrm>
          <a:off x="0" y="2663890"/>
          <a:ext cx="12192000" cy="4194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C684089-DE25-4B98-9529-F712D65CFDCA}"/>
              </a:ext>
            </a:extLst>
          </p:cNvPr>
          <p:cNvSpPr/>
          <p:nvPr/>
        </p:nvSpPr>
        <p:spPr>
          <a:xfrm>
            <a:off x="3505200" y="79995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Абдуллаева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Гульфарида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Шаяхметовна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тоқсанның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423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A61B82B9-234D-4410-AE32-D5B3637E27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2512238"/>
              </p:ext>
            </p:extLst>
          </p:nvPr>
        </p:nvGraphicFramePr>
        <p:xfrm>
          <a:off x="261730" y="1967946"/>
          <a:ext cx="11930270" cy="4890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B70F320-16FC-4555-A1FF-24242D47F9E3}"/>
              </a:ext>
            </a:extLst>
          </p:cNvPr>
          <p:cNvSpPr/>
          <p:nvPr/>
        </p:nvSpPr>
        <p:spPr>
          <a:xfrm>
            <a:off x="3150704" y="452735"/>
            <a:ext cx="67884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Курбанова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Раушан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Байтугановна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тоқсанның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775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4A57A865-D07A-4D62-A1AF-CC1E883419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0766142"/>
              </p:ext>
            </p:extLst>
          </p:nvPr>
        </p:nvGraphicFramePr>
        <p:xfrm>
          <a:off x="0" y="1828800"/>
          <a:ext cx="12192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59A0F5-ED88-47B8-92F2-29360ADFBA18}"/>
              </a:ext>
            </a:extLst>
          </p:cNvPr>
          <p:cNvSpPr/>
          <p:nvPr/>
        </p:nvSpPr>
        <p:spPr>
          <a:xfrm>
            <a:off x="3743739" y="33281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Ахметов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Бақдаулет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Данаевич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пәндерінің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ID4096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35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9E4E8E0E-AD55-4C06-9758-7B4B5E489C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9276635"/>
              </p:ext>
            </p:extLst>
          </p:nvPr>
        </p:nvGraphicFramePr>
        <p:xfrm>
          <a:off x="280449" y="1340706"/>
          <a:ext cx="11666386" cy="5308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75AB6DF-344D-423E-AF07-3CCA592F89C4}"/>
              </a:ext>
            </a:extLst>
          </p:cNvPr>
          <p:cNvSpPr txBox="1"/>
          <p:nvPr/>
        </p:nvSpPr>
        <p:spPr>
          <a:xfrm>
            <a:off x="1620503" y="208722"/>
            <a:ext cx="96249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2-11 </a:t>
            </a:r>
            <a:r>
              <a:rPr lang="ru-RU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</a:t>
            </a:r>
            <a:r>
              <a:rPr lang="kk-KZ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ғында І – тоқсанның  білім сапасының </a:t>
            </a:r>
          </a:p>
          <a:p>
            <a:pPr algn="ctr"/>
            <a:r>
              <a:rPr lang="kk-KZ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салыстырмалы мониторингі</a:t>
            </a:r>
            <a:endParaRPr lang="LID4096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175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91B4F34-BF23-4027-9CF0-1F982DF41214}"/>
              </a:ext>
            </a:extLst>
          </p:cNvPr>
          <p:cNvSpPr/>
          <p:nvPr/>
        </p:nvSpPr>
        <p:spPr>
          <a:xfrm>
            <a:off x="5739171" y="3244334"/>
            <a:ext cx="713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KZ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ru-KZ" dirty="0"/>
              <a:t> </a:t>
            </a:r>
            <a:r>
              <a:rPr lang="ru-KZ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ru-KZ" dirty="0"/>
              <a:t> </a:t>
            </a:r>
            <a:r>
              <a:rPr lang="ru-KZ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ru-KZ" dirty="0"/>
              <a:t> </a:t>
            </a:r>
            <a:r>
              <a:rPr lang="ru-KZ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ru-KZ" dirty="0"/>
              <a:t> </a:t>
            </a:r>
            <a:r>
              <a:rPr lang="ru-KZ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ru-KZ" dirty="0"/>
              <a:t> </a:t>
            </a:r>
            <a:endParaRPr lang="LID4096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CC7DC8F-781E-459A-A08B-B22725FEC64A}"/>
              </a:ext>
            </a:extLst>
          </p:cNvPr>
          <p:cNvSpPr/>
          <p:nvPr/>
        </p:nvSpPr>
        <p:spPr>
          <a:xfrm>
            <a:off x="3289228" y="212899"/>
            <a:ext cx="68927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Абдуллаева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Гулбахор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Дуримбаевна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 «А»</a:t>
            </a:r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сыныбының  І – тоқсан білім сапасы </a:t>
            </a:r>
            <a:endParaRPr lang="LID4096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E0F18C17-F880-46C1-BB8B-0BAE1F7604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3486950"/>
              </p:ext>
            </p:extLst>
          </p:nvPr>
        </p:nvGraphicFramePr>
        <p:xfrm>
          <a:off x="1523998" y="1759225"/>
          <a:ext cx="9727097" cy="4373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7570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F155D52E-D3A5-45CA-85B2-62E7EA0848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065248"/>
              </p:ext>
            </p:extLst>
          </p:nvPr>
        </p:nvGraphicFramePr>
        <p:xfrm>
          <a:off x="480390" y="1620078"/>
          <a:ext cx="11128513" cy="4939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0DDB9EE-ACB7-4D09-A8D3-6694DF47BD77}"/>
              </a:ext>
            </a:extLst>
          </p:cNvPr>
          <p:cNvSpPr/>
          <p:nvPr/>
        </p:nvSpPr>
        <p:spPr>
          <a:xfrm>
            <a:off x="3289228" y="212899"/>
            <a:ext cx="68927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Жаппарова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Молдир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Базарбайкызы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 «Ә»</a:t>
            </a:r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сыныбының  І – тоқсан білім сапасы </a:t>
            </a:r>
            <a:endParaRPr lang="LID4096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238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AF3D885-8689-4B4B-BC75-93FD5BC256A4}"/>
              </a:ext>
            </a:extLst>
          </p:cNvPr>
          <p:cNvSpPr/>
          <p:nvPr/>
        </p:nvSpPr>
        <p:spPr>
          <a:xfrm>
            <a:off x="3481591" y="212899"/>
            <a:ext cx="650800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Пиржанова Ким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ё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Талауовна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«А»</a:t>
            </a:r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сыныбының  І – тоқсан білім сапасы </a:t>
            </a:r>
            <a:endParaRPr lang="LID4096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CD0166BB-4FC3-4299-922B-511B165CD0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213390"/>
              </p:ext>
            </p:extLst>
          </p:nvPr>
        </p:nvGraphicFramePr>
        <p:xfrm>
          <a:off x="162339" y="1610138"/>
          <a:ext cx="11913703" cy="5247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4504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0DDB9EE-ACB7-4D09-A8D3-6694DF47BD77}"/>
              </a:ext>
            </a:extLst>
          </p:cNvPr>
          <p:cNvSpPr/>
          <p:nvPr/>
        </p:nvSpPr>
        <p:spPr>
          <a:xfrm>
            <a:off x="3517656" y="212899"/>
            <a:ext cx="64358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Домаева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үлзина Абдикеримовна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«А»</a:t>
            </a:r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сыныбының  І – тоқсан білім сапасы </a:t>
            </a:r>
            <a:endParaRPr lang="LID4096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38F9684E-36EE-42ED-9A57-948B1C1F59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3297307"/>
              </p:ext>
            </p:extLst>
          </p:nvPr>
        </p:nvGraphicFramePr>
        <p:xfrm>
          <a:off x="311425" y="1262270"/>
          <a:ext cx="11585713" cy="5595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0111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0DDB9EE-ACB7-4D09-A8D3-6694DF47BD77}"/>
              </a:ext>
            </a:extLst>
          </p:cNvPr>
          <p:cNvSpPr/>
          <p:nvPr/>
        </p:nvSpPr>
        <p:spPr>
          <a:xfrm>
            <a:off x="3248352" y="212899"/>
            <a:ext cx="69744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Имашова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Ұлжан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Скандаровна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  «Ә»</a:t>
            </a:r>
            <a:r>
              <a:rPr 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сыныбының  І – тоқсан білім сапасы </a:t>
            </a:r>
            <a:endParaRPr lang="LID4096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5748B811-0701-4494-B5AF-198B8C6FDE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5683515"/>
              </p:ext>
            </p:extLst>
          </p:nvPr>
        </p:nvGraphicFramePr>
        <p:xfrm>
          <a:off x="152400" y="1550504"/>
          <a:ext cx="11804374" cy="5188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9947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38D7107-777F-41A8-9443-BD5F39BB1A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5439999"/>
              </p:ext>
            </p:extLst>
          </p:nvPr>
        </p:nvGraphicFramePr>
        <p:xfrm>
          <a:off x="0" y="1560442"/>
          <a:ext cx="12192000" cy="5168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228BBA8-BA3E-4BCB-AEC6-6CBD261085FF}"/>
              </a:ext>
            </a:extLst>
          </p:cNvPr>
          <p:cNvSpPr txBox="1"/>
          <p:nvPr/>
        </p:nvSpPr>
        <p:spPr>
          <a:xfrm>
            <a:off x="1964768" y="208722"/>
            <a:ext cx="89364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2-11 </a:t>
            </a:r>
            <a:r>
              <a:rPr lang="ru-RU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</a:t>
            </a:r>
            <a:r>
              <a:rPr lang="kk-KZ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ғындағы  үздік және екпенділердің </a:t>
            </a:r>
          </a:p>
          <a:p>
            <a:pPr algn="ctr"/>
            <a:r>
              <a:rPr lang="kk-KZ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салыстырмалы мониторингі</a:t>
            </a:r>
            <a:endParaRPr lang="LID4096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117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52391DB-5EC7-4FFE-892B-9B02150A94C9}"/>
              </a:ext>
            </a:extLst>
          </p:cNvPr>
          <p:cNvSpPr/>
          <p:nvPr/>
        </p:nvSpPr>
        <p:spPr>
          <a:xfrm>
            <a:off x="3048000" y="29497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Құрбан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Шұғыла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Байзаққызы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  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1 -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ID4096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18B47D1-4AAE-4B74-A6EF-29EC4334EC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9122914"/>
              </p:ext>
            </p:extLst>
          </p:nvPr>
        </p:nvGraphicFramePr>
        <p:xfrm>
          <a:off x="-1814052" y="1437326"/>
          <a:ext cx="13878233" cy="5214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3624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B0E557C-7AB3-4353-9452-5C60B6CE27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1839044"/>
              </p:ext>
            </p:extLst>
          </p:nvPr>
        </p:nvGraphicFramePr>
        <p:xfrm>
          <a:off x="162339" y="1664142"/>
          <a:ext cx="11873948" cy="5124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B3AD41D-7832-459D-8C38-57A92C328296}"/>
              </a:ext>
            </a:extLst>
          </p:cNvPr>
          <p:cNvSpPr/>
          <p:nvPr/>
        </p:nvSpPr>
        <p:spPr>
          <a:xfrm>
            <a:off x="3048000" y="19366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Айтуарова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Айгуль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Жуматовна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LID4096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5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2F16BC5-8211-49FB-9D32-FD9CFF0CD64B}"/>
              </a:ext>
            </a:extLst>
          </p:cNvPr>
          <p:cNvSpPr/>
          <p:nvPr/>
        </p:nvSpPr>
        <p:spPr>
          <a:xfrm>
            <a:off x="3298722" y="25939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Алдибекова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Айжан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Оразбековна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LID4096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3DCCC054-5CBD-4C2A-B210-DB80DA4ACA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364261"/>
              </p:ext>
            </p:extLst>
          </p:nvPr>
        </p:nvGraphicFramePr>
        <p:xfrm>
          <a:off x="285136" y="1459725"/>
          <a:ext cx="11528322" cy="5138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65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2FCF2D27-1CAD-4565-8CA1-6CE239F742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539972"/>
              </p:ext>
            </p:extLst>
          </p:nvPr>
        </p:nvGraphicFramePr>
        <p:xfrm>
          <a:off x="87162" y="1696109"/>
          <a:ext cx="11949327" cy="4937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A3ADB20-5373-422B-B894-14507F388244}"/>
              </a:ext>
            </a:extLst>
          </p:cNvPr>
          <p:cNvSpPr/>
          <p:nvPr/>
        </p:nvSpPr>
        <p:spPr>
          <a:xfrm>
            <a:off x="2926702" y="46527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Каюпова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Перизат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Сырымовна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Математика, Алгебра , Алгебра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геометрия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1 -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ID4096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606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EC96D8F-2B23-4485-A4F8-24C0A87E8F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6650853"/>
              </p:ext>
            </p:extLst>
          </p:nvPr>
        </p:nvGraphicFramePr>
        <p:xfrm>
          <a:off x="311020" y="2057400"/>
          <a:ext cx="11762792" cy="4735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F042358-74D8-41B0-A55A-D89C538C06E6}"/>
              </a:ext>
            </a:extLst>
          </p:cNvPr>
          <p:cNvSpPr/>
          <p:nvPr/>
        </p:nvSpPr>
        <p:spPr>
          <a:xfrm>
            <a:off x="2777412" y="51192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Джусупбекова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Гульбану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Баковна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Математика, Алгебра , Алгебра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геометрия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1 -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ID4096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113144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DAE504DC-322F-4E0C-AAE7-6177D487E7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7554820"/>
              </p:ext>
            </p:extLst>
          </p:nvPr>
        </p:nvGraphicFramePr>
        <p:xfrm>
          <a:off x="0" y="1553546"/>
          <a:ext cx="12036490" cy="5155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20C6B0-8F66-4CF8-AB4B-FA4B82674B7A}"/>
              </a:ext>
            </a:extLst>
          </p:cNvPr>
          <p:cNvSpPr/>
          <p:nvPr/>
        </p:nvSpPr>
        <p:spPr>
          <a:xfrm>
            <a:off x="3141306" y="67987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Үсенбай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Айдана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Артыққызы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Математика, Алгебра , Алгебра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геометрия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1 - 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ID4096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8596660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282</Words>
  <Application>Microsoft Office PowerPoint</Application>
  <PresentationFormat>Широкоэкранный</PresentationFormat>
  <Paragraphs>59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23</cp:revision>
  <dcterms:created xsi:type="dcterms:W3CDTF">2023-11-01T06:32:11Z</dcterms:created>
  <dcterms:modified xsi:type="dcterms:W3CDTF">2023-11-02T07:25:31Z</dcterms:modified>
</cp:coreProperties>
</file>