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3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8" r:id="rId12"/>
    <p:sldId id="267" r:id="rId13"/>
    <p:sldId id="266" r:id="rId14"/>
    <p:sldId id="269" r:id="rId15"/>
    <p:sldId id="274" r:id="rId16"/>
    <p:sldId id="273" r:id="rId17"/>
    <p:sldId id="272" r:id="rId18"/>
    <p:sldId id="271" r:id="rId19"/>
    <p:sldId id="270" r:id="rId20"/>
    <p:sldId id="289" r:id="rId21"/>
    <p:sldId id="276" r:id="rId22"/>
    <p:sldId id="278" r:id="rId23"/>
    <p:sldId id="277" r:id="rId24"/>
    <p:sldId id="279" r:id="rId25"/>
    <p:sldId id="283" r:id="rId26"/>
    <p:sldId id="282" r:id="rId27"/>
    <p:sldId id="281" r:id="rId28"/>
    <p:sldId id="280" r:id="rId29"/>
    <p:sldId id="284" r:id="rId30"/>
    <p:sldId id="285" r:id="rId31"/>
    <p:sldId id="288" r:id="rId32"/>
    <p:sldId id="287" r:id="rId33"/>
    <p:sldId id="286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8" r:id="rId42"/>
    <p:sldId id="300" r:id="rId43"/>
    <p:sldId id="301" r:id="rId44"/>
    <p:sldId id="299" r:id="rId45"/>
    <p:sldId id="302" r:id="rId46"/>
    <p:sldId id="304" r:id="rId47"/>
    <p:sldId id="303" r:id="rId48"/>
    <p:sldId id="305" r:id="rId49"/>
    <p:sldId id="306" r:id="rId50"/>
    <p:sldId id="307" r:id="rId51"/>
    <p:sldId id="29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6" autoAdjust="0"/>
    <p:restoredTop sz="94660"/>
  </p:normalViewPr>
  <p:slideViewPr>
    <p:cSldViewPr snapToGrid="0">
      <p:cViewPr>
        <p:scale>
          <a:sx n="57" d="100"/>
          <a:sy n="57" d="100"/>
        </p:scale>
        <p:origin x="3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reportProgressSchool%20(3).xls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ҚАЗ.xlsx]Лист1'!$D$4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ҚАЗ.xlsx]Лист1'!$C$5:$C$20</c:f>
              <c:strCache>
                <c:ptCount val="16"/>
                <c:pt idx="0">
                  <c:v>2  "А" </c:v>
                </c:pt>
                <c:pt idx="1">
                  <c:v>2 "Ә"</c:v>
                </c:pt>
                <c:pt idx="2">
                  <c:v>3 "А"</c:v>
                </c:pt>
                <c:pt idx="3">
                  <c:v>3 "Ә"</c:v>
                </c:pt>
                <c:pt idx="4">
                  <c:v>4 "А"</c:v>
                </c:pt>
                <c:pt idx="5">
                  <c:v>5 "А"</c:v>
                </c:pt>
                <c:pt idx="6">
                  <c:v>5 "Ә"</c:v>
                </c:pt>
                <c:pt idx="7">
                  <c:v>6 "А"</c:v>
                </c:pt>
                <c:pt idx="8">
                  <c:v>6 "Ә"</c:v>
                </c:pt>
                <c:pt idx="9">
                  <c:v>7 "А"</c:v>
                </c:pt>
                <c:pt idx="10">
                  <c:v>7 "Ә"</c:v>
                </c:pt>
                <c:pt idx="11">
                  <c:v>8"А"</c:v>
                </c:pt>
                <c:pt idx="12">
                  <c:v>9 "А"</c:v>
                </c:pt>
                <c:pt idx="13">
                  <c:v>9 "Ә"</c:v>
                </c:pt>
                <c:pt idx="14">
                  <c:v>10 "А"</c:v>
                </c:pt>
                <c:pt idx="15">
                  <c:v>11 "А"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ҚАЗ.xlsx]Лист1'!$D$5:$D$20</c:f>
              <c:numCache>
                <c:formatCode>General</c:formatCode>
                <c:ptCount val="16"/>
                <c:pt idx="0">
                  <c:v>53.33</c:v>
                </c:pt>
                <c:pt idx="1">
                  <c:v>62.5</c:v>
                </c:pt>
                <c:pt idx="2">
                  <c:v>57.89</c:v>
                </c:pt>
                <c:pt idx="3">
                  <c:v>55.55</c:v>
                </c:pt>
                <c:pt idx="4">
                  <c:v>47.36</c:v>
                </c:pt>
                <c:pt idx="5">
                  <c:v>50</c:v>
                </c:pt>
                <c:pt idx="6">
                  <c:v>40</c:v>
                </c:pt>
                <c:pt idx="7">
                  <c:v>35.71</c:v>
                </c:pt>
                <c:pt idx="8">
                  <c:v>50</c:v>
                </c:pt>
                <c:pt idx="9">
                  <c:v>42.85</c:v>
                </c:pt>
                <c:pt idx="10">
                  <c:v>50</c:v>
                </c:pt>
                <c:pt idx="11">
                  <c:v>45.45</c:v>
                </c:pt>
                <c:pt idx="12">
                  <c:v>40</c:v>
                </c:pt>
                <c:pt idx="13">
                  <c:v>43.75</c:v>
                </c:pt>
                <c:pt idx="14">
                  <c:v>50</c:v>
                </c:pt>
                <c:pt idx="15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6-4526-A8FC-0EF9B2C32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2287199"/>
        <c:axId val="1112287615"/>
      </c:barChart>
      <c:catAx>
        <c:axId val="111228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12287615"/>
        <c:crosses val="autoZero"/>
        <c:auto val="1"/>
        <c:lblAlgn val="ctr"/>
        <c:lblOffset val="100"/>
        <c:noMultiLvlLbl val="0"/>
      </c:catAx>
      <c:valAx>
        <c:axId val="1112287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28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79625111288059E-2"/>
          <c:y val="0.20793412269576864"/>
          <c:w val="0.9714407497774239"/>
          <c:h val="0.62455946558905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ҚАЗ.xlsx]Лист1'!$E$240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ҚАЗ.xlsx]Лист1'!$D$241:$D$247</c:f>
              <c:strCache>
                <c:ptCount val="7"/>
                <c:pt idx="0">
                  <c:v>6 "А" матем</c:v>
                </c:pt>
                <c:pt idx="1">
                  <c:v>7 "А" алгебра </c:v>
                </c:pt>
                <c:pt idx="2">
                  <c:v>9 "Ә" алгебра </c:v>
                </c:pt>
                <c:pt idx="3">
                  <c:v>10 "А" алгебра ж/е АБ </c:v>
                </c:pt>
                <c:pt idx="4">
                  <c:v>7 "А" геометрия </c:v>
                </c:pt>
                <c:pt idx="5">
                  <c:v>9 "Ә" алгебра </c:v>
                </c:pt>
                <c:pt idx="6">
                  <c:v>10 "А" алгебра ж/е АБ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ҚАЗ.xlsx]Лист1'!$E$241:$E$247</c:f>
              <c:numCache>
                <c:formatCode>General</c:formatCode>
                <c:ptCount val="7"/>
                <c:pt idx="0">
                  <c:v>42.85</c:v>
                </c:pt>
                <c:pt idx="1">
                  <c:v>64.28</c:v>
                </c:pt>
                <c:pt idx="2">
                  <c:v>53.33</c:v>
                </c:pt>
                <c:pt idx="3">
                  <c:v>55</c:v>
                </c:pt>
                <c:pt idx="4">
                  <c:v>64.28</c:v>
                </c:pt>
                <c:pt idx="5">
                  <c:v>53.33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C-438D-BC7C-6231FD562E7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ҚАЗ.xlsx]Лист1'!$F$240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ҚАЗ.xlsx]Лист1'!$D$241:$D$247</c:f>
              <c:strCache>
                <c:ptCount val="7"/>
                <c:pt idx="0">
                  <c:v>6 "А" матем</c:v>
                </c:pt>
                <c:pt idx="1">
                  <c:v>7 "А" алгебра </c:v>
                </c:pt>
                <c:pt idx="2">
                  <c:v>9 "Ә" алгебра </c:v>
                </c:pt>
                <c:pt idx="3">
                  <c:v>10 "А" алгебра ж/е АБ </c:v>
                </c:pt>
                <c:pt idx="4">
                  <c:v>7 "А" геометрия </c:v>
                </c:pt>
                <c:pt idx="5">
                  <c:v>9 "Ә" алгебра </c:v>
                </c:pt>
                <c:pt idx="6">
                  <c:v>10 "А" алгебра ж/е АБ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ҚАЗ.xlsx]Лист1'!$F$241:$F$247</c:f>
              <c:numCache>
                <c:formatCode>General</c:formatCode>
                <c:ptCount val="7"/>
                <c:pt idx="0">
                  <c:v>3.64</c:v>
                </c:pt>
                <c:pt idx="1">
                  <c:v>4</c:v>
                </c:pt>
                <c:pt idx="2">
                  <c:v>3.8</c:v>
                </c:pt>
                <c:pt idx="3">
                  <c:v>3.7</c:v>
                </c:pt>
                <c:pt idx="4">
                  <c:v>4</c:v>
                </c:pt>
                <c:pt idx="5">
                  <c:v>3.8</c:v>
                </c:pt>
                <c:pt idx="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C-438D-BC7C-6231FD562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7535"/>
        <c:axId val="1294034207"/>
      </c:barChart>
      <c:catAx>
        <c:axId val="129403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94034207"/>
        <c:crosses val="autoZero"/>
        <c:auto val="1"/>
        <c:lblAlgn val="ctr"/>
        <c:lblOffset val="100"/>
        <c:noMultiLvlLbl val="0"/>
      </c:catAx>
      <c:valAx>
        <c:axId val="12940342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301568143535345"/>
          <c:y val="4.9588322391912153E-2"/>
          <c:w val="0.27396854519866071"/>
          <c:h val="5.5721409393421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946510076071"/>
          <c:w val="0.93888888888888888"/>
          <c:h val="0.7065447751234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ҚАЗ.xlsx]Лист1'!$E$258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ҚАЗ.xlsx]Лист1'!$D$259:$D$262</c:f>
              <c:strCache>
                <c:ptCount val="4"/>
                <c:pt idx="0">
                  <c:v>5 "А" матем</c:v>
                </c:pt>
                <c:pt idx="1">
                  <c:v>6 "Ә" алгебра </c:v>
                </c:pt>
                <c:pt idx="2">
                  <c:v>8 "А" алгебра </c:v>
                </c:pt>
                <c:pt idx="3">
                  <c:v>8 "А" геометрия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ҚАЗ.xlsx]Лист1'!$E$259:$E$262</c:f>
              <c:numCache>
                <c:formatCode>General</c:formatCode>
                <c:ptCount val="4"/>
                <c:pt idx="0">
                  <c:v>68.75</c:v>
                </c:pt>
                <c:pt idx="1">
                  <c:v>59.09</c:v>
                </c:pt>
                <c:pt idx="2">
                  <c:v>59.09</c:v>
                </c:pt>
                <c:pt idx="3">
                  <c:v>59.09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D-44B0-9D34-BAAEE169BAFE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ҚАЗ.xlsx]Лист1'!$F$258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ҚАЗ.xlsx]Лист1'!$D$259:$D$262</c:f>
              <c:strCache>
                <c:ptCount val="4"/>
                <c:pt idx="0">
                  <c:v>5 "А" матем</c:v>
                </c:pt>
                <c:pt idx="1">
                  <c:v>6 "Ә" алгебра </c:v>
                </c:pt>
                <c:pt idx="2">
                  <c:v>8 "А" алгебра </c:v>
                </c:pt>
                <c:pt idx="3">
                  <c:v>8 "А" геометрия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ҚАЗ.xlsx]Лист1'!$F$259:$F$262</c:f>
              <c:numCache>
                <c:formatCode>General</c:formatCode>
                <c:ptCount val="4"/>
                <c:pt idx="0">
                  <c:v>4</c:v>
                </c:pt>
                <c:pt idx="1">
                  <c:v>3.9</c:v>
                </c:pt>
                <c:pt idx="2">
                  <c:v>3.81</c:v>
                </c:pt>
                <c:pt idx="3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D-44B0-9D34-BAAEE169BA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5039"/>
        <c:axId val="1294037951"/>
      </c:barChart>
      <c:catAx>
        <c:axId val="129403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94037951"/>
        <c:crosses val="autoZero"/>
        <c:auto val="1"/>
        <c:lblAlgn val="ctr"/>
        <c:lblOffset val="100"/>
        <c:noMultiLvlLbl val="0"/>
      </c:catAx>
      <c:valAx>
        <c:axId val="1294037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ҚАЗ.xlsx]Лист1'!$I$311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ҚАЗ.xlsx]Лист1'!$H$312:$H$325</c:f>
              <c:strCache>
                <c:ptCount val="14"/>
                <c:pt idx="0">
                  <c:v>5 "А" Қазақстан тарихы </c:v>
                </c:pt>
                <c:pt idx="1">
                  <c:v>5"Ә" Қазақстан тарихы </c:v>
                </c:pt>
                <c:pt idx="2">
                  <c:v>7"Ә" Қазақстан тарихы </c:v>
                </c:pt>
                <c:pt idx="3">
                  <c:v>9 "Ә" Қазақстан тарихы </c:v>
                </c:pt>
                <c:pt idx="4">
                  <c:v>11 "А" Қазақстан тарихы </c:v>
                </c:pt>
                <c:pt idx="5">
                  <c:v>5 "А" Дүниежүзі  тарихы </c:v>
                </c:pt>
                <c:pt idx="6">
                  <c:v>5"Ә" Дүниежүзі  тарихы </c:v>
                </c:pt>
                <c:pt idx="7">
                  <c:v>7"Ә" Дүниежүзі тарихы </c:v>
                </c:pt>
                <c:pt idx="8">
                  <c:v>9 "Ә" Дүниежүзі  тарихы </c:v>
                </c:pt>
                <c:pt idx="9">
                  <c:v>11 "А" Дүниежүзі тарихы </c:v>
                </c:pt>
                <c:pt idx="10">
                  <c:v>9 "Ә" Құқық негіздері  </c:v>
                </c:pt>
                <c:pt idx="11">
                  <c:v>11 "А" Құқық негіздері  </c:v>
                </c:pt>
                <c:pt idx="12">
                  <c:v>9 "А" география </c:v>
                </c:pt>
                <c:pt idx="13">
                  <c:v>9 "Ә"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ҚАЗ.xlsx]Лист1'!$I$312:$I$325</c:f>
              <c:numCache>
                <c:formatCode>General</c:formatCode>
                <c:ptCount val="14"/>
                <c:pt idx="0">
                  <c:v>81.25</c:v>
                </c:pt>
                <c:pt idx="1">
                  <c:v>66.66</c:v>
                </c:pt>
                <c:pt idx="2">
                  <c:v>69.23</c:v>
                </c:pt>
                <c:pt idx="3">
                  <c:v>3.93</c:v>
                </c:pt>
                <c:pt idx="4">
                  <c:v>4.47</c:v>
                </c:pt>
                <c:pt idx="5">
                  <c:v>81.25</c:v>
                </c:pt>
                <c:pt idx="6">
                  <c:v>66.66</c:v>
                </c:pt>
                <c:pt idx="7">
                  <c:v>69.23</c:v>
                </c:pt>
                <c:pt idx="8">
                  <c:v>66.66</c:v>
                </c:pt>
                <c:pt idx="9">
                  <c:v>88.23</c:v>
                </c:pt>
                <c:pt idx="10">
                  <c:v>100</c:v>
                </c:pt>
                <c:pt idx="11">
                  <c:v>94.11</c:v>
                </c:pt>
                <c:pt idx="12">
                  <c:v>66.66</c:v>
                </c:pt>
                <c:pt idx="13">
                  <c:v>66.66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2E7-BB8D-A8DAADA35335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ҚАЗ.xlsx]Лист1'!$J$311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ҚАЗ.xlsx]Лист1'!$H$312:$H$325</c:f>
              <c:strCache>
                <c:ptCount val="14"/>
                <c:pt idx="0">
                  <c:v>5 "А" Қазақстан тарихы </c:v>
                </c:pt>
                <c:pt idx="1">
                  <c:v>5"Ә" Қазақстан тарихы </c:v>
                </c:pt>
                <c:pt idx="2">
                  <c:v>7"Ә" Қазақстан тарихы </c:v>
                </c:pt>
                <c:pt idx="3">
                  <c:v>9 "Ә" Қазақстан тарихы </c:v>
                </c:pt>
                <c:pt idx="4">
                  <c:v>11 "А" Қазақстан тарихы </c:v>
                </c:pt>
                <c:pt idx="5">
                  <c:v>5 "А" Дүниежүзі  тарихы </c:v>
                </c:pt>
                <c:pt idx="6">
                  <c:v>5"Ә" Дүниежүзі  тарихы </c:v>
                </c:pt>
                <c:pt idx="7">
                  <c:v>7"Ә" Дүниежүзі тарихы </c:v>
                </c:pt>
                <c:pt idx="8">
                  <c:v>9 "Ә" Дүниежүзі  тарихы </c:v>
                </c:pt>
                <c:pt idx="9">
                  <c:v>11 "А" Дүниежүзі тарихы </c:v>
                </c:pt>
                <c:pt idx="10">
                  <c:v>9 "Ә" Құқық негіздері  </c:v>
                </c:pt>
                <c:pt idx="11">
                  <c:v>11 "А" Құқық негіздері  </c:v>
                </c:pt>
                <c:pt idx="12">
                  <c:v>9 "А" география </c:v>
                </c:pt>
                <c:pt idx="13">
                  <c:v>9 "Ә"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ҚАЗ.xlsx]Лист1'!$J$312:$J$325</c:f>
              <c:numCache>
                <c:formatCode>General</c:formatCode>
                <c:ptCount val="14"/>
                <c:pt idx="0">
                  <c:v>4.0599999999999996</c:v>
                </c:pt>
                <c:pt idx="1">
                  <c:v>4.13</c:v>
                </c:pt>
                <c:pt idx="2">
                  <c:v>4.07</c:v>
                </c:pt>
                <c:pt idx="3">
                  <c:v>66.66</c:v>
                </c:pt>
                <c:pt idx="4">
                  <c:v>88.23</c:v>
                </c:pt>
                <c:pt idx="5">
                  <c:v>4.12</c:v>
                </c:pt>
                <c:pt idx="6">
                  <c:v>4.0599999999999996</c:v>
                </c:pt>
                <c:pt idx="7">
                  <c:v>3.92</c:v>
                </c:pt>
                <c:pt idx="8">
                  <c:v>3.93</c:v>
                </c:pt>
                <c:pt idx="9">
                  <c:v>4.47</c:v>
                </c:pt>
                <c:pt idx="10">
                  <c:v>4</c:v>
                </c:pt>
                <c:pt idx="11">
                  <c:v>4.5199999999999996</c:v>
                </c:pt>
                <c:pt idx="12">
                  <c:v>3.93</c:v>
                </c:pt>
                <c:pt idx="13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6-42E7-BB8D-A8DAADA353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2288031"/>
        <c:axId val="1112290111"/>
      </c:barChart>
      <c:catAx>
        <c:axId val="111228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12290111"/>
        <c:crosses val="autoZero"/>
        <c:auto val="1"/>
        <c:lblAlgn val="ctr"/>
        <c:lblOffset val="100"/>
        <c:noMultiLvlLbl val="0"/>
      </c:catAx>
      <c:valAx>
        <c:axId val="1112290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28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ҚАЗ.xlsx]Лист1'!$I$280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ҚАЗ.xlsx]Лист1'!$H$281:$H$289</c:f>
              <c:strCache>
                <c:ptCount val="9"/>
                <c:pt idx="0">
                  <c:v>6 "А" Қазақстан тарихы </c:v>
                </c:pt>
                <c:pt idx="1">
                  <c:v>6 "Ә"Қазақстан тарихы</c:v>
                </c:pt>
                <c:pt idx="2">
                  <c:v>6 "А" Дүниежүзі тарихы </c:v>
                </c:pt>
                <c:pt idx="3">
                  <c:v>6 "Ә" Дүниежүзі  тарихы</c:v>
                </c:pt>
                <c:pt idx="4">
                  <c:v>6 "А" Жаратылыстану  </c:v>
                </c:pt>
                <c:pt idx="5">
                  <c:v>6 "Ә"Жаратылыстану </c:v>
                </c:pt>
                <c:pt idx="6">
                  <c:v>7 "А" география </c:v>
                </c:pt>
                <c:pt idx="7">
                  <c:v>7 "Ә" география </c:v>
                </c:pt>
                <c:pt idx="8">
                  <c:v>8 "А"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ҚАЗ.xlsx]Лист1'!$I$281:$I$289</c:f>
              <c:numCache>
                <c:formatCode>General</c:formatCode>
                <c:ptCount val="9"/>
                <c:pt idx="0">
                  <c:v>35.71</c:v>
                </c:pt>
                <c:pt idx="1">
                  <c:v>54.54</c:v>
                </c:pt>
                <c:pt idx="2">
                  <c:v>35.71</c:v>
                </c:pt>
                <c:pt idx="3">
                  <c:v>50</c:v>
                </c:pt>
                <c:pt idx="4">
                  <c:v>35.71</c:v>
                </c:pt>
                <c:pt idx="5">
                  <c:v>54.54</c:v>
                </c:pt>
                <c:pt idx="6">
                  <c:v>57.14</c:v>
                </c:pt>
                <c:pt idx="7">
                  <c:v>61.53</c:v>
                </c:pt>
                <c:pt idx="8">
                  <c:v>59.18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9-47CE-A712-658FDBB91C15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ҚАЗ.xlsx]Лист1'!$J$280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ҚАЗ.xlsx]Лист1'!$H$281:$H$289</c:f>
              <c:strCache>
                <c:ptCount val="9"/>
                <c:pt idx="0">
                  <c:v>6 "А" Қазақстан тарихы </c:v>
                </c:pt>
                <c:pt idx="1">
                  <c:v>6 "Ә"Қазақстан тарихы</c:v>
                </c:pt>
                <c:pt idx="2">
                  <c:v>6 "А" Дүниежүзі тарихы </c:v>
                </c:pt>
                <c:pt idx="3">
                  <c:v>6 "Ә" Дүниежүзі  тарихы</c:v>
                </c:pt>
                <c:pt idx="4">
                  <c:v>6 "А" Жаратылыстану  </c:v>
                </c:pt>
                <c:pt idx="5">
                  <c:v>6 "Ә"Жаратылыстану </c:v>
                </c:pt>
                <c:pt idx="6">
                  <c:v>7 "А" география </c:v>
                </c:pt>
                <c:pt idx="7">
                  <c:v>7 "Ә" география </c:v>
                </c:pt>
                <c:pt idx="8">
                  <c:v>8 "А"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ҚАЗ.xlsx]Лист1'!$J$281:$J$289</c:f>
              <c:numCache>
                <c:formatCode>General</c:formatCode>
                <c:ptCount val="9"/>
                <c:pt idx="0">
                  <c:v>3.64</c:v>
                </c:pt>
                <c:pt idx="1">
                  <c:v>3.86</c:v>
                </c:pt>
                <c:pt idx="2">
                  <c:v>3.57</c:v>
                </c:pt>
                <c:pt idx="3">
                  <c:v>3.81</c:v>
                </c:pt>
                <c:pt idx="4">
                  <c:v>3.71</c:v>
                </c:pt>
                <c:pt idx="5">
                  <c:v>3.86</c:v>
                </c:pt>
                <c:pt idx="6">
                  <c:v>4</c:v>
                </c:pt>
                <c:pt idx="7">
                  <c:v>3.84</c:v>
                </c:pt>
                <c:pt idx="8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9-47CE-A712-658FDBB91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3791"/>
        <c:axId val="1294040863"/>
      </c:barChart>
      <c:catAx>
        <c:axId val="129403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94040863"/>
        <c:crosses val="autoZero"/>
        <c:auto val="1"/>
        <c:lblAlgn val="ctr"/>
        <c:lblOffset val="100"/>
        <c:noMultiLvlLbl val="0"/>
      </c:catAx>
      <c:valAx>
        <c:axId val="1294040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ҚАЗ.xlsx]Лист1'!$I$296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ҚАЗ.xlsx]Лист1'!$H$297:$H$305</c:f>
              <c:strCache>
                <c:ptCount val="9"/>
                <c:pt idx="0">
                  <c:v>7 "А" Қазақстан тарихы </c:v>
                </c:pt>
                <c:pt idx="1">
                  <c:v>8 "А" Қазақстан тарихы </c:v>
                </c:pt>
                <c:pt idx="2">
                  <c:v>9 "А" Қазақстан тарихы </c:v>
                </c:pt>
                <c:pt idx="3">
                  <c:v>10 "А" Қазақстан тарихы </c:v>
                </c:pt>
                <c:pt idx="4">
                  <c:v>7 "А" Дүниежүзі тарихы </c:v>
                </c:pt>
                <c:pt idx="5">
                  <c:v>8 "А" Дүниежүзі тарихы </c:v>
                </c:pt>
                <c:pt idx="6">
                  <c:v>9 "А" Дүниежүзі тарихы </c:v>
                </c:pt>
                <c:pt idx="7">
                  <c:v>10 "А" Дүниежүзі тарихы </c:v>
                </c:pt>
                <c:pt idx="8">
                  <c:v>10 "А" Құқық негіздері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ҚАЗ.xlsx]Лист1'!$I$297:$I$305</c:f>
              <c:numCache>
                <c:formatCode>General</c:formatCode>
                <c:ptCount val="9"/>
                <c:pt idx="0">
                  <c:v>64.28</c:v>
                </c:pt>
                <c:pt idx="1">
                  <c:v>68.180000000000007</c:v>
                </c:pt>
                <c:pt idx="2">
                  <c:v>53.33</c:v>
                </c:pt>
                <c:pt idx="3">
                  <c:v>55</c:v>
                </c:pt>
                <c:pt idx="4">
                  <c:v>85.71</c:v>
                </c:pt>
                <c:pt idx="5">
                  <c:v>72.22</c:v>
                </c:pt>
                <c:pt idx="6">
                  <c:v>60</c:v>
                </c:pt>
                <c:pt idx="7">
                  <c:v>55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0-4A2C-833E-B72562F95B70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ҚАЗ.xlsx]Лист1'!$J$296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ҚАЗ.xlsx]Лист1'!$H$297:$H$305</c:f>
              <c:strCache>
                <c:ptCount val="9"/>
                <c:pt idx="0">
                  <c:v>7 "А" Қазақстан тарихы </c:v>
                </c:pt>
                <c:pt idx="1">
                  <c:v>8 "А" Қазақстан тарихы </c:v>
                </c:pt>
                <c:pt idx="2">
                  <c:v>9 "А" Қазақстан тарихы </c:v>
                </c:pt>
                <c:pt idx="3">
                  <c:v>10 "А" Қазақстан тарихы </c:v>
                </c:pt>
                <c:pt idx="4">
                  <c:v>7 "А" Дүниежүзі тарихы </c:v>
                </c:pt>
                <c:pt idx="5">
                  <c:v>8 "А" Дүниежүзі тарихы </c:v>
                </c:pt>
                <c:pt idx="6">
                  <c:v>9 "А" Дүниежүзі тарихы </c:v>
                </c:pt>
                <c:pt idx="7">
                  <c:v>10 "А" Дүниежүзі тарихы </c:v>
                </c:pt>
                <c:pt idx="8">
                  <c:v>10 "А" Құқық негіздері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ҚАЗ.xlsx]Лист1'!$J$297:$J$305</c:f>
              <c:numCache>
                <c:formatCode>General</c:formatCode>
                <c:ptCount val="9"/>
                <c:pt idx="0">
                  <c:v>4</c:v>
                </c:pt>
                <c:pt idx="1">
                  <c:v>3.95</c:v>
                </c:pt>
                <c:pt idx="2">
                  <c:v>3.93</c:v>
                </c:pt>
                <c:pt idx="3">
                  <c:v>3.8</c:v>
                </c:pt>
                <c:pt idx="4">
                  <c:v>4.28</c:v>
                </c:pt>
                <c:pt idx="5">
                  <c:v>4.09</c:v>
                </c:pt>
                <c:pt idx="6">
                  <c:v>3.93</c:v>
                </c:pt>
                <c:pt idx="7">
                  <c:v>3.8</c:v>
                </c:pt>
                <c:pt idx="8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0-4A2C-833E-B72562F95B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53103"/>
        <c:axId val="1126046447"/>
      </c:barChart>
      <c:catAx>
        <c:axId val="1126053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46447"/>
        <c:crosses val="autoZero"/>
        <c:auto val="1"/>
        <c:lblAlgn val="ctr"/>
        <c:lblOffset val="100"/>
        <c:noMultiLvlLbl val="0"/>
      </c:catAx>
      <c:valAx>
        <c:axId val="11260464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Лист1!$I$330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Лист1!$H$331:$H$336</c:f>
              <c:strCache>
                <c:ptCount val="6"/>
                <c:pt idx="0">
                  <c:v>5 "А" </c:v>
                </c:pt>
                <c:pt idx="1">
                  <c:v>5"Ә" </c:v>
                </c:pt>
                <c:pt idx="2">
                  <c:v>7"Ә" </c:v>
                </c:pt>
                <c:pt idx="3">
                  <c:v>7"Ә" </c:v>
                </c:pt>
                <c:pt idx="4">
                  <c:v>8"А" </c:v>
                </c:pt>
                <c:pt idx="5">
                  <c:v>11 "А"  </c:v>
                </c:pt>
              </c:strCache>
            </c:strRef>
          </c:cat>
          <c:val>
            <c:numRef>
              <c:f>Лист1!$I$331:$I$336</c:f>
              <c:numCache>
                <c:formatCode>General</c:formatCode>
                <c:ptCount val="6"/>
                <c:pt idx="0">
                  <c:v>75</c:v>
                </c:pt>
                <c:pt idx="1">
                  <c:v>40</c:v>
                </c:pt>
                <c:pt idx="2">
                  <c:v>64.28</c:v>
                </c:pt>
                <c:pt idx="3">
                  <c:v>69.23</c:v>
                </c:pt>
                <c:pt idx="4">
                  <c:v>59.09</c:v>
                </c:pt>
                <c:pt idx="5">
                  <c:v>70.58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A-42A7-A4E9-996E76FC0883}"/>
            </c:ext>
          </c:extLst>
        </c:ser>
        <c:ser>
          <c:idx val="1"/>
          <c:order val="1"/>
          <c:tx>
            <c:strRef>
              <c:f>Лист1!$J$330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Лист1!$H$331:$H$336</c:f>
              <c:strCache>
                <c:ptCount val="6"/>
                <c:pt idx="0">
                  <c:v>5 "А" </c:v>
                </c:pt>
                <c:pt idx="1">
                  <c:v>5"Ә" </c:v>
                </c:pt>
                <c:pt idx="2">
                  <c:v>7"Ә" </c:v>
                </c:pt>
                <c:pt idx="3">
                  <c:v>7"Ә" </c:v>
                </c:pt>
                <c:pt idx="4">
                  <c:v>8"А" </c:v>
                </c:pt>
                <c:pt idx="5">
                  <c:v>11 "А"  </c:v>
                </c:pt>
              </c:strCache>
            </c:strRef>
          </c:cat>
          <c:val>
            <c:numRef>
              <c:f>Лист1!$J$331:$J$336</c:f>
              <c:numCache>
                <c:formatCode>General</c:formatCode>
                <c:ptCount val="6"/>
                <c:pt idx="0">
                  <c:v>4.18</c:v>
                </c:pt>
                <c:pt idx="1">
                  <c:v>3.66</c:v>
                </c:pt>
                <c:pt idx="2">
                  <c:v>3.92</c:v>
                </c:pt>
                <c:pt idx="3">
                  <c:v>3.92</c:v>
                </c:pt>
                <c:pt idx="4">
                  <c:v>3.81</c:v>
                </c:pt>
                <c:pt idx="5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A-42A7-A4E9-996E76FC0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976880"/>
        <c:axId val="61978544"/>
      </c:barChart>
      <c:catAx>
        <c:axId val="6197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61978544"/>
        <c:crosses val="autoZero"/>
        <c:auto val="1"/>
        <c:lblAlgn val="ctr"/>
        <c:lblOffset val="100"/>
        <c:noMultiLvlLbl val="0"/>
      </c:catAx>
      <c:valAx>
        <c:axId val="6197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7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Лист1!$I$345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Лист1!$H$346:$H$350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9 "Ә"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Лист1!$I$346:$I$350</c:f>
              <c:numCache>
                <c:formatCode>General</c:formatCode>
                <c:ptCount val="5"/>
                <c:pt idx="0">
                  <c:v>42.85</c:v>
                </c:pt>
                <c:pt idx="1">
                  <c:v>50</c:v>
                </c:pt>
                <c:pt idx="2">
                  <c:v>40</c:v>
                </c:pt>
                <c:pt idx="3">
                  <c:v>60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E-49A6-A38B-19DD237424A4}"/>
            </c:ext>
          </c:extLst>
        </c:ser>
        <c:ser>
          <c:idx val="1"/>
          <c:order val="1"/>
          <c:tx>
            <c:strRef>
              <c:f>Лист1!$J$345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Лист1!$H$346:$H$350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9 "Ә"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Лист1!$J$346:$J$350</c:f>
              <c:numCache>
                <c:formatCode>General</c:formatCode>
                <c:ptCount val="5"/>
                <c:pt idx="0">
                  <c:v>3.64</c:v>
                </c:pt>
                <c:pt idx="1">
                  <c:v>3.81</c:v>
                </c:pt>
                <c:pt idx="2">
                  <c:v>3.6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E-49A6-A38B-19DD23742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406656"/>
        <c:axId val="132409984"/>
      </c:barChart>
      <c:catAx>
        <c:axId val="13240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32409984"/>
        <c:crosses val="autoZero"/>
        <c:auto val="1"/>
        <c:lblAlgn val="ctr"/>
        <c:lblOffset val="100"/>
        <c:noMultiLvlLbl val="0"/>
      </c:catAx>
      <c:valAx>
        <c:axId val="1324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0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Лист1!$I$354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Лист1!$H$355:$H$359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8 "А" </c:v>
                </c:pt>
                <c:pt idx="3">
                  <c:v>9 "А" </c:v>
                </c:pt>
                <c:pt idx="4">
                  <c:v>11 "А" </c:v>
                </c:pt>
              </c:strCache>
            </c:strRef>
          </c:cat>
          <c:val>
            <c:numRef>
              <c:f>Лист1!$I$355:$I$359</c:f>
              <c:numCache>
                <c:formatCode>General</c:formatCode>
                <c:ptCount val="5"/>
                <c:pt idx="0">
                  <c:v>57.14</c:v>
                </c:pt>
                <c:pt idx="1">
                  <c:v>54.54</c:v>
                </c:pt>
                <c:pt idx="2">
                  <c:v>59.09</c:v>
                </c:pt>
                <c:pt idx="3">
                  <c:v>53.33</c:v>
                </c:pt>
                <c:pt idx="4">
                  <c:v>70.58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7-4408-8F2F-A6B7B8F0DBE5}"/>
            </c:ext>
          </c:extLst>
        </c:ser>
        <c:ser>
          <c:idx val="1"/>
          <c:order val="1"/>
          <c:tx>
            <c:strRef>
              <c:f>Лист1!$J$354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Лист1!$H$355:$H$359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8 "А" </c:v>
                </c:pt>
                <c:pt idx="3">
                  <c:v>9 "А" </c:v>
                </c:pt>
                <c:pt idx="4">
                  <c:v>11 "А" </c:v>
                </c:pt>
              </c:strCache>
            </c:strRef>
          </c:cat>
          <c:val>
            <c:numRef>
              <c:f>Лист1!$J$355:$J$359</c:f>
              <c:numCache>
                <c:formatCode>General</c:formatCode>
                <c:ptCount val="5"/>
                <c:pt idx="0">
                  <c:v>3.85</c:v>
                </c:pt>
                <c:pt idx="1">
                  <c:v>3.86</c:v>
                </c:pt>
                <c:pt idx="2">
                  <c:v>3.81</c:v>
                </c:pt>
                <c:pt idx="3">
                  <c:v>3.8</c:v>
                </c:pt>
                <c:pt idx="4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7-4408-8F2F-A6B7B8F0D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417472"/>
        <c:axId val="132404576"/>
      </c:barChart>
      <c:catAx>
        <c:axId val="13241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32404576"/>
        <c:crosses val="autoZero"/>
        <c:auto val="1"/>
        <c:lblAlgn val="ctr"/>
        <c:lblOffset val="100"/>
        <c:noMultiLvlLbl val="0"/>
      </c:catAx>
      <c:valAx>
        <c:axId val="13240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Лист1!$I$367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Лист1!$H$368:$H$372</c:f>
              <c:strCache>
                <c:ptCount val="5"/>
                <c:pt idx="0">
                  <c:v>5 "А" </c:v>
                </c:pt>
                <c:pt idx="1">
                  <c:v>5"Ә" </c:v>
                </c:pt>
                <c:pt idx="2">
                  <c:v>7"А"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Лист1!$I$368:$I$372</c:f>
              <c:numCache>
                <c:formatCode>General</c:formatCode>
                <c:ptCount val="5"/>
                <c:pt idx="0">
                  <c:v>62.5</c:v>
                </c:pt>
                <c:pt idx="1">
                  <c:v>60</c:v>
                </c:pt>
                <c:pt idx="2">
                  <c:v>64.28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F91-B408-0C7DF4F0925D}"/>
            </c:ext>
          </c:extLst>
        </c:ser>
        <c:ser>
          <c:idx val="1"/>
          <c:order val="1"/>
          <c:tx>
            <c:strRef>
              <c:f>Лист1!$J$367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Лист1!$H$368:$H$372</c:f>
              <c:strCache>
                <c:ptCount val="5"/>
                <c:pt idx="0">
                  <c:v>5 "А" </c:v>
                </c:pt>
                <c:pt idx="1">
                  <c:v>5"Ә" </c:v>
                </c:pt>
                <c:pt idx="2">
                  <c:v>7"А"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Лист1!$J$368:$J$372</c:f>
              <c:numCache>
                <c:formatCode>General</c:formatCode>
                <c:ptCount val="5"/>
                <c:pt idx="0">
                  <c:v>3.81</c:v>
                </c:pt>
                <c:pt idx="1">
                  <c:v>3.86</c:v>
                </c:pt>
                <c:pt idx="2">
                  <c:v>3.92</c:v>
                </c:pt>
                <c:pt idx="3">
                  <c:v>3.86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F91-B408-0C7DF4F092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3952"/>
        <c:axId val="2071231440"/>
      </c:barChart>
      <c:catAx>
        <c:axId val="207122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71231440"/>
        <c:crosses val="autoZero"/>
        <c:auto val="1"/>
        <c:lblAlgn val="ctr"/>
        <c:lblOffset val="100"/>
        <c:noMultiLvlLbl val="0"/>
      </c:catAx>
      <c:valAx>
        <c:axId val="207123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1.3888888888888888E-2"/>
          <c:y val="0.20518518518518519"/>
          <c:w val="0.93888888888888888"/>
          <c:h val="0.67483012540099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Лист1!$H$376</c:f>
              <c:strCache>
                <c:ptCount val="1"/>
                <c:pt idx="0">
                  <c:v>7"Ә"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Лист1!$I$375:$J$375</c:f>
              <c:strCache>
                <c:ptCount val="2"/>
                <c:pt idx="0">
                  <c:v> 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Лист1!$I$376:$J$376</c:f>
              <c:numCache>
                <c:formatCode>General</c:formatCode>
                <c:ptCount val="2"/>
                <c:pt idx="0">
                  <c:v>61.53</c:v>
                </c:pt>
                <c:pt idx="1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B-4590-A350-0D530A9A0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1040"/>
        <c:axId val="2071229776"/>
      </c:barChart>
      <c:catAx>
        <c:axId val="207122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71229776"/>
        <c:crosses val="autoZero"/>
        <c:auto val="1"/>
        <c:lblAlgn val="ctr"/>
        <c:lblOffset val="100"/>
        <c:noMultiLvlLbl val="0"/>
      </c:catAx>
      <c:valAx>
        <c:axId val="207122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Химия.xlsx]Лист1'!$I$11</c:f>
              <c:strCache>
                <c:ptCount val="1"/>
                <c:pt idx="0">
                  <c:v>І тоқсан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Химия.xlsx]Лист1'!$J$10:$P$10</c:f>
              <c:strCache>
                <c:ptCount val="7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 </c:v>
                </c:pt>
                <c:pt idx="3">
                  <c:v>Үлгерушілер</c:v>
                </c:pt>
                <c:pt idx="4">
                  <c:v>білім сапасы </c:v>
                </c:pt>
                <c:pt idx="5">
                  <c:v>орташа балл</c:v>
                </c:pt>
                <c:pt idx="6">
                  <c:v>Үлгерімі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Химия.xlsx]Лист1'!$J$11:$P$11</c:f>
              <c:numCache>
                <c:formatCode>General</c:formatCode>
                <c:ptCount val="7"/>
                <c:pt idx="0">
                  <c:v>268</c:v>
                </c:pt>
                <c:pt idx="1">
                  <c:v>57</c:v>
                </c:pt>
                <c:pt idx="2">
                  <c:v>73</c:v>
                </c:pt>
                <c:pt idx="3">
                  <c:v>138</c:v>
                </c:pt>
                <c:pt idx="4">
                  <c:v>48.5</c:v>
                </c:pt>
                <c:pt idx="5">
                  <c:v>3.9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58-BD15-B59DF525FC4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Химия.xlsx]Лист1'!$I$12</c:f>
              <c:strCache>
                <c:ptCount val="1"/>
                <c:pt idx="0">
                  <c:v>ІІ тоқсан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Химия.xlsx]Лист1'!$J$10:$P$10</c:f>
              <c:strCache>
                <c:ptCount val="7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 </c:v>
                </c:pt>
                <c:pt idx="3">
                  <c:v>Үлгерушілер</c:v>
                </c:pt>
                <c:pt idx="4">
                  <c:v>білім сапасы </c:v>
                </c:pt>
                <c:pt idx="5">
                  <c:v>орташа балл</c:v>
                </c:pt>
                <c:pt idx="6">
                  <c:v>Үлгерімі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Химия.xlsx]Лист1'!$J$12:$P$12</c:f>
              <c:numCache>
                <c:formatCode>General</c:formatCode>
                <c:ptCount val="7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50</c:v>
                </c:pt>
                <c:pt idx="5">
                  <c:v>4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58-BD15-B59DF525F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7222208"/>
        <c:axId val="127227200"/>
      </c:barChart>
      <c:catAx>
        <c:axId val="12722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7227200"/>
        <c:crosses val="autoZero"/>
        <c:auto val="1"/>
        <c:lblAlgn val="ctr"/>
        <c:lblOffset val="100"/>
        <c:noMultiLvlLbl val="0"/>
      </c:catAx>
      <c:valAx>
        <c:axId val="12722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2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Биология пәні  диаграммасы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предмету'!$G$18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предмету'!$F$19:$F$25</c:f>
              <c:strCache>
                <c:ptCount val="7"/>
                <c:pt idx="0">
                  <c:v>10 А </c:v>
                </c:pt>
                <c:pt idx="1">
                  <c:v>11 А </c:v>
                </c:pt>
                <c:pt idx="2">
                  <c:v>9 А </c:v>
                </c:pt>
                <c:pt idx="3">
                  <c:v>9 Ә</c:v>
                </c:pt>
                <c:pt idx="4">
                  <c:v>8 А </c:v>
                </c:pt>
                <c:pt idx="5">
                  <c:v>7 А </c:v>
                </c:pt>
                <c:pt idx="6">
                  <c:v>7 Ә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предмету'!$G$19:$G$25</c:f>
              <c:numCache>
                <c:formatCode>General</c:formatCode>
                <c:ptCount val="7"/>
                <c:pt idx="0">
                  <c:v>55</c:v>
                </c:pt>
                <c:pt idx="1">
                  <c:v>76</c:v>
                </c:pt>
                <c:pt idx="2">
                  <c:v>60</c:v>
                </c:pt>
                <c:pt idx="3">
                  <c:v>53</c:v>
                </c:pt>
                <c:pt idx="4">
                  <c:v>59</c:v>
                </c:pt>
                <c:pt idx="5">
                  <c:v>64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7-4EF6-A17C-02A02984D943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Биология.xlsx]Данные по предмету'!$H$18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предмету'!$F$19:$F$25</c:f>
              <c:strCache>
                <c:ptCount val="7"/>
                <c:pt idx="0">
                  <c:v>10 А </c:v>
                </c:pt>
                <c:pt idx="1">
                  <c:v>11 А </c:v>
                </c:pt>
                <c:pt idx="2">
                  <c:v>9 А </c:v>
                </c:pt>
                <c:pt idx="3">
                  <c:v>9 Ә</c:v>
                </c:pt>
                <c:pt idx="4">
                  <c:v>8 А </c:v>
                </c:pt>
                <c:pt idx="5">
                  <c:v>7 А </c:v>
                </c:pt>
                <c:pt idx="6">
                  <c:v>7 Ә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предмету'!$H$19:$H$25</c:f>
              <c:numCache>
                <c:formatCode>General</c:formatCode>
                <c:ptCount val="7"/>
                <c:pt idx="0">
                  <c:v>3.75</c:v>
                </c:pt>
                <c:pt idx="1">
                  <c:v>4</c:v>
                </c:pt>
                <c:pt idx="2">
                  <c:v>3.8</c:v>
                </c:pt>
                <c:pt idx="3">
                  <c:v>3.73</c:v>
                </c:pt>
                <c:pt idx="4">
                  <c:v>3.86</c:v>
                </c:pt>
                <c:pt idx="5">
                  <c:v>4</c:v>
                </c:pt>
                <c:pt idx="6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7-4EF6-A17C-02A02984D9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061664"/>
        <c:axId val="127232608"/>
      </c:barChart>
      <c:catAx>
        <c:axId val="6106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7232608"/>
        <c:crosses val="autoZero"/>
        <c:auto val="1"/>
        <c:lblAlgn val="ctr"/>
        <c:lblOffset val="100"/>
        <c:noMultiLvlLbl val="0"/>
      </c:catAx>
      <c:valAx>
        <c:axId val="12723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0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Химия пәні  диаграммасы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предмету'!$G$29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предмету'!$F$30:$F$32</c:f>
              <c:strCache>
                <c:ptCount val="3"/>
                <c:pt idx="0">
                  <c:v>8 "А"</c:v>
                </c:pt>
                <c:pt idx="1">
                  <c:v>9 "А"</c:v>
                </c:pt>
                <c:pt idx="2">
                  <c:v>9 "Ә"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предмету'!$G$30:$G$32</c:f>
              <c:numCache>
                <c:formatCode>General</c:formatCode>
                <c:ptCount val="3"/>
                <c:pt idx="0">
                  <c:v>46</c:v>
                </c:pt>
                <c:pt idx="1">
                  <c:v>53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0-4D4E-86CC-68178F6CC6B2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Биология.xlsx]Данные по предмету'!$H$29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предмету'!$F$30:$F$32</c:f>
              <c:strCache>
                <c:ptCount val="3"/>
                <c:pt idx="0">
                  <c:v>8 "А"</c:v>
                </c:pt>
                <c:pt idx="1">
                  <c:v>9 "А"</c:v>
                </c:pt>
                <c:pt idx="2">
                  <c:v>9 "Ә"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предмету'!$H$30:$H$32</c:f>
              <c:numCache>
                <c:formatCode>General</c:formatCode>
                <c:ptCount val="3"/>
                <c:pt idx="0">
                  <c:v>3.67</c:v>
                </c:pt>
                <c:pt idx="1">
                  <c:v>3.73</c:v>
                </c:pt>
                <c:pt idx="2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0-4D4E-86CC-68178F6CC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7280"/>
        <c:axId val="2071230608"/>
      </c:barChart>
      <c:catAx>
        <c:axId val="207122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71230608"/>
        <c:crosses val="autoZero"/>
        <c:auto val="1"/>
        <c:lblAlgn val="ctr"/>
        <c:lblOffset val="100"/>
        <c:noMultiLvlLbl val="0"/>
      </c:catAx>
      <c:valAx>
        <c:axId val="207123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dirty="0" err="1"/>
              <a:t>Жаратылыстану</a:t>
            </a:r>
            <a:r>
              <a:rPr lang="ru-RU" sz="1000" dirty="0"/>
              <a:t> </a:t>
            </a:r>
            <a:r>
              <a:rPr lang="ru-RU" sz="1000" dirty="0" err="1"/>
              <a:t>пәні</a:t>
            </a:r>
            <a:r>
              <a:rPr lang="ru-RU" sz="1000" dirty="0"/>
              <a:t> </a:t>
            </a:r>
            <a:r>
              <a:rPr lang="ru-RU" sz="1000" dirty="0" err="1"/>
              <a:t>диаграммасы</a:t>
            </a:r>
            <a:r>
              <a:rPr lang="ru-RU" sz="1000" dirty="0"/>
              <a:t> 5 «Ә»  </a:t>
            </a:r>
            <a:r>
              <a:rPr lang="ru-RU" sz="1000" dirty="0" err="1"/>
              <a:t>сынып</a:t>
            </a:r>
            <a:endParaRPr lang="ru-RU" sz="1000" dirty="0"/>
          </a:p>
        </c:rich>
      </c:tx>
      <c:layout>
        <c:manualLayout>
          <c:xMode val="edge"/>
          <c:yMode val="edge"/>
          <c:x val="0.107394099996103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4.3552472623826041E-2"/>
          <c:y val="0.30339287413426946"/>
          <c:w val="0.91289505475234789"/>
          <c:h val="0.59143146936817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предмету'!$F$35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предмету'!$G$34:$H$34</c:f>
              <c:strCache>
                <c:ptCount val="2"/>
                <c:pt idx="0">
                  <c:v>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предмету'!$G$35:$H$35</c:f>
              <c:numCache>
                <c:formatCode>General</c:formatCode>
                <c:ptCount val="2"/>
                <c:pt idx="0">
                  <c:v>73.33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4-406F-8F4B-FB6260D551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1470512"/>
        <c:axId val="141471760"/>
      </c:barChart>
      <c:catAx>
        <c:axId val="14147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41471760"/>
        <c:crosses val="autoZero"/>
        <c:auto val="1"/>
        <c:lblAlgn val="ctr"/>
        <c:lblOffset val="100"/>
        <c:noMultiLvlLbl val="0"/>
      </c:catAx>
      <c:valAx>
        <c:axId val="14147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47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Физика пәні бойынша білім сапасы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Лист1!$D$25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Лист1!$C$26:$C$32</c:f>
              <c:strCache>
                <c:ptCount val="7"/>
                <c:pt idx="0">
                  <c:v>7 "А"</c:v>
                </c:pt>
                <c:pt idx="1">
                  <c:v>7 "Ә"</c:v>
                </c:pt>
                <c:pt idx="2">
                  <c:v>8"А"</c:v>
                </c:pt>
                <c:pt idx="3">
                  <c:v>9 "А"</c:v>
                </c:pt>
                <c:pt idx="4">
                  <c:v>9 "Ә"</c:v>
                </c:pt>
                <c:pt idx="5">
                  <c:v>10 "А"</c:v>
                </c:pt>
                <c:pt idx="6">
                  <c:v>11 "А"</c:v>
                </c:pt>
              </c:strCache>
            </c:strRef>
          </c:cat>
          <c:val>
            <c:numRef>
              <c:f>Лист1!$D$26:$D$32</c:f>
              <c:numCache>
                <c:formatCode>General</c:formatCode>
                <c:ptCount val="7"/>
                <c:pt idx="0">
                  <c:v>78</c:v>
                </c:pt>
                <c:pt idx="1">
                  <c:v>61</c:v>
                </c:pt>
                <c:pt idx="2">
                  <c:v>59</c:v>
                </c:pt>
                <c:pt idx="3">
                  <c:v>46</c:v>
                </c:pt>
                <c:pt idx="4">
                  <c:v>53</c:v>
                </c:pt>
                <c:pt idx="5">
                  <c:v>55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B-4B24-9BCC-21C718E4AE74}"/>
            </c:ext>
          </c:extLst>
        </c:ser>
        <c:ser>
          <c:idx val="1"/>
          <c:order val="1"/>
          <c:tx>
            <c:strRef>
              <c:f>Лист1!$E$25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Лист1!$C$26:$C$32</c:f>
              <c:strCache>
                <c:ptCount val="7"/>
                <c:pt idx="0">
                  <c:v>7 "А"</c:v>
                </c:pt>
                <c:pt idx="1">
                  <c:v>7 "Ә"</c:v>
                </c:pt>
                <c:pt idx="2">
                  <c:v>8"А"</c:v>
                </c:pt>
                <c:pt idx="3">
                  <c:v>9 "А"</c:v>
                </c:pt>
                <c:pt idx="4">
                  <c:v>9 "Ә"</c:v>
                </c:pt>
                <c:pt idx="5">
                  <c:v>10 "А"</c:v>
                </c:pt>
                <c:pt idx="6">
                  <c:v>11 "А"</c:v>
                </c:pt>
              </c:strCache>
            </c:strRef>
          </c:cat>
          <c:val>
            <c:numRef>
              <c:f>Лист1!$E$26:$E$32</c:f>
              <c:numCache>
                <c:formatCode>General</c:formatCode>
                <c:ptCount val="7"/>
                <c:pt idx="0">
                  <c:v>4.1399999999999997</c:v>
                </c:pt>
                <c:pt idx="1">
                  <c:v>3.84</c:v>
                </c:pt>
                <c:pt idx="2">
                  <c:v>3.81</c:v>
                </c:pt>
                <c:pt idx="3">
                  <c:v>3.66</c:v>
                </c:pt>
                <c:pt idx="4">
                  <c:v>3.66</c:v>
                </c:pt>
                <c:pt idx="5">
                  <c:v>3.7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B-4B24-9BCC-21C718E4AE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9359"/>
        <c:axId val="1126045199"/>
      </c:barChart>
      <c:catAx>
        <c:axId val="1126049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45199"/>
        <c:crosses val="autoZero"/>
        <c:auto val="1"/>
        <c:lblAlgn val="ctr"/>
        <c:lblOffset val="100"/>
        <c:noMultiLvlLbl val="0"/>
      </c:catAx>
      <c:valAx>
        <c:axId val="11260451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/>
              <a:t>Жаратылыстану  пәні  5 "А" сынып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Лист1!$T$30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Лист1!$U$29:$V$29</c:f>
              <c:strCache>
                <c:ptCount val="2"/>
                <c:pt idx="0">
                  <c:v>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Лист1!$U$30:$V$30</c:f>
              <c:numCache>
                <c:formatCode>General</c:formatCode>
                <c:ptCount val="2"/>
                <c:pt idx="0">
                  <c:v>81.25</c:v>
                </c:pt>
                <c:pt idx="1">
                  <c:v>4.0599999999999996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B-41EA-BF95-CD2D484750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9115088"/>
        <c:axId val="59122992"/>
      </c:barChart>
      <c:catAx>
        <c:axId val="5911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59122992"/>
        <c:crosses val="autoZero"/>
        <c:auto val="1"/>
        <c:lblAlgn val="ctr"/>
        <c:lblOffset val="100"/>
        <c:noMultiLvlLbl val="0"/>
      </c:catAx>
      <c:valAx>
        <c:axId val="5912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11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[reportProgressSchool.xls]reportProgressSchool!$A$10:$E$10</c:f>
              <c:strCache>
                <c:ptCount val="5"/>
                <c:pt idx="0">
                  <c:v>Барлығы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  <c:pt idx="4">
                  <c:v>Білім сапасы</c:v>
                </c:pt>
              </c:strCache>
            </c:strRef>
          </c:cat>
          <c:val>
            <c:numRef>
              <c:f>[reportProgressSchool.xls]reportProgressSchool!$A$11:$E$11</c:f>
              <c:numCache>
                <c:formatCode>General</c:formatCode>
                <c:ptCount val="5"/>
                <c:pt idx="0">
                  <c:v>272</c:v>
                </c:pt>
                <c:pt idx="1">
                  <c:v>65</c:v>
                </c:pt>
                <c:pt idx="2">
                  <c:v>83</c:v>
                </c:pt>
                <c:pt idx="3">
                  <c:v>124</c:v>
                </c:pt>
                <c:pt idx="4">
                  <c:v>54.41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9-4E43-8AC4-E688B920A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27225552"/>
        <c:axId val="919669776"/>
      </c:barChart>
      <c:catAx>
        <c:axId val="92722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919669776"/>
        <c:crosses val="autoZero"/>
        <c:auto val="1"/>
        <c:lblAlgn val="ctr"/>
        <c:lblOffset val="100"/>
        <c:noMultiLvlLbl val="0"/>
      </c:catAx>
      <c:valAx>
        <c:axId val="91966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722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tx1"/>
                </a:solidFill>
              </a:rPr>
              <a:t>Мектептің</a:t>
            </a:r>
            <a:r>
              <a:rPr lang="ru-RU" sz="2800" b="1" baseline="0">
                <a:solidFill>
                  <a:schemeClr val="tx1"/>
                </a:solidFill>
              </a:rPr>
              <a:t>  1,2,3 - тоқсан білім сапасы</a:t>
            </a:r>
            <a:endParaRPr lang="ru-RU" sz="2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[reportProgressSchool.xls]reportProgressSchool!$A$12</c:f>
              <c:strCache>
                <c:ptCount val="1"/>
                <c:pt idx="0">
                  <c:v>1   тоқсан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/>
            </c:strRef>
          </c:cat>
          <c:val>
            <c:numRef>
              <c:f>[reportProgressSchool.xls]reportProgressSchool!$B$12:$G$12</c:f>
              <c:numCache>
                <c:formatCode>General</c:formatCode>
                <c:ptCount val="6"/>
                <c:pt idx="0">
                  <c:v>268</c:v>
                </c:pt>
                <c:pt idx="1">
                  <c:v>55</c:v>
                </c:pt>
                <c:pt idx="2">
                  <c:v>77</c:v>
                </c:pt>
                <c:pt idx="3">
                  <c:v>136</c:v>
                </c:pt>
                <c:pt idx="4">
                  <c:v>3.93</c:v>
                </c:pt>
                <c:pt idx="5">
                  <c:v>49.25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2-4961-B279-6E8BD90BD25C}"/>
            </c:ext>
          </c:extLst>
        </c:ser>
        <c:ser>
          <c:idx val="1"/>
          <c:order val="1"/>
          <c:tx>
            <c:strRef>
              <c:f>[reportProgressSchool.xls]reportProgressSchool!$A$13</c:f>
              <c:strCache>
                <c:ptCount val="1"/>
                <c:pt idx="0">
                  <c:v>2 тоқсан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/>
            </c:strRef>
          </c:cat>
          <c:val>
            <c:numRef>
              <c:f>[reportProgressSchool.xls]reportProgressSchool!$B$13:$G$13</c:f>
              <c:numCache>
                <c:formatCode>General</c:formatCode>
                <c:ptCount val="6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4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2-4961-B279-6E8BD90BD25C}"/>
            </c:ext>
          </c:extLst>
        </c:ser>
        <c:ser>
          <c:idx val="2"/>
          <c:order val="2"/>
          <c:tx>
            <c:strRef>
              <c:f>[reportProgressSchool.xls]reportProgressSchool!$A$14</c:f>
              <c:strCache>
                <c:ptCount val="1"/>
                <c:pt idx="0">
                  <c:v> 3- тоқсан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/>
            </c:strRef>
          </c:cat>
          <c:val>
            <c:numRef>
              <c:f>[reportProgressSchool.xls]reportProgressSchool!$B$14:$G$14</c:f>
              <c:numCache>
                <c:formatCode>General</c:formatCode>
                <c:ptCount val="6"/>
                <c:pt idx="0">
                  <c:v>272</c:v>
                </c:pt>
                <c:pt idx="1">
                  <c:v>65</c:v>
                </c:pt>
                <c:pt idx="2">
                  <c:v>84</c:v>
                </c:pt>
                <c:pt idx="3">
                  <c:v>123</c:v>
                </c:pt>
                <c:pt idx="4">
                  <c:v>3.98</c:v>
                </c:pt>
                <c:pt idx="5">
                  <c:v>54.78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2-4961-B279-6E8BD90BD2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2044479"/>
        <c:axId val="320895167"/>
      </c:barChart>
      <c:catAx>
        <c:axId val="42044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20895167"/>
        <c:crosses val="autoZero"/>
        <c:auto val="1"/>
        <c:lblAlgn val="ctr"/>
        <c:lblOffset val="100"/>
        <c:noMultiLvlLbl val="0"/>
      </c:catAx>
      <c:valAx>
        <c:axId val="320895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04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Сыныптардың білім сапасы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[reportProgressSchool.xls]reportProgressSchool!$A$11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[reportProgressSchool.xls]reportProgressSchool!$B$11</c:f>
            </c:numRef>
          </c:val>
          <c:extLst>
            <c:ext xmlns:c16="http://schemas.microsoft.com/office/drawing/2014/chart" uri="{C3380CC4-5D6E-409C-BE32-E72D297353CC}">
              <c16:uniqueId val="{00000000-0958-4581-B8B7-EFB7F58D3F43}"/>
            </c:ext>
          </c:extLst>
        </c:ser>
        <c:ser>
          <c:idx val="1"/>
          <c:order val="1"/>
          <c:tx>
            <c:strRef>
              <c:f>[reportProgressSchool.xls]reportProgressSchool!$A$12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[reportProgressSchool.xls]reportProgressSchool!$B$12</c:f>
            </c:numRef>
          </c:val>
          <c:extLst>
            <c:ext xmlns:c16="http://schemas.microsoft.com/office/drawing/2014/chart" uri="{C3380CC4-5D6E-409C-BE32-E72D297353CC}">
              <c16:uniqueId val="{00000001-0958-4581-B8B7-EFB7F58D3F43}"/>
            </c:ext>
          </c:extLst>
        </c:ser>
        <c:ser>
          <c:idx val="2"/>
          <c:order val="2"/>
          <c:tx>
            <c:strRef>
              <c:f>[reportProgressSchool.xls]reportProgressSchool!$A$13</c:f>
              <c:strCache>
                <c:ptCount val="1"/>
                <c:pt idx="0">
                  <c:v>2 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[reportProgressSchool.xls]reportProgressSchool!$B$13</c:f>
              <c:numCache>
                <c:formatCode>General</c:formatCode>
                <c:ptCount val="1"/>
                <c:pt idx="0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8-4581-B8B7-EFB7F58D3F43}"/>
            </c:ext>
          </c:extLst>
        </c:ser>
        <c:ser>
          <c:idx val="3"/>
          <c:order val="3"/>
          <c:tx>
            <c:strRef>
              <c:f>[reportProgressSchool.xls]reportProgressSchool!$A$14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[reportProgressSchool.xls]reportProgressSchool!$B$14</c:f>
            </c:numRef>
          </c:val>
          <c:extLst>
            <c:ext xmlns:c16="http://schemas.microsoft.com/office/drawing/2014/chart" uri="{C3380CC4-5D6E-409C-BE32-E72D297353CC}">
              <c16:uniqueId val="{00000003-0958-4581-B8B7-EFB7F58D3F43}"/>
            </c:ext>
          </c:extLst>
        </c:ser>
        <c:ser>
          <c:idx val="4"/>
          <c:order val="4"/>
          <c:tx>
            <c:strRef>
              <c:f>[reportProgressSchool.xls]reportProgressSchool!$A$15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[reportProgressSchool.xls]reportProgressSchool!$B$15</c:f>
            </c:numRef>
          </c:val>
          <c:extLst>
            <c:ext xmlns:c16="http://schemas.microsoft.com/office/drawing/2014/chart" uri="{C3380CC4-5D6E-409C-BE32-E72D297353CC}">
              <c16:uniqueId val="{00000004-0958-4581-B8B7-EFB7F58D3F43}"/>
            </c:ext>
          </c:extLst>
        </c:ser>
        <c:ser>
          <c:idx val="5"/>
          <c:order val="5"/>
          <c:tx>
            <c:strRef>
              <c:f>[reportProgressSchool.xls]reportProgressSchool!$A$16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[reportProgressSchool.xls]reportProgressSchool!$B$16</c:f>
            </c:numRef>
          </c:val>
          <c:extLst>
            <c:ext xmlns:c16="http://schemas.microsoft.com/office/drawing/2014/chart" uri="{C3380CC4-5D6E-409C-BE32-E72D297353CC}">
              <c16:uniqueId val="{00000005-0958-4581-B8B7-EFB7F58D3F43}"/>
            </c:ext>
          </c:extLst>
        </c:ser>
        <c:ser>
          <c:idx val="6"/>
          <c:order val="6"/>
          <c:tx>
            <c:strRef>
              <c:f>[reportProgressSchool.xls]reportProgressSchool!$A$17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[reportProgressSchool.xls]reportProgressSchool!$B$17</c:f>
            </c:numRef>
          </c:val>
          <c:extLst>
            <c:ext xmlns:c16="http://schemas.microsoft.com/office/drawing/2014/chart" uri="{C3380CC4-5D6E-409C-BE32-E72D297353CC}">
              <c16:uniqueId val="{00000006-0958-4581-B8B7-EFB7F58D3F43}"/>
            </c:ext>
          </c:extLst>
        </c:ser>
        <c:ser>
          <c:idx val="7"/>
          <c:order val="7"/>
          <c:tx>
            <c:strRef>
              <c:f>[reportProgressSchool.xls]reportProgressSchool!$A$18</c:f>
              <c:strCache>
                <c:ptCount val="1"/>
                <c:pt idx="0">
                  <c:v>2ә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[reportProgressSchool.xls]reportProgressSchool!$B$18</c:f>
              <c:numCache>
                <c:formatCode>General</c:formatCode>
                <c:ptCount val="1"/>
                <c:pt idx="0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58-4581-B8B7-EFB7F58D3F43}"/>
            </c:ext>
          </c:extLst>
        </c:ser>
        <c:ser>
          <c:idx val="8"/>
          <c:order val="8"/>
          <c:tx>
            <c:strRef>
              <c:f>[reportProgressSchool.xls]reportProgressSchool!$A$19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[reportProgressSchool.xls]reportProgressSchool!$B$19</c:f>
            </c:numRef>
          </c:val>
          <c:extLst>
            <c:ext xmlns:c16="http://schemas.microsoft.com/office/drawing/2014/chart" uri="{C3380CC4-5D6E-409C-BE32-E72D297353CC}">
              <c16:uniqueId val="{00000008-0958-4581-B8B7-EFB7F58D3F43}"/>
            </c:ext>
          </c:extLst>
        </c:ser>
        <c:ser>
          <c:idx val="9"/>
          <c:order val="9"/>
          <c:tx>
            <c:strRef>
              <c:f>[reportProgressSchool.xls]reportProgressSchool!$A$20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[reportProgressSchool.xls]reportProgressSchool!$B$20</c:f>
            </c:numRef>
          </c:val>
          <c:extLst>
            <c:ext xmlns:c16="http://schemas.microsoft.com/office/drawing/2014/chart" uri="{C3380CC4-5D6E-409C-BE32-E72D297353CC}">
              <c16:uniqueId val="{00000009-0958-4581-B8B7-EFB7F58D3F43}"/>
            </c:ext>
          </c:extLst>
        </c:ser>
        <c:ser>
          <c:idx val="10"/>
          <c:order val="10"/>
          <c:tx>
            <c:strRef>
              <c:f>[reportProgressSchool.xls]reportProgressSchool!$A$21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[reportProgressSchool.xls]reportProgressSchool!$B$21</c:f>
            </c:numRef>
          </c:val>
          <c:extLst>
            <c:ext xmlns:c16="http://schemas.microsoft.com/office/drawing/2014/chart" uri="{C3380CC4-5D6E-409C-BE32-E72D297353CC}">
              <c16:uniqueId val="{0000000A-0958-4581-B8B7-EFB7F58D3F43}"/>
            </c:ext>
          </c:extLst>
        </c:ser>
        <c:ser>
          <c:idx val="11"/>
          <c:order val="11"/>
          <c:tx>
            <c:strRef>
              <c:f>[reportProgressSchool.xls]reportProgressSchool!$A$22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[reportProgressSchool.xls]reportProgressSchool!$B$22</c:f>
            </c:numRef>
          </c:val>
          <c:extLst>
            <c:ext xmlns:c16="http://schemas.microsoft.com/office/drawing/2014/chart" uri="{C3380CC4-5D6E-409C-BE32-E72D297353CC}">
              <c16:uniqueId val="{0000000B-0958-4581-B8B7-EFB7F58D3F43}"/>
            </c:ext>
          </c:extLst>
        </c:ser>
        <c:ser>
          <c:idx val="12"/>
          <c:order val="12"/>
          <c:tx>
            <c:strRef>
              <c:f>[reportProgressSchool.xls]reportProgressSchool!$A$23</c:f>
              <c:strCache>
                <c:ptCount val="1"/>
                <c:pt idx="0">
                  <c:v>3а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[reportProgressSchool.xls]reportProgressSchool!$B$23</c:f>
              <c:numCache>
                <c:formatCode>General</c:formatCode>
                <c:ptCount val="1"/>
                <c:pt idx="0">
                  <c:v>63.16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58-4581-B8B7-EFB7F58D3F43}"/>
            </c:ext>
          </c:extLst>
        </c:ser>
        <c:ser>
          <c:idx val="13"/>
          <c:order val="13"/>
          <c:tx>
            <c:strRef>
              <c:f>[reportProgressSchool.xls]reportProgressSchool!$A$24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[reportProgressSchool.xls]reportProgressSchool!$B$24</c:f>
            </c:numRef>
          </c:val>
          <c:extLst>
            <c:ext xmlns:c16="http://schemas.microsoft.com/office/drawing/2014/chart" uri="{C3380CC4-5D6E-409C-BE32-E72D297353CC}">
              <c16:uniqueId val="{0000000D-0958-4581-B8B7-EFB7F58D3F43}"/>
            </c:ext>
          </c:extLst>
        </c:ser>
        <c:ser>
          <c:idx val="14"/>
          <c:order val="14"/>
          <c:tx>
            <c:strRef>
              <c:f>[reportProgressSchool.xls]reportProgressSchool!$A$25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[reportProgressSchool.xls]reportProgressSchool!$B$25</c:f>
            </c:numRef>
          </c:val>
          <c:extLst>
            <c:ext xmlns:c16="http://schemas.microsoft.com/office/drawing/2014/chart" uri="{C3380CC4-5D6E-409C-BE32-E72D297353CC}">
              <c16:uniqueId val="{0000000E-0958-4581-B8B7-EFB7F58D3F43}"/>
            </c:ext>
          </c:extLst>
        </c:ser>
        <c:ser>
          <c:idx val="15"/>
          <c:order val="15"/>
          <c:tx>
            <c:strRef>
              <c:f>[reportProgressSchool.xls]reportProgressSchool!$A$26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[reportProgressSchool.xls]reportProgressSchool!$B$26</c:f>
            </c:numRef>
          </c:val>
          <c:extLst>
            <c:ext xmlns:c16="http://schemas.microsoft.com/office/drawing/2014/chart" uri="{C3380CC4-5D6E-409C-BE32-E72D297353CC}">
              <c16:uniqueId val="{0000000F-0958-4581-B8B7-EFB7F58D3F43}"/>
            </c:ext>
          </c:extLst>
        </c:ser>
        <c:ser>
          <c:idx val="16"/>
          <c:order val="16"/>
          <c:tx>
            <c:strRef>
              <c:f>[reportProgressSchool.xls]reportProgressSchool!$A$27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[reportProgressSchool.xls]reportProgressSchool!$B$27</c:f>
            </c:numRef>
          </c:val>
          <c:extLst>
            <c:ext xmlns:c16="http://schemas.microsoft.com/office/drawing/2014/chart" uri="{C3380CC4-5D6E-409C-BE32-E72D297353CC}">
              <c16:uniqueId val="{00000010-0958-4581-B8B7-EFB7F58D3F43}"/>
            </c:ext>
          </c:extLst>
        </c:ser>
        <c:ser>
          <c:idx val="17"/>
          <c:order val="17"/>
          <c:tx>
            <c:strRef>
              <c:f>[reportProgressSchool.xls]reportProgressSchool!$A$28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[reportProgressSchool.xls]reportProgressSchool!$B$28</c:f>
            </c:numRef>
          </c:val>
          <c:extLst>
            <c:ext xmlns:c16="http://schemas.microsoft.com/office/drawing/2014/chart" uri="{C3380CC4-5D6E-409C-BE32-E72D297353CC}">
              <c16:uniqueId val="{00000011-0958-4581-B8B7-EFB7F58D3F43}"/>
            </c:ext>
          </c:extLst>
        </c:ser>
        <c:ser>
          <c:idx val="18"/>
          <c:order val="18"/>
          <c:tx>
            <c:strRef>
              <c:f>[reportProgressSchool.xls]reportProgressSchool!$A$29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[reportProgressSchool.xls]reportProgressSchool!$B$29</c:f>
            </c:numRef>
          </c:val>
          <c:extLst>
            <c:ext xmlns:c16="http://schemas.microsoft.com/office/drawing/2014/chart" uri="{C3380CC4-5D6E-409C-BE32-E72D297353CC}">
              <c16:uniqueId val="{00000012-0958-4581-B8B7-EFB7F58D3F43}"/>
            </c:ext>
          </c:extLst>
        </c:ser>
        <c:ser>
          <c:idx val="19"/>
          <c:order val="19"/>
          <c:tx>
            <c:strRef>
              <c:f>[reportProgressSchool.xls]reportProgressSchool!$A$30</c:f>
              <c:strCache>
                <c:ptCount val="1"/>
                <c:pt idx="0">
                  <c:v>3ә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[reportProgressSchool.xls]reportProgressSchool!$B$30</c:f>
              <c:numCache>
                <c:formatCode>General</c:formatCode>
                <c:ptCount val="1"/>
                <c:pt idx="0">
                  <c:v>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958-4581-B8B7-EFB7F58D3F43}"/>
            </c:ext>
          </c:extLst>
        </c:ser>
        <c:ser>
          <c:idx val="20"/>
          <c:order val="20"/>
          <c:tx>
            <c:strRef>
              <c:f>[reportProgressSchool.xls]reportProgressSchool!$A$31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[reportProgressSchool.xls]reportProgressSchool!$B$31</c:f>
            </c:numRef>
          </c:val>
          <c:extLst>
            <c:ext xmlns:c16="http://schemas.microsoft.com/office/drawing/2014/chart" uri="{C3380CC4-5D6E-409C-BE32-E72D297353CC}">
              <c16:uniqueId val="{00000014-0958-4581-B8B7-EFB7F58D3F43}"/>
            </c:ext>
          </c:extLst>
        </c:ser>
        <c:ser>
          <c:idx val="21"/>
          <c:order val="21"/>
          <c:tx>
            <c:strRef>
              <c:f>[reportProgressSchool.xls]reportProgressSchool!$A$32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[reportProgressSchool.xls]reportProgressSchool!$B$32</c:f>
            </c:numRef>
          </c:val>
          <c:extLst>
            <c:ext xmlns:c16="http://schemas.microsoft.com/office/drawing/2014/chart" uri="{C3380CC4-5D6E-409C-BE32-E72D297353CC}">
              <c16:uniqueId val="{00000015-0958-4581-B8B7-EFB7F58D3F43}"/>
            </c:ext>
          </c:extLst>
        </c:ser>
        <c:ser>
          <c:idx val="22"/>
          <c:order val="22"/>
          <c:tx>
            <c:strRef>
              <c:f>[reportProgressSchool.xls]reportProgressSchool!$A$33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[reportProgressSchool.xls]reportProgressSchool!$B$33</c:f>
            </c:numRef>
          </c:val>
          <c:extLst>
            <c:ext xmlns:c16="http://schemas.microsoft.com/office/drawing/2014/chart" uri="{C3380CC4-5D6E-409C-BE32-E72D297353CC}">
              <c16:uniqueId val="{00000016-0958-4581-B8B7-EFB7F58D3F43}"/>
            </c:ext>
          </c:extLst>
        </c:ser>
        <c:ser>
          <c:idx val="23"/>
          <c:order val="23"/>
          <c:tx>
            <c:strRef>
              <c:f>[reportProgressSchool.xls]reportProgressSchool!$A$34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[reportProgressSchool.xls]reportProgressSchool!$B$34</c:f>
            </c:numRef>
          </c:val>
          <c:extLst>
            <c:ext xmlns:c16="http://schemas.microsoft.com/office/drawing/2014/chart" uri="{C3380CC4-5D6E-409C-BE32-E72D297353CC}">
              <c16:uniqueId val="{00000017-0958-4581-B8B7-EFB7F58D3F43}"/>
            </c:ext>
          </c:extLst>
        </c:ser>
        <c:ser>
          <c:idx val="24"/>
          <c:order val="24"/>
          <c:tx>
            <c:strRef>
              <c:f>[reportProgressSchool.xls]reportProgressSchool!$A$35</c:f>
              <c:strCache>
                <c:ptCount val="1"/>
                <c:pt idx="0">
                  <c:v>4а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[reportProgressSchool.xls]reportProgressSchool!$B$35</c:f>
              <c:numCache>
                <c:formatCode>General</c:formatCode>
                <c:ptCount val="1"/>
                <c:pt idx="0">
                  <c:v>63.16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958-4581-B8B7-EFB7F58D3F43}"/>
            </c:ext>
          </c:extLst>
        </c:ser>
        <c:ser>
          <c:idx val="26"/>
          <c:order val="26"/>
          <c:tx>
            <c:strRef>
              <c:f>[reportProgressSchool.xls]reportProgressSchool!$A$37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[reportProgressSchool.xls]reportProgressSchool!$B$37</c:f>
            </c:numRef>
          </c:val>
          <c:extLst>
            <c:ext xmlns:c16="http://schemas.microsoft.com/office/drawing/2014/chart" uri="{C3380CC4-5D6E-409C-BE32-E72D297353CC}">
              <c16:uniqueId val="{00000019-0958-4581-B8B7-EFB7F58D3F43}"/>
            </c:ext>
          </c:extLst>
        </c:ser>
        <c:ser>
          <c:idx val="27"/>
          <c:order val="27"/>
          <c:tx>
            <c:strRef>
              <c:f>[reportProgressSchool.xls]reportProgressSchool!$A$38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[reportProgressSchool.xls]reportProgressSchool!$B$38</c:f>
            </c:numRef>
          </c:val>
          <c:extLst>
            <c:ext xmlns:c16="http://schemas.microsoft.com/office/drawing/2014/chart" uri="{C3380CC4-5D6E-409C-BE32-E72D297353CC}">
              <c16:uniqueId val="{0000001A-0958-4581-B8B7-EFB7F58D3F43}"/>
            </c:ext>
          </c:extLst>
        </c:ser>
        <c:ser>
          <c:idx val="28"/>
          <c:order val="28"/>
          <c:tx>
            <c:strRef>
              <c:f>[reportProgressSchool.xls]reportProgressSchool!$A$39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[reportProgressSchool.xls]reportProgressSchool!$B$39</c:f>
            </c:numRef>
          </c:val>
          <c:extLst>
            <c:ext xmlns:c16="http://schemas.microsoft.com/office/drawing/2014/chart" uri="{C3380CC4-5D6E-409C-BE32-E72D297353CC}">
              <c16:uniqueId val="{0000001B-0958-4581-B8B7-EFB7F58D3F43}"/>
            </c:ext>
          </c:extLst>
        </c:ser>
        <c:ser>
          <c:idx val="29"/>
          <c:order val="29"/>
          <c:tx>
            <c:strRef>
              <c:f>[reportProgressSchool.xls]reportProgressSchool!$A$40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[reportProgressSchool.xls]reportProgressSchool!$B$40</c:f>
            </c:numRef>
          </c:val>
          <c:extLst>
            <c:ext xmlns:c16="http://schemas.microsoft.com/office/drawing/2014/chart" uri="{C3380CC4-5D6E-409C-BE32-E72D297353CC}">
              <c16:uniqueId val="{0000001C-0958-4581-B8B7-EFB7F58D3F43}"/>
            </c:ext>
          </c:extLst>
        </c:ser>
        <c:ser>
          <c:idx val="30"/>
          <c:order val="30"/>
          <c:tx>
            <c:strRef>
              <c:f>[reportProgressSchool.xls]reportProgressSchool!$A$41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[reportProgressSchool.xls]reportProgressSchool!$B$41</c:f>
            </c:numRef>
          </c:val>
          <c:extLst>
            <c:ext xmlns:c16="http://schemas.microsoft.com/office/drawing/2014/chart" uri="{C3380CC4-5D6E-409C-BE32-E72D297353CC}">
              <c16:uniqueId val="{0000001D-0958-4581-B8B7-EFB7F58D3F43}"/>
            </c:ext>
          </c:extLst>
        </c:ser>
        <c:ser>
          <c:idx val="31"/>
          <c:order val="31"/>
          <c:tx>
            <c:strRef>
              <c:f>[reportProgressSchool.xls]reportProgressSchool!$A$42</c:f>
              <c:strCache>
                <c:ptCount val="1"/>
                <c:pt idx="0">
                  <c:v>5а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958-4581-B8B7-EFB7F58D3F43}"/>
            </c:ext>
          </c:extLst>
        </c:ser>
        <c:ser>
          <c:idx val="32"/>
          <c:order val="32"/>
          <c:tx>
            <c:strRef>
              <c:f>[reportProgressSchool.xls]reportProgressSchool!$A$43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[reportProgressSchool.xls]reportProgressSchool!$B$43</c:f>
            </c:numRef>
          </c:val>
          <c:extLst>
            <c:ext xmlns:c16="http://schemas.microsoft.com/office/drawing/2014/chart" uri="{C3380CC4-5D6E-409C-BE32-E72D297353CC}">
              <c16:uniqueId val="{0000001F-0958-4581-B8B7-EFB7F58D3F43}"/>
            </c:ext>
          </c:extLst>
        </c:ser>
        <c:ser>
          <c:idx val="33"/>
          <c:order val="33"/>
          <c:tx>
            <c:strRef>
              <c:f>[reportProgressSchool.xls]reportProgressSchool!$A$44</c:f>
              <c:strCache>
                <c:ptCount val="1"/>
                <c:pt idx="0">
                  <c:v>5ә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958-4581-B8B7-EFB7F58D3F43}"/>
            </c:ext>
          </c:extLst>
        </c:ser>
        <c:ser>
          <c:idx val="34"/>
          <c:order val="34"/>
          <c:tx>
            <c:strRef>
              <c:f>[reportProgressSchool.xls]reportProgressSchool!$A$45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[reportProgressSchool.xls]reportProgressSchool!$B$45</c:f>
            </c:numRef>
          </c:val>
          <c:extLst>
            <c:ext xmlns:c16="http://schemas.microsoft.com/office/drawing/2014/chart" uri="{C3380CC4-5D6E-409C-BE32-E72D297353CC}">
              <c16:uniqueId val="{00000021-0958-4581-B8B7-EFB7F58D3F43}"/>
            </c:ext>
          </c:extLst>
        </c:ser>
        <c:ser>
          <c:idx val="35"/>
          <c:order val="35"/>
          <c:tx>
            <c:strRef>
              <c:f>[reportProgressSchool.xls]reportProgressSchool!$A$46</c:f>
              <c:strCache>
                <c:ptCount val="1"/>
                <c:pt idx="0">
                  <c:v>6а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[reportProgressSchool.xls]reportProgressSchool!$B$46</c:f>
              <c:numCache>
                <c:formatCode>General</c:formatCode>
                <c:ptCount val="1"/>
                <c:pt idx="0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958-4581-B8B7-EFB7F58D3F43}"/>
            </c:ext>
          </c:extLst>
        </c:ser>
        <c:ser>
          <c:idx val="36"/>
          <c:order val="36"/>
          <c:tx>
            <c:strRef>
              <c:f>[reportProgressSchool.xls]reportProgressSchool!$A$47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[reportProgressSchool.xls]reportProgressSchool!$B$47</c:f>
            </c:numRef>
          </c:val>
          <c:extLst>
            <c:ext xmlns:c16="http://schemas.microsoft.com/office/drawing/2014/chart" uri="{C3380CC4-5D6E-409C-BE32-E72D297353CC}">
              <c16:uniqueId val="{00000023-0958-4581-B8B7-EFB7F58D3F43}"/>
            </c:ext>
          </c:extLst>
        </c:ser>
        <c:ser>
          <c:idx val="37"/>
          <c:order val="37"/>
          <c:tx>
            <c:strRef>
              <c:f>[reportProgressSchool.xls]reportProgressSchool!$A$48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[reportProgressSchool.xls]reportProgressSchool!$B$48</c:f>
            </c:numRef>
          </c:val>
          <c:extLst>
            <c:ext xmlns:c16="http://schemas.microsoft.com/office/drawing/2014/chart" uri="{C3380CC4-5D6E-409C-BE32-E72D297353CC}">
              <c16:uniqueId val="{00000024-0958-4581-B8B7-EFB7F58D3F43}"/>
            </c:ext>
          </c:extLst>
        </c:ser>
        <c:ser>
          <c:idx val="38"/>
          <c:order val="38"/>
          <c:tx>
            <c:strRef>
              <c:f>[reportProgressSchool.xls]reportProgressSchool!$A$49</c:f>
              <c:strCache>
                <c:ptCount val="1"/>
                <c:pt idx="0">
                  <c:v>6ә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[reportProgressSchool.xls]reportProgressSchool!$B$49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958-4581-B8B7-EFB7F58D3F43}"/>
            </c:ext>
          </c:extLst>
        </c:ser>
        <c:ser>
          <c:idx val="40"/>
          <c:order val="40"/>
          <c:tx>
            <c:strRef>
              <c:f>[reportProgressSchool.xls]reportProgressSchool!$A$51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[reportProgressSchool.xls]reportProgressSchool!$B$51</c:f>
            </c:numRef>
          </c:val>
          <c:extLst>
            <c:ext xmlns:c16="http://schemas.microsoft.com/office/drawing/2014/chart" uri="{C3380CC4-5D6E-409C-BE32-E72D297353CC}">
              <c16:uniqueId val="{00000026-0958-4581-B8B7-EFB7F58D3F43}"/>
            </c:ext>
          </c:extLst>
        </c:ser>
        <c:ser>
          <c:idx val="41"/>
          <c:order val="41"/>
          <c:tx>
            <c:strRef>
              <c:f>[reportProgressSchool.xls]reportProgressSchool!$A$52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[reportProgressSchool.xls]reportProgressSchool!$B$52</c:f>
            </c:numRef>
          </c:val>
          <c:extLst>
            <c:ext xmlns:c16="http://schemas.microsoft.com/office/drawing/2014/chart" uri="{C3380CC4-5D6E-409C-BE32-E72D297353CC}">
              <c16:uniqueId val="{00000027-0958-4581-B8B7-EFB7F58D3F43}"/>
            </c:ext>
          </c:extLst>
        </c:ser>
        <c:ser>
          <c:idx val="42"/>
          <c:order val="42"/>
          <c:tx>
            <c:strRef>
              <c:f>[reportProgressSchool.xls]reportProgressSchool!$A$53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[reportProgressSchool.xls]reportProgressSchool!$B$53</c:f>
            </c:numRef>
          </c:val>
          <c:extLst>
            <c:ext xmlns:c16="http://schemas.microsoft.com/office/drawing/2014/chart" uri="{C3380CC4-5D6E-409C-BE32-E72D297353CC}">
              <c16:uniqueId val="{00000028-0958-4581-B8B7-EFB7F58D3F43}"/>
            </c:ext>
          </c:extLst>
        </c:ser>
        <c:ser>
          <c:idx val="43"/>
          <c:order val="43"/>
          <c:tx>
            <c:strRef>
              <c:f>[reportProgressSchool.xls]reportProgressSchool!$A$54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[reportProgressSchool.xls]reportProgressSchool!$B$54</c:f>
            </c:numRef>
          </c:val>
          <c:extLst>
            <c:ext xmlns:c16="http://schemas.microsoft.com/office/drawing/2014/chart" uri="{C3380CC4-5D6E-409C-BE32-E72D297353CC}">
              <c16:uniqueId val="{00000029-0958-4581-B8B7-EFB7F58D3F43}"/>
            </c:ext>
          </c:extLst>
        </c:ser>
        <c:ser>
          <c:idx val="44"/>
          <c:order val="44"/>
          <c:tx>
            <c:strRef>
              <c:f>[reportProgressSchool.xls]reportProgressSchool!$A$55</c:f>
              <c:strCache>
                <c:ptCount val="1"/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[reportProgressSchool.xls]reportProgressSchool!$B$55</c:f>
            </c:numRef>
          </c:val>
          <c:extLst>
            <c:ext xmlns:c16="http://schemas.microsoft.com/office/drawing/2014/chart" uri="{C3380CC4-5D6E-409C-BE32-E72D297353CC}">
              <c16:uniqueId val="{0000002A-0958-4581-B8B7-EFB7F58D3F43}"/>
            </c:ext>
          </c:extLst>
        </c:ser>
        <c:ser>
          <c:idx val="45"/>
          <c:order val="45"/>
          <c:tx>
            <c:strRef>
              <c:f>[reportProgressSchool.xls]reportProgressSchool!$A$56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[reportProgressSchool.xls]reportProgressSchool!$B$56</c:f>
              <c:numCache>
                <c:formatCode>General</c:formatCode>
                <c:ptCount val="1"/>
                <c:pt idx="0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0958-4581-B8B7-EFB7F58D3F43}"/>
            </c:ext>
          </c:extLst>
        </c:ser>
        <c:ser>
          <c:idx val="46"/>
          <c:order val="46"/>
          <c:tx>
            <c:strRef>
              <c:f>[reportProgressSchool.xls]reportProgressSchool!$A$57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[reportProgressSchool.xls]reportProgressSchool!$B$57</c:f>
            </c:numRef>
          </c:val>
          <c:extLst>
            <c:ext xmlns:c16="http://schemas.microsoft.com/office/drawing/2014/chart" uri="{C3380CC4-5D6E-409C-BE32-E72D297353CC}">
              <c16:uniqueId val="{0000002C-0958-4581-B8B7-EFB7F58D3F43}"/>
            </c:ext>
          </c:extLst>
        </c:ser>
        <c:ser>
          <c:idx val="47"/>
          <c:order val="47"/>
          <c:tx>
            <c:strRef>
              <c:f>[reportProgressSchool.xls]reportProgressSchool!$A$58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[reportProgressSchool.xls]reportProgressSchool!$B$58</c:f>
            </c:numRef>
          </c:val>
          <c:extLst>
            <c:ext xmlns:c16="http://schemas.microsoft.com/office/drawing/2014/chart" uri="{C3380CC4-5D6E-409C-BE32-E72D297353CC}">
              <c16:uniqueId val="{0000002D-0958-4581-B8B7-EFB7F58D3F43}"/>
            </c:ext>
          </c:extLst>
        </c:ser>
        <c:ser>
          <c:idx val="48"/>
          <c:order val="48"/>
          <c:tx>
            <c:strRef>
              <c:f>[reportProgressSchool.xls]reportProgressSchool!$A$59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[reportProgressSchool.xls]reportProgressSchool!$B$59</c:f>
            </c:numRef>
          </c:val>
          <c:extLst>
            <c:ext xmlns:c16="http://schemas.microsoft.com/office/drawing/2014/chart" uri="{C3380CC4-5D6E-409C-BE32-E72D297353CC}">
              <c16:uniqueId val="{0000002E-0958-4581-B8B7-EFB7F58D3F43}"/>
            </c:ext>
          </c:extLst>
        </c:ser>
        <c:ser>
          <c:idx val="49"/>
          <c:order val="49"/>
          <c:tx>
            <c:strRef>
              <c:f>[reportProgressSchool.xls]reportProgressSchool!$A$60</c:f>
              <c:strCache>
                <c:ptCount val="1"/>
                <c:pt idx="0">
                  <c:v>7ә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[reportProgressSchool.xls]reportProgressSchool!$B$60</c:f>
              <c:numCache>
                <c:formatCode>General</c:formatCode>
                <c:ptCount val="1"/>
                <c:pt idx="0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0958-4581-B8B7-EFB7F58D3F43}"/>
            </c:ext>
          </c:extLst>
        </c:ser>
        <c:ser>
          <c:idx val="51"/>
          <c:order val="51"/>
          <c:tx>
            <c:strRef>
              <c:f>[reportProgressSchool.xls]reportProgressSchool!$A$62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[reportProgressSchool.xls]reportProgressSchool!$B$62</c:f>
            </c:numRef>
          </c:val>
          <c:extLst>
            <c:ext xmlns:c16="http://schemas.microsoft.com/office/drawing/2014/chart" uri="{C3380CC4-5D6E-409C-BE32-E72D297353CC}">
              <c16:uniqueId val="{00000030-0958-4581-B8B7-EFB7F58D3F43}"/>
            </c:ext>
          </c:extLst>
        </c:ser>
        <c:ser>
          <c:idx val="52"/>
          <c:order val="52"/>
          <c:tx>
            <c:strRef>
              <c:f>[reportProgressSchool.xls]reportProgressSchool!$A$63</c:f>
              <c:strCache>
                <c:ptCount val="1"/>
                <c:pt idx="0">
                  <c:v>8 А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[reportProgressSchool.xls]reportProgressSchool!$B$63</c:f>
              <c:numCache>
                <c:formatCode>General</c:formatCode>
                <c:ptCount val="1"/>
                <c:pt idx="0">
                  <c:v>39.130000000000003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0958-4581-B8B7-EFB7F58D3F43}"/>
            </c:ext>
          </c:extLst>
        </c:ser>
        <c:ser>
          <c:idx val="53"/>
          <c:order val="53"/>
          <c:tx>
            <c:strRef>
              <c:f>[reportProgressSchool.xls]reportProgressSchool!$A$64</c:f>
              <c:strCache>
                <c:ptCount val="1"/>
                <c:pt idx="0">
                  <c:v>9а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[reportProgressSchool.xls]reportProgressSchool!$B$64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0958-4581-B8B7-EFB7F58D3F43}"/>
            </c:ext>
          </c:extLst>
        </c:ser>
        <c:ser>
          <c:idx val="55"/>
          <c:order val="55"/>
          <c:tx>
            <c:strRef>
              <c:f>[reportProgressSchool.xls]reportProgressSchool!$A$66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[reportProgressSchool.xls]reportProgressSchool!$B$66</c:f>
            </c:numRef>
          </c:val>
          <c:extLst>
            <c:ext xmlns:c16="http://schemas.microsoft.com/office/drawing/2014/chart" uri="{C3380CC4-5D6E-409C-BE32-E72D297353CC}">
              <c16:uniqueId val="{00000033-0958-4581-B8B7-EFB7F58D3F43}"/>
            </c:ext>
          </c:extLst>
        </c:ser>
        <c:ser>
          <c:idx val="56"/>
          <c:order val="56"/>
          <c:tx>
            <c:strRef>
              <c:f>[reportProgressSchool.xls]reportProgressSchool!$A$67</c:f>
              <c:strCache>
                <c:ptCount val="1"/>
                <c:pt idx="0">
                  <c:v>9ә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958-4581-B8B7-EFB7F58D3F43}"/>
            </c:ext>
          </c:extLst>
        </c:ser>
        <c:ser>
          <c:idx val="57"/>
          <c:order val="57"/>
          <c:tx>
            <c:strRef>
              <c:f>[reportProgressSchool.xls]reportProgressSchool!$A$68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[reportProgressSchool.xls]reportProgressSchool!$B$68</c:f>
            </c:numRef>
          </c:val>
          <c:extLst>
            <c:ext xmlns:c16="http://schemas.microsoft.com/office/drawing/2014/chart" uri="{C3380CC4-5D6E-409C-BE32-E72D297353CC}">
              <c16:uniqueId val="{00000035-0958-4581-B8B7-EFB7F58D3F43}"/>
            </c:ext>
          </c:extLst>
        </c:ser>
        <c:ser>
          <c:idx val="58"/>
          <c:order val="58"/>
          <c:tx>
            <c:strRef>
              <c:f>[reportProgressSchool.xls]reportProgressSchool!$A$69</c:f>
              <c:strCache>
                <c:ptCount val="1"/>
                <c:pt idx="0">
                  <c:v>10а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0958-4581-B8B7-EFB7F58D3F43}"/>
            </c:ext>
          </c:extLst>
        </c:ser>
        <c:ser>
          <c:idx val="59"/>
          <c:order val="59"/>
          <c:tx>
            <c:strRef>
              <c:f>[reportProgressSchool.xls]reportProgressSchool!$A$70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[reportProgressSchool.xls]reportProgressSchool!$B$70</c:f>
            </c:numRef>
          </c:val>
          <c:extLst>
            <c:ext xmlns:c16="http://schemas.microsoft.com/office/drawing/2014/chart" uri="{C3380CC4-5D6E-409C-BE32-E72D297353CC}">
              <c16:uniqueId val="{00000037-0958-4581-B8B7-EFB7F58D3F43}"/>
            </c:ext>
          </c:extLst>
        </c:ser>
        <c:ser>
          <c:idx val="60"/>
          <c:order val="60"/>
          <c:tx>
            <c:strRef>
              <c:f>[reportProgressSchool.xls]reportProgressSchool!$A$71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[reportProgressSchool.xls]reportProgressSchool!$B$71</c:f>
            </c:numRef>
          </c:val>
          <c:extLst>
            <c:ext xmlns:c16="http://schemas.microsoft.com/office/drawing/2014/chart" uri="{C3380CC4-5D6E-409C-BE32-E72D297353CC}">
              <c16:uniqueId val="{00000038-0958-4581-B8B7-EFB7F58D3F43}"/>
            </c:ext>
          </c:extLst>
        </c:ser>
        <c:ser>
          <c:idx val="61"/>
          <c:order val="61"/>
          <c:tx>
            <c:strRef>
              <c:f>[reportProgressSchool.xls]reportProgressSchool!$A$72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0958-4581-B8B7-EFB7F58D3F43}"/>
            </c:ext>
          </c:extLst>
        </c:ser>
        <c:ser>
          <c:idx val="62"/>
          <c:order val="62"/>
          <c:tx>
            <c:strRef>
              <c:f>[reportProgressSchool.xls]reportProgressSchool!$A$73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[reportProgressSchool.xls]reportProgressSchool!$B$73</c:f>
            </c:numRef>
          </c:val>
          <c:extLst>
            <c:ext xmlns:c16="http://schemas.microsoft.com/office/drawing/2014/chart" uri="{C3380CC4-5D6E-409C-BE32-E72D297353CC}">
              <c16:uniqueId val="{0000003A-0958-4581-B8B7-EFB7F58D3F43}"/>
            </c:ext>
          </c:extLst>
        </c:ser>
        <c:ser>
          <c:idx val="63"/>
          <c:order val="63"/>
          <c:tx>
            <c:strRef>
              <c:f>[reportProgressSchool.xls]reportProgressSchool!$A$74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[reportProgressSchool.xls]reportProgressSchool!$B$74</c:f>
            </c:numRef>
          </c:val>
          <c:extLst>
            <c:ext xmlns:c16="http://schemas.microsoft.com/office/drawing/2014/chart" uri="{C3380CC4-5D6E-409C-BE32-E72D297353CC}">
              <c16:uniqueId val="{0000003B-0958-4581-B8B7-EFB7F58D3F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23582528"/>
        <c:axId val="919669776"/>
        <c:extLst>
          <c:ext xmlns:c15="http://schemas.microsoft.com/office/drawing/2012/chart" uri="{02D57815-91ED-43cb-92C2-25804820EDAC}">
            <c15:filteredBarSeries>
              <c15:ser>
                <c:idx val="25"/>
                <c:order val="25"/>
                <c:tx>
                  <c:strRef>
                    <c:extLst>
                      <c:ext uri="{02D57815-91ED-43cb-92C2-25804820EDAC}">
                        <c15:formulaRef>
                          <c15:sqref>[reportProgressSchool.xls]reportProgressSchool!$A$36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ID4096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[reportProgressSchool.xls]reportProgressSchool!$B$36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C-0958-4581-B8B7-EFB7F58D3F43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[reportProgressSchool.xls]reportProgressSchool!$A$50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ID4096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[reportProgressSchool.xls]reportProgressSchool!$B$50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0958-4581-B8B7-EFB7F58D3F43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[reportProgressSchool.xls]reportProgressSchool!$A$61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ID4096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[reportProgressSchool.xls]reportProgressSchool!$B$61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0958-4581-B8B7-EFB7F58D3F43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ID4096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0958-4581-B8B7-EFB7F58D3F43}"/>
                  </c:ext>
                </c:extLst>
              </c15:ser>
            </c15:filteredBarSeries>
          </c:ext>
        </c:extLst>
      </c:barChart>
      <c:catAx>
        <c:axId val="92358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919669776"/>
        <c:crosses val="autoZero"/>
        <c:auto val="1"/>
        <c:lblAlgn val="ctr"/>
        <c:lblOffset val="100"/>
        <c:noMultiLvlLbl val="0"/>
      </c:catAx>
      <c:valAx>
        <c:axId val="91966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35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Қазақ әдебиеті пәні Біл. сап.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(1).xls]reportSubjectTeacher (1)'!$B$8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(1).xls]reportSubjectTeacher (1)'!$A$9:$A$13</c:f>
              <c:strCache>
                <c:ptCount val="5"/>
                <c:pt idx="1">
                  <c:v>6а</c:v>
                </c:pt>
                <c:pt idx="2">
                  <c:v>6ә</c:v>
                </c:pt>
                <c:pt idx="3">
                  <c:v>7а</c:v>
                </c:pt>
                <c:pt idx="4">
                  <c:v>8а</c:v>
                </c:pt>
              </c:strCache>
            </c:strRef>
          </c:cat>
          <c:val>
            <c:numRef>
              <c:f>'[reportSubjectTeacher (1).xls]reportSubjectTeacher (1)'!$B$9:$B$13</c:f>
              <c:numCache>
                <c:formatCode>General</c:formatCode>
                <c:ptCount val="5"/>
                <c:pt idx="1">
                  <c:v>50</c:v>
                </c:pt>
                <c:pt idx="2">
                  <c:v>63.64</c:v>
                </c:pt>
                <c:pt idx="3">
                  <c:v>71.430000000000007</c:v>
                </c:pt>
                <c:pt idx="4">
                  <c:v>56.52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9-4F5C-A210-714942787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99574319"/>
        <c:axId val="297848991"/>
      </c:barChart>
      <c:catAx>
        <c:axId val="299574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97848991"/>
        <c:crosses val="autoZero"/>
        <c:auto val="1"/>
        <c:lblAlgn val="ctr"/>
        <c:lblOffset val="100"/>
        <c:noMultiLvlLbl val="0"/>
      </c:catAx>
      <c:valAx>
        <c:axId val="297848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57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Қазақ тілі пәні Біл. сап.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[reportSubjectTeacher.xls]reportSubjectTeacher!$B$8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[reportSubjectTeacher.xls]reportSubjectTeacher!$A$9:$A$16</c:f>
              <c:strCache>
                <c:ptCount val="7"/>
                <c:pt idx="1">
                  <c:v>6а </c:v>
                </c:pt>
                <c:pt idx="2">
                  <c:v>6ә</c:v>
                </c:pt>
                <c:pt idx="3">
                  <c:v>7а</c:v>
                </c:pt>
                <c:pt idx="4">
                  <c:v>7ә</c:v>
                </c:pt>
                <c:pt idx="5">
                  <c:v>8а</c:v>
                </c:pt>
                <c:pt idx="6">
                  <c:v>10а</c:v>
                </c:pt>
              </c:strCache>
            </c:strRef>
          </c:cat>
          <c:val>
            <c:numRef>
              <c:f>[reportSubjectTeacher.xls]reportSubjectTeacher!$B$9:$B$16</c:f>
              <c:numCache>
                <c:formatCode>General</c:formatCode>
                <c:ptCount val="7"/>
                <c:pt idx="1">
                  <c:v>42.86</c:v>
                </c:pt>
                <c:pt idx="2">
                  <c:v>63.64</c:v>
                </c:pt>
                <c:pt idx="3">
                  <c:v>71.430000000000007</c:v>
                </c:pt>
                <c:pt idx="4">
                  <c:v>69.23</c:v>
                </c:pt>
                <c:pt idx="5">
                  <c:v>52.17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B1A-9ED7-2195AC2BF6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77854320"/>
        <c:axId val="1249284688"/>
      </c:barChart>
      <c:catAx>
        <c:axId val="97785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49284688"/>
        <c:crosses val="autoZero"/>
        <c:auto val="1"/>
        <c:lblAlgn val="ctr"/>
        <c:lblOffset val="100"/>
        <c:noMultiLvlLbl val="0"/>
      </c:catAx>
      <c:valAx>
        <c:axId val="124928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785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08089977643032E-2"/>
          <c:y val="0.18364852858913469"/>
          <c:w val="0.94498382004471393"/>
          <c:h val="0.66303956301894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ҚАЗ.xlsx]Лист1'!$D$114</c:f>
              <c:strCache>
                <c:ptCount val="1"/>
                <c:pt idx="0">
                  <c:v>6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ҚАЗ.xlsx]Лист1'!$E$114:$H$114</c:f>
              <c:numCache>
                <c:formatCode>General</c:formatCode>
                <c:ptCount val="4"/>
                <c:pt idx="0">
                  <c:v>35.71</c:v>
                </c:pt>
                <c:pt idx="1">
                  <c:v>3.5</c:v>
                </c:pt>
                <c:pt idx="2">
                  <c:v>52.77</c:v>
                </c:pt>
                <c:pt idx="3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C-40FE-A48C-6640A31DD3BC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ҚАЗ.xlsx]Лист1'!$D$115</c:f>
              <c:strCache>
                <c:ptCount val="1"/>
                <c:pt idx="0">
                  <c:v>6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ҚАЗ.xlsx]Лист1'!$E$115:$H$115</c:f>
              <c:numCache>
                <c:formatCode>General</c:formatCode>
                <c:ptCount val="4"/>
                <c:pt idx="0">
                  <c:v>63.63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C-40FE-A48C-6640A31DD3BC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ҚАЗ.xlsx]Лист1'!$D$116</c:f>
              <c:strCache>
                <c:ptCount val="1"/>
                <c:pt idx="0">
                  <c:v>7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ҚАЗ.xlsx]Лист1'!$E$116:$H$116</c:f>
              <c:numCache>
                <c:formatCode>General</c:formatCode>
                <c:ptCount val="4"/>
                <c:pt idx="0">
                  <c:v>57.14</c:v>
                </c:pt>
                <c:pt idx="1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C-40FE-A48C-6640A31DD3BC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ҚАЗ.xlsx]Лист1'!$D$117</c:f>
              <c:strCache>
                <c:ptCount val="1"/>
                <c:pt idx="0">
                  <c:v>8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ҚАЗ.xlsx]Лист1'!$E$117:$H$117</c:f>
              <c:numCache>
                <c:formatCode>General</c:formatCode>
                <c:ptCount val="4"/>
                <c:pt idx="0">
                  <c:v>50</c:v>
                </c:pt>
                <c:pt idx="1">
                  <c:v>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BC-40FE-A48C-6640A31DD3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0639071"/>
        <c:axId val="1110646559"/>
      </c:barChart>
      <c:catAx>
        <c:axId val="111063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10646559"/>
        <c:crosses val="autoZero"/>
        <c:auto val="1"/>
        <c:lblAlgn val="ctr"/>
        <c:lblOffset val="100"/>
        <c:noMultiLvlLbl val="0"/>
      </c:catAx>
      <c:valAx>
        <c:axId val="11106465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063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(3).xls]reportSubjectTeacher (3)'!$B$8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(3).xls]reportSubjectTeacher (3)'!$A$9:$A$19</c:f>
              <c:strCache>
                <c:ptCount val="10"/>
                <c:pt idx="1">
                  <c:v>7ә</c:v>
                </c:pt>
                <c:pt idx="3">
                  <c:v>9а</c:v>
                </c:pt>
                <c:pt idx="4">
                  <c:v>10а</c:v>
                </c:pt>
                <c:pt idx="5">
                  <c:v>11 "А"</c:v>
                </c:pt>
                <c:pt idx="6">
                  <c:v>7ә әдеб</c:v>
                </c:pt>
                <c:pt idx="7">
                  <c:v>9а әдеб</c:v>
                </c:pt>
                <c:pt idx="8">
                  <c:v>10а әдеб</c:v>
                </c:pt>
                <c:pt idx="9">
                  <c:v>11 "А" әдеб</c:v>
                </c:pt>
              </c:strCache>
            </c:strRef>
          </c:cat>
          <c:val>
            <c:numRef>
              <c:f>'[reportSubjectTeacher (3).xls]reportSubjectTeacher (3)'!$B$9:$B$19</c:f>
              <c:numCache>
                <c:formatCode>General</c:formatCode>
                <c:ptCount val="10"/>
                <c:pt idx="1">
                  <c:v>69.23</c:v>
                </c:pt>
                <c:pt idx="3">
                  <c:v>73.33</c:v>
                </c:pt>
                <c:pt idx="4">
                  <c:v>75</c:v>
                </c:pt>
                <c:pt idx="5">
                  <c:v>87.5</c:v>
                </c:pt>
                <c:pt idx="6">
                  <c:v>69.23</c:v>
                </c:pt>
                <c:pt idx="7">
                  <c:v>66.67</c:v>
                </c:pt>
                <c:pt idx="8">
                  <c:v>75</c:v>
                </c:pt>
                <c:pt idx="9">
                  <c:v>93.75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2-46C3-8B11-4D3A2CC69E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88863631"/>
        <c:axId val="297847327"/>
      </c:barChart>
      <c:catAx>
        <c:axId val="48886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97847327"/>
        <c:crosses val="autoZero"/>
        <c:auto val="1"/>
        <c:lblAlgn val="ctr"/>
        <c:lblOffset val="100"/>
        <c:noMultiLvlLbl val="0"/>
      </c:catAx>
      <c:valAx>
        <c:axId val="29784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886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(5).xls]reportSubjectTeacher (5)'!$B$8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(5).xls]reportSubjectTeacher (5)'!$A$9:$A$15</c:f>
              <c:strCache>
                <c:ptCount val="7"/>
                <c:pt idx="1">
                  <c:v>5а әдеб</c:v>
                </c:pt>
                <c:pt idx="2">
                  <c:v>5ә  әдеб</c:v>
                </c:pt>
                <c:pt idx="3">
                  <c:v>9ә әдеб</c:v>
                </c:pt>
                <c:pt idx="4">
                  <c:v>5а қаз-т</c:v>
                </c:pt>
                <c:pt idx="5">
                  <c:v>5ә қаз -т</c:v>
                </c:pt>
                <c:pt idx="6">
                  <c:v>9ә қаз -т</c:v>
                </c:pt>
              </c:strCache>
            </c:strRef>
          </c:cat>
          <c:val>
            <c:numRef>
              <c:f>'[reportSubjectTeacher (5).xls]reportSubjectTeacher (5)'!$B$9:$B$15</c:f>
              <c:numCache>
                <c:formatCode>General</c:formatCode>
                <c:ptCount val="7"/>
                <c:pt idx="1">
                  <c:v>87.5</c:v>
                </c:pt>
                <c:pt idx="2">
                  <c:v>86.67</c:v>
                </c:pt>
                <c:pt idx="3">
                  <c:v>86.67</c:v>
                </c:pt>
                <c:pt idx="4">
                  <c:v>75</c:v>
                </c:pt>
                <c:pt idx="5">
                  <c:v>73.33</c:v>
                </c:pt>
                <c:pt idx="6">
                  <c:v>73.33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F-454D-BDDD-6A3BDDD712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0713760"/>
        <c:axId val="22501616"/>
      </c:barChart>
      <c:catAx>
        <c:axId val="9071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2501616"/>
        <c:crosses val="autoZero"/>
        <c:auto val="1"/>
        <c:lblAlgn val="ctr"/>
        <c:lblOffset val="100"/>
        <c:noMultiLvlLbl val="0"/>
      </c:catAx>
      <c:valAx>
        <c:axId val="22501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7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(6)'!$A$9:$A$16</c:f>
              <c:strCache>
                <c:ptCount val="8"/>
                <c:pt idx="1">
                  <c:v>7ә алгебра</c:v>
                </c:pt>
                <c:pt idx="2">
                  <c:v>9а алгебра</c:v>
                </c:pt>
                <c:pt idx="3">
                  <c:v>9ә алгебра ү\о</c:v>
                </c:pt>
                <c:pt idx="4">
                  <c:v>5ә матем</c:v>
                </c:pt>
                <c:pt idx="5">
                  <c:v>11 "А" Алгебра және АБ</c:v>
                </c:pt>
                <c:pt idx="6">
                  <c:v>7Ә геометрия</c:v>
                </c:pt>
                <c:pt idx="7">
                  <c:v>9Агеометрия</c:v>
                </c:pt>
              </c:strCache>
            </c:strRef>
          </c:cat>
          <c:val>
            <c:numRef>
              <c:f>'[reportSubjectTeacher (6).xls]reportSubjectTeacher (6)'!$B$9:$B$16</c:f>
              <c:numCache>
                <c:formatCode>General</c:formatCode>
                <c:ptCount val="8"/>
                <c:pt idx="1">
                  <c:v>61.54</c:v>
                </c:pt>
                <c:pt idx="2">
                  <c:v>66.67</c:v>
                </c:pt>
                <c:pt idx="3">
                  <c:v>100</c:v>
                </c:pt>
                <c:pt idx="4">
                  <c:v>73.33</c:v>
                </c:pt>
                <c:pt idx="5">
                  <c:v>81.25</c:v>
                </c:pt>
                <c:pt idx="6">
                  <c:v>61.54</c:v>
                </c:pt>
                <c:pt idx="7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B-4CC2-B6AF-03A0EB15E7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4217024"/>
        <c:axId val="1540774000"/>
      </c:barChart>
      <c:catAx>
        <c:axId val="147421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540774000"/>
        <c:crosses val="autoZero"/>
        <c:auto val="1"/>
        <c:lblAlgn val="ctr"/>
        <c:lblOffset val="100"/>
        <c:noMultiLvlLbl val="0"/>
      </c:catAx>
      <c:valAx>
        <c:axId val="154077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42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(6)'!$A$9:$A$15</c:f>
              <c:strCache>
                <c:ptCount val="7"/>
                <c:pt idx="1">
                  <c:v>6А матем</c:v>
                </c:pt>
                <c:pt idx="2">
                  <c:v>7Ә алгебра</c:v>
                </c:pt>
                <c:pt idx="3">
                  <c:v>9Ә алгебра</c:v>
                </c:pt>
                <c:pt idx="4">
                  <c:v>10А Алгебра ж\е АБ</c:v>
                </c:pt>
                <c:pt idx="5">
                  <c:v>7А геометрия</c:v>
                </c:pt>
                <c:pt idx="6">
                  <c:v>9Әгеометри</c:v>
                </c:pt>
              </c:strCache>
            </c:strRef>
          </c:cat>
          <c:val>
            <c:numRef>
              <c:f>'[reportSubjectTeacher (6).xls]reportSubjectTeacher (6)'!$B$9:$B$15</c:f>
              <c:numCache>
                <c:formatCode>General</c:formatCode>
                <c:ptCount val="7"/>
                <c:pt idx="1">
                  <c:v>42.86</c:v>
                </c:pt>
                <c:pt idx="2">
                  <c:v>57.14</c:v>
                </c:pt>
                <c:pt idx="3">
                  <c:v>53.33</c:v>
                </c:pt>
                <c:pt idx="4">
                  <c:v>55</c:v>
                </c:pt>
                <c:pt idx="5">
                  <c:v>57.14</c:v>
                </c:pt>
                <c:pt idx="6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C-45DD-BD8A-5A61BE9AE1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2140144"/>
        <c:axId val="1532166304"/>
      </c:barChart>
      <c:catAx>
        <c:axId val="168214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532166304"/>
        <c:crosses val="autoZero"/>
        <c:auto val="1"/>
        <c:lblAlgn val="ctr"/>
        <c:lblOffset val="100"/>
        <c:noMultiLvlLbl val="0"/>
      </c:catAx>
      <c:valAx>
        <c:axId val="15321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8214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(6)'!$A$9:$A$15</c:f>
              <c:strCache>
                <c:ptCount val="5"/>
                <c:pt idx="1">
                  <c:v>5А матем</c:v>
                </c:pt>
                <c:pt idx="2">
                  <c:v>6Ә матем</c:v>
                </c:pt>
                <c:pt idx="3">
                  <c:v>8А алгебра</c:v>
                </c:pt>
                <c:pt idx="4">
                  <c:v>8Агеометрия</c:v>
                </c:pt>
              </c:strCache>
            </c:strRef>
          </c:cat>
          <c:val>
            <c:numRef>
              <c:f>'[reportSubjectTeacher (6).xls]reportSubjectTeacher (6)'!$B$9:$B$15</c:f>
              <c:numCache>
                <c:formatCode>General</c:formatCode>
                <c:ptCount val="7"/>
                <c:pt idx="1">
                  <c:v>68.75</c:v>
                </c:pt>
                <c:pt idx="2">
                  <c:v>54.55</c:v>
                </c:pt>
                <c:pt idx="3">
                  <c:v>56.52</c:v>
                </c:pt>
                <c:pt idx="4">
                  <c:v>56.52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5-44B6-8944-C8C0791BAA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2140144"/>
        <c:axId val="1532166304"/>
      </c:barChart>
      <c:catAx>
        <c:axId val="168214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532166304"/>
        <c:crosses val="autoZero"/>
        <c:auto val="1"/>
        <c:lblAlgn val="ctr"/>
        <c:lblOffset val="100"/>
        <c:noMultiLvlLbl val="0"/>
      </c:catAx>
      <c:valAx>
        <c:axId val="15321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8214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(2).xls]reportSubjectTeacher (2)'!$A$10:$A$19</c:f>
              <c:strCache>
                <c:ptCount val="10"/>
                <c:pt idx="0">
                  <c:v>5ә</c:v>
                </c:pt>
                <c:pt idx="1">
                  <c:v>7ә</c:v>
                </c:pt>
                <c:pt idx="3">
                  <c:v>9ә</c:v>
                </c:pt>
                <c:pt idx="5">
                  <c:v>11 "А"</c:v>
                </c:pt>
                <c:pt idx="6">
                  <c:v>11 "А"  д тарих</c:v>
                </c:pt>
                <c:pt idx="7">
                  <c:v>11 "А"   құқық негіз</c:v>
                </c:pt>
                <c:pt idx="8">
                  <c:v>9А география</c:v>
                </c:pt>
                <c:pt idx="9">
                  <c:v>9Ә география</c:v>
                </c:pt>
              </c:strCache>
            </c:strRef>
          </c:cat>
          <c:val>
            <c:numRef>
              <c:f>'[reportSubjectTeacher (2).xls]reportSubjectTeacher (2)'!$B$10:$B$19</c:f>
              <c:numCache>
                <c:formatCode>General</c:formatCode>
                <c:ptCount val="10"/>
                <c:pt idx="0">
                  <c:v>66.67</c:v>
                </c:pt>
                <c:pt idx="1">
                  <c:v>69.23</c:v>
                </c:pt>
                <c:pt idx="3">
                  <c:v>66.67</c:v>
                </c:pt>
                <c:pt idx="5">
                  <c:v>87.5</c:v>
                </c:pt>
                <c:pt idx="6">
                  <c:v>87.5</c:v>
                </c:pt>
                <c:pt idx="7">
                  <c:v>87.5</c:v>
                </c:pt>
                <c:pt idx="8">
                  <c:v>80</c:v>
                </c:pt>
                <c:pt idx="9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F-4B44-B0F8-63A32390A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62492288"/>
        <c:axId val="1870337168"/>
      </c:barChart>
      <c:catAx>
        <c:axId val="186249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70337168"/>
        <c:crosses val="autoZero"/>
        <c:auto val="1"/>
        <c:lblAlgn val="ctr"/>
        <c:lblOffset val="100"/>
        <c:noMultiLvlLbl val="0"/>
      </c:catAx>
      <c:valAx>
        <c:axId val="187033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24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06255430060818E-2"/>
          <c:y val="0"/>
          <c:w val="0.97610773240660298"/>
          <c:h val="0.83267621092817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'[reportSubjectTeacher (5).xls]Лист1'!$D$3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(5).xls]Лист1'!$C$4:$C$10</c:f>
              <c:strCache>
                <c:ptCount val="7"/>
                <c:pt idx="0">
                  <c:v>6а  Қазақстан тарихы </c:v>
                </c:pt>
                <c:pt idx="1">
                  <c:v>6ә қазақстан тарихы</c:v>
                </c:pt>
                <c:pt idx="2">
                  <c:v>6а жаратылыстану</c:v>
                </c:pt>
                <c:pt idx="3">
                  <c:v>6әжаратылыстану</c:v>
                </c:pt>
                <c:pt idx="4">
                  <c:v>7а география</c:v>
                </c:pt>
                <c:pt idx="5">
                  <c:v>7ә(негізгі) географ</c:v>
                </c:pt>
                <c:pt idx="6">
                  <c:v>8а географ</c:v>
                </c:pt>
              </c:strCache>
            </c:strRef>
          </c:cat>
          <c:val>
            <c:numRef>
              <c:f>'[reportSubjectTeacher (5).xls]Лист1'!$D$4:$D$10</c:f>
              <c:numCache>
                <c:formatCode>General</c:formatCode>
                <c:ptCount val="7"/>
                <c:pt idx="0">
                  <c:v>3.79</c:v>
                </c:pt>
                <c:pt idx="1">
                  <c:v>3.91</c:v>
                </c:pt>
                <c:pt idx="2">
                  <c:v>3.79</c:v>
                </c:pt>
                <c:pt idx="3">
                  <c:v>3.91</c:v>
                </c:pt>
                <c:pt idx="4">
                  <c:v>4.07</c:v>
                </c:pt>
                <c:pt idx="5">
                  <c:v>3.92</c:v>
                </c:pt>
                <c:pt idx="6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9-463F-9408-7E89B32F1C31}"/>
            </c:ext>
          </c:extLst>
        </c:ser>
        <c:ser>
          <c:idx val="1"/>
          <c:order val="1"/>
          <c:tx>
            <c:strRef>
              <c:f>'[reportSubjectTeacher (5).xls]Лист1'!$E$3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(5).xls]Лист1'!$C$4:$C$10</c:f>
              <c:strCache>
                <c:ptCount val="7"/>
                <c:pt idx="0">
                  <c:v>6а  Қазақстан тарихы </c:v>
                </c:pt>
                <c:pt idx="1">
                  <c:v>6ә қазақстан тарихы</c:v>
                </c:pt>
                <c:pt idx="2">
                  <c:v>6а жаратылыстану</c:v>
                </c:pt>
                <c:pt idx="3">
                  <c:v>6әжаратылыстану</c:v>
                </c:pt>
                <c:pt idx="4">
                  <c:v>7а география</c:v>
                </c:pt>
                <c:pt idx="5">
                  <c:v>7ә(негізгі) географ</c:v>
                </c:pt>
                <c:pt idx="6">
                  <c:v>8а географ</c:v>
                </c:pt>
              </c:strCache>
            </c:strRef>
          </c:cat>
          <c:val>
            <c:numRef>
              <c:f>'[reportSubjectTeacher (5).xls]Лист1'!$E$4:$E$10</c:f>
              <c:numCache>
                <c:formatCode>General</c:formatCode>
                <c:ptCount val="7"/>
                <c:pt idx="0">
                  <c:v>42.86</c:v>
                </c:pt>
                <c:pt idx="1">
                  <c:v>54.55</c:v>
                </c:pt>
                <c:pt idx="2">
                  <c:v>42.86</c:v>
                </c:pt>
                <c:pt idx="3">
                  <c:v>54.55</c:v>
                </c:pt>
                <c:pt idx="4">
                  <c:v>64.290000000000006</c:v>
                </c:pt>
                <c:pt idx="5">
                  <c:v>61.54</c:v>
                </c:pt>
                <c:pt idx="6">
                  <c:v>60.87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9-463F-9408-7E89B32F1C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987584"/>
        <c:axId val="1496353472"/>
      </c:barChart>
      <c:catAx>
        <c:axId val="398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496353472"/>
        <c:crosses val="autoZero"/>
        <c:auto val="1"/>
        <c:lblAlgn val="ctr"/>
        <c:lblOffset val="100"/>
        <c:noMultiLvlLbl val="0"/>
      </c:catAx>
      <c:valAx>
        <c:axId val="149635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(8).xls]reportSubjectTeacher (8)'!$A$8:$A$12</c:f>
              <c:strCache>
                <c:ptCount val="5"/>
                <c:pt idx="0">
                  <c:v>10а дүниежүзі тарих</c:v>
                </c:pt>
                <c:pt idx="1">
                  <c:v>10а құқық негіздері</c:v>
                </c:pt>
                <c:pt idx="2">
                  <c:v>7а қазақстан тарихы </c:v>
                </c:pt>
                <c:pt idx="3">
                  <c:v>8ақазақстан тарихы</c:v>
                </c:pt>
                <c:pt idx="4">
                  <c:v>9ақазақстан тарихы</c:v>
                </c:pt>
              </c:strCache>
            </c:strRef>
          </c:cat>
          <c:val>
            <c:numRef>
              <c:f>'[reportSubjectTeacher (8).xls]reportSubjectTeacher (8)'!$B$8:$B$12</c:f>
              <c:numCache>
                <c:formatCode>General</c:formatCode>
                <c:ptCount val="5"/>
                <c:pt idx="0">
                  <c:v>3.85</c:v>
                </c:pt>
                <c:pt idx="1">
                  <c:v>3.85</c:v>
                </c:pt>
                <c:pt idx="2">
                  <c:v>4.07</c:v>
                </c:pt>
                <c:pt idx="3">
                  <c:v>4.09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3-41A2-9C8A-EFFDB071C64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(8).xls]reportSubjectTeacher (8)'!$A$8:$A$12</c:f>
              <c:strCache>
                <c:ptCount val="5"/>
                <c:pt idx="0">
                  <c:v>10а дүниежүзі тарих</c:v>
                </c:pt>
                <c:pt idx="1">
                  <c:v>10а құқық негіздері</c:v>
                </c:pt>
                <c:pt idx="2">
                  <c:v>7а қазақстан тарихы </c:v>
                </c:pt>
                <c:pt idx="3">
                  <c:v>8ақазақстан тарихы</c:v>
                </c:pt>
                <c:pt idx="4">
                  <c:v>9ақазақстан тарихы</c:v>
                </c:pt>
              </c:strCache>
            </c:strRef>
          </c:cat>
          <c:val>
            <c:numRef>
              <c:f>'[reportSubjectTeacher (8).xls]reportSubjectTeacher (8)'!$C$8:$C$12</c:f>
              <c:numCache>
                <c:formatCode>General</c:formatCode>
                <c:ptCount val="5"/>
                <c:pt idx="0">
                  <c:v>65</c:v>
                </c:pt>
                <c:pt idx="1">
                  <c:v>65</c:v>
                </c:pt>
                <c:pt idx="2">
                  <c:v>71.430000000000007</c:v>
                </c:pt>
                <c:pt idx="3">
                  <c:v>69.569999999999993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3-41A2-9C8A-EFFDB071C6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29110815"/>
        <c:axId val="1594175647"/>
      </c:barChart>
      <c:catAx>
        <c:axId val="1529110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94175647"/>
        <c:crosses val="autoZero"/>
        <c:auto val="1"/>
        <c:lblAlgn val="ctr"/>
        <c:lblOffset val="100"/>
        <c:noMultiLvlLbl val="0"/>
      </c:catAx>
      <c:valAx>
        <c:axId val="1594175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11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(10).xls]reportSubjectTeacher (10)'!$B$8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(10).xls]reportSubjectTeacher (10)'!$A$9:$A$16</c:f>
              <c:strCache>
                <c:ptCount val="8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7ә</c:v>
                </c:pt>
                <c:pt idx="5">
                  <c:v>(негізгі)</c:v>
                </c:pt>
                <c:pt idx="6">
                  <c:v>8а</c:v>
                </c:pt>
                <c:pt idx="7">
                  <c:v>11 "А"</c:v>
                </c:pt>
              </c:strCache>
            </c:strRef>
          </c:cat>
          <c:val>
            <c:numRef>
              <c:f>'[reportSubjectTeacher (10).xls]reportSubjectTeacher (10)'!$B$9:$B$16</c:f>
              <c:numCache>
                <c:formatCode>General</c:formatCode>
                <c:ptCount val="8"/>
                <c:pt idx="1">
                  <c:v>4.13</c:v>
                </c:pt>
                <c:pt idx="2">
                  <c:v>3.93</c:v>
                </c:pt>
                <c:pt idx="3">
                  <c:v>3.86</c:v>
                </c:pt>
                <c:pt idx="4">
                  <c:v>4</c:v>
                </c:pt>
                <c:pt idx="6">
                  <c:v>3.83</c:v>
                </c:pt>
                <c:pt idx="7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C-4AD9-BFF8-83B38B60A118}"/>
            </c:ext>
          </c:extLst>
        </c:ser>
        <c:ser>
          <c:idx val="1"/>
          <c:order val="1"/>
          <c:tx>
            <c:strRef>
              <c:f>'[reportSubjectTeacher (10).xls]reportSubjectTeacher (10)'!$C$8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(10).xls]reportSubjectTeacher (10)'!$A$9:$A$16</c:f>
              <c:strCache>
                <c:ptCount val="8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7ә</c:v>
                </c:pt>
                <c:pt idx="5">
                  <c:v>(негізгі)</c:v>
                </c:pt>
                <c:pt idx="6">
                  <c:v>8а</c:v>
                </c:pt>
                <c:pt idx="7">
                  <c:v>11 "А"</c:v>
                </c:pt>
              </c:strCache>
            </c:strRef>
          </c:cat>
          <c:val>
            <c:numRef>
              <c:f>'[reportSubjectTeacher (10).xls]reportSubjectTeacher (10)'!$C$9:$C$16</c:f>
              <c:numCache>
                <c:formatCode>General</c:formatCode>
                <c:ptCount val="8"/>
                <c:pt idx="1">
                  <c:v>75</c:v>
                </c:pt>
                <c:pt idx="2">
                  <c:v>60</c:v>
                </c:pt>
                <c:pt idx="3">
                  <c:v>57.14</c:v>
                </c:pt>
                <c:pt idx="4">
                  <c:v>76.92</c:v>
                </c:pt>
                <c:pt idx="6">
                  <c:v>60.87</c:v>
                </c:pt>
                <c:pt idx="7">
                  <c:v>93.75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C-4AD9-BFF8-83B38B60A1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3213263"/>
        <c:axId val="1465232975"/>
      </c:barChart>
      <c:catAx>
        <c:axId val="1593213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465232975"/>
        <c:crosses val="autoZero"/>
        <c:auto val="1"/>
        <c:lblAlgn val="ctr"/>
        <c:lblOffset val="100"/>
        <c:noMultiLvlLbl val="0"/>
      </c:catAx>
      <c:valAx>
        <c:axId val="1465232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321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2905147273257511"/>
          <c:w val="0.93888888888888888"/>
          <c:h val="0.7443664333624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'[reportSubjectTeacher (11).xls]reportSubjectTeacher (11)'!$B$8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(11).xls]reportSubjectTeacher (11)'!$A$9:$A$16</c:f>
              <c:strCache>
                <c:ptCount val="8"/>
                <c:pt idx="1">
                  <c:v>3а</c:v>
                </c:pt>
                <c:pt idx="2">
                  <c:v>3ә</c:v>
                </c:pt>
                <c:pt idx="3">
                  <c:v>6а</c:v>
                </c:pt>
                <c:pt idx="4">
                  <c:v>6ә</c:v>
                </c:pt>
                <c:pt idx="5">
                  <c:v>9а</c:v>
                </c:pt>
                <c:pt idx="6">
                  <c:v>9ә</c:v>
                </c:pt>
                <c:pt idx="7">
                  <c:v>10а</c:v>
                </c:pt>
              </c:strCache>
            </c:strRef>
          </c:cat>
          <c:val>
            <c:numRef>
              <c:f>'[reportSubjectTeacher (11).xls]reportSubjectTeacher (11)'!$B$9:$B$16</c:f>
              <c:numCache>
                <c:formatCode>General</c:formatCode>
                <c:ptCount val="8"/>
                <c:pt idx="1">
                  <c:v>4</c:v>
                </c:pt>
                <c:pt idx="2">
                  <c:v>3.94</c:v>
                </c:pt>
                <c:pt idx="3">
                  <c:v>3.64</c:v>
                </c:pt>
                <c:pt idx="4">
                  <c:v>3.86</c:v>
                </c:pt>
                <c:pt idx="5">
                  <c:v>3.6</c:v>
                </c:pt>
                <c:pt idx="6">
                  <c:v>3.8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F-46F4-963D-7B0379063E50}"/>
            </c:ext>
          </c:extLst>
        </c:ser>
        <c:ser>
          <c:idx val="1"/>
          <c:order val="1"/>
          <c:tx>
            <c:strRef>
              <c:f>'[reportSubjectTeacher (11).xls]reportSubjectTeacher (11)'!$C$8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(11).xls]reportSubjectTeacher (11)'!$A$9:$A$16</c:f>
              <c:strCache>
                <c:ptCount val="8"/>
                <c:pt idx="1">
                  <c:v>3а</c:v>
                </c:pt>
                <c:pt idx="2">
                  <c:v>3ә</c:v>
                </c:pt>
                <c:pt idx="3">
                  <c:v>6а</c:v>
                </c:pt>
                <c:pt idx="4">
                  <c:v>6ә</c:v>
                </c:pt>
                <c:pt idx="5">
                  <c:v>9а</c:v>
                </c:pt>
                <c:pt idx="6">
                  <c:v>9ә</c:v>
                </c:pt>
                <c:pt idx="7">
                  <c:v>10а</c:v>
                </c:pt>
              </c:strCache>
            </c:strRef>
          </c:cat>
          <c:val>
            <c:numRef>
              <c:f>'[reportSubjectTeacher (11).xls]reportSubjectTeacher (11)'!$C$9:$C$16</c:f>
              <c:numCache>
                <c:formatCode>General</c:formatCode>
                <c:ptCount val="8"/>
                <c:pt idx="1">
                  <c:v>63.16</c:v>
                </c:pt>
                <c:pt idx="2">
                  <c:v>61.11</c:v>
                </c:pt>
                <c:pt idx="3">
                  <c:v>42.86</c:v>
                </c:pt>
                <c:pt idx="4">
                  <c:v>54.55</c:v>
                </c:pt>
                <c:pt idx="5">
                  <c:v>40</c:v>
                </c:pt>
                <c:pt idx="6">
                  <c:v>60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1F-46F4-963D-7B0379063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4897775"/>
        <c:axId val="1600257967"/>
      </c:barChart>
      <c:catAx>
        <c:axId val="1594897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00257967"/>
        <c:crosses val="autoZero"/>
        <c:auto val="1"/>
        <c:lblAlgn val="ctr"/>
        <c:lblOffset val="100"/>
        <c:noMultiLvlLbl val="0"/>
      </c:catAx>
      <c:valAx>
        <c:axId val="1600257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489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00917464587988E-2"/>
          <c:y val="0.18931680780809049"/>
          <c:w val="0.95479816507082405"/>
          <c:h val="0.6536658389075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ҚАЗ.xlsx]Лист1'!$K$114</c:f>
              <c:strCache>
                <c:ptCount val="1"/>
                <c:pt idx="0">
                  <c:v>6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ҚАЗ.xlsx]Лист1'!$L$114:$O$114</c:f>
              <c:numCache>
                <c:formatCode>General</c:formatCode>
                <c:ptCount val="4"/>
                <c:pt idx="0">
                  <c:v>42.85</c:v>
                </c:pt>
                <c:pt idx="1">
                  <c:v>3.64</c:v>
                </c:pt>
                <c:pt idx="2">
                  <c:v>55.55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E34-A112-19C9230A1404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ҚАЗ.xlsx]Лист1'!$K$115</c:f>
              <c:strCache>
                <c:ptCount val="1"/>
                <c:pt idx="0">
                  <c:v>6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ҚАЗ.xlsx]Лист1'!$L$115:$O$115</c:f>
              <c:numCache>
                <c:formatCode>General</c:formatCode>
                <c:ptCount val="4"/>
                <c:pt idx="0">
                  <c:v>63.63</c:v>
                </c:pt>
                <c:pt idx="1">
                  <c:v>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E-4E34-A112-19C9230A1404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ҚАЗ.xlsx]Лист1'!$K$116</c:f>
              <c:strCache>
                <c:ptCount val="1"/>
                <c:pt idx="0">
                  <c:v>7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ҚАЗ.xlsx]Лист1'!$L$116:$O$116</c:f>
              <c:numCache>
                <c:formatCode>General</c:formatCode>
                <c:ptCount val="4"/>
                <c:pt idx="0">
                  <c:v>57.14</c:v>
                </c:pt>
                <c:pt idx="1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E-4E34-A112-19C9230A1404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ҚАЗ.xlsx]Лист1'!$K$117</c:f>
              <c:strCache>
                <c:ptCount val="1"/>
                <c:pt idx="0">
                  <c:v>8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ҚАЗ.xlsx]Лист1'!$L$117:$O$117</c:f>
              <c:numCache>
                <c:formatCode>General</c:formatCode>
                <c:ptCount val="4"/>
                <c:pt idx="0">
                  <c:v>54.54</c:v>
                </c:pt>
                <c:pt idx="1">
                  <c:v>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EE-4E34-A112-19C9230A14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51439"/>
        <c:axId val="1126051855"/>
      </c:barChart>
      <c:catAx>
        <c:axId val="112605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51855"/>
        <c:crosses val="autoZero"/>
        <c:auto val="1"/>
        <c:lblAlgn val="ctr"/>
        <c:lblOffset val="100"/>
        <c:noMultiLvlLbl val="0"/>
      </c:catAx>
      <c:valAx>
        <c:axId val="1126051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5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(12).xls]reportSubjectTeacher (12)'!$B$8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(12).xls]reportSubjectTeacher (12)'!$A$9:$A$15</c:f>
              <c:strCache>
                <c:ptCount val="7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9ә</c:v>
                </c:pt>
                <c:pt idx="5">
                  <c:v>(негізгі)</c:v>
                </c:pt>
                <c:pt idx="6">
                  <c:v>10а</c:v>
                </c:pt>
              </c:strCache>
            </c:strRef>
          </c:cat>
          <c:val>
            <c:numRef>
              <c:f>'[reportSubjectTeacher (12).xls]reportSubjectTeacher (12)'!$B$9:$B$15</c:f>
              <c:numCache>
                <c:formatCode>General</c:formatCode>
                <c:ptCount val="7"/>
                <c:pt idx="1">
                  <c:v>3.88</c:v>
                </c:pt>
                <c:pt idx="2">
                  <c:v>3.8</c:v>
                </c:pt>
                <c:pt idx="3">
                  <c:v>3.93</c:v>
                </c:pt>
                <c:pt idx="4">
                  <c:v>3.87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588-90C4-E0385A13EF8F}"/>
            </c:ext>
          </c:extLst>
        </c:ser>
        <c:ser>
          <c:idx val="1"/>
          <c:order val="1"/>
          <c:tx>
            <c:strRef>
              <c:f>'[reportSubjectTeacher (12).xls]reportSubjectTeacher (12)'!$C$8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(12).xls]reportSubjectTeacher (12)'!$A$9:$A$15</c:f>
              <c:strCache>
                <c:ptCount val="7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9ә</c:v>
                </c:pt>
                <c:pt idx="5">
                  <c:v>(негізгі)</c:v>
                </c:pt>
                <c:pt idx="6">
                  <c:v>10а</c:v>
                </c:pt>
              </c:strCache>
            </c:strRef>
          </c:cat>
          <c:val>
            <c:numRef>
              <c:f>'[reportSubjectTeacher (12).xls]reportSubjectTeacher (12)'!$C$9:$C$15</c:f>
              <c:numCache>
                <c:formatCode>General</c:formatCode>
                <c:ptCount val="7"/>
                <c:pt idx="1">
                  <c:v>62.5</c:v>
                </c:pt>
                <c:pt idx="2">
                  <c:v>60</c:v>
                </c:pt>
                <c:pt idx="3">
                  <c:v>64.290000000000006</c:v>
                </c:pt>
                <c:pt idx="4">
                  <c:v>60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588-90C4-E0385A13EF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645775"/>
        <c:axId val="42967215"/>
      </c:barChart>
      <c:catAx>
        <c:axId val="664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2967215"/>
        <c:crosses val="autoZero"/>
        <c:auto val="1"/>
        <c:lblAlgn val="ctr"/>
        <c:lblOffset val="100"/>
        <c:noMultiLvlLbl val="0"/>
      </c:catAx>
      <c:valAx>
        <c:axId val="429672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'[reportProgressSchool (3).xls]Лист1'!$D$6</c:f>
              <c:strCache>
                <c:ptCount val="1"/>
                <c:pt idx="0">
                  <c:v>І тоқсан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(3).xls]Лист1'!$D$7:$D$12</c:f>
              <c:numCache>
                <c:formatCode>General</c:formatCode>
                <c:ptCount val="6"/>
                <c:pt idx="0">
                  <c:v>268</c:v>
                </c:pt>
                <c:pt idx="1">
                  <c:v>55</c:v>
                </c:pt>
                <c:pt idx="2">
                  <c:v>77</c:v>
                </c:pt>
                <c:pt idx="3">
                  <c:v>136</c:v>
                </c:pt>
                <c:pt idx="4">
                  <c:v>49.25</c:v>
                </c:pt>
                <c:pt idx="5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6-450D-8AFA-FC2A3E76734C}"/>
            </c:ext>
          </c:extLst>
        </c:ser>
        <c:ser>
          <c:idx val="1"/>
          <c:order val="1"/>
          <c:tx>
            <c:strRef>
              <c:f>'[reportProgressSchool (3).xls]Лист1'!$E$6</c:f>
              <c:strCache>
                <c:ptCount val="1"/>
                <c:pt idx="0">
                  <c:v>II тоқсан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(3).xls]Лист1'!$E$7:$E$12</c:f>
              <c:numCache>
                <c:formatCode>General</c:formatCode>
                <c:ptCount val="6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50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6-450D-8AFA-FC2A3E76734C}"/>
            </c:ext>
          </c:extLst>
        </c:ser>
        <c:ser>
          <c:idx val="2"/>
          <c:order val="2"/>
          <c:tx>
            <c:strRef>
              <c:f>'[reportProgressSchool (3).xls]Лист1'!$F$6</c:f>
              <c:strCache>
                <c:ptCount val="1"/>
                <c:pt idx="0">
                  <c:v>III тоқсан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(3).xls]Лист1'!$F$7:$F$12</c:f>
              <c:numCache>
                <c:formatCode>General</c:formatCode>
                <c:ptCount val="6"/>
                <c:pt idx="0">
                  <c:v>272</c:v>
                </c:pt>
                <c:pt idx="1">
                  <c:v>65</c:v>
                </c:pt>
                <c:pt idx="2">
                  <c:v>84</c:v>
                </c:pt>
                <c:pt idx="3">
                  <c:v>123</c:v>
                </c:pt>
                <c:pt idx="4">
                  <c:v>54.78</c:v>
                </c:pt>
                <c:pt idx="5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6-450D-8AFA-FC2A3E76734C}"/>
            </c:ext>
          </c:extLst>
        </c:ser>
        <c:ser>
          <c:idx val="3"/>
          <c:order val="3"/>
          <c:tx>
            <c:strRef>
              <c:f>'[reportProgressSchool (3).xls]Лист1'!$G$6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(3).xls]Лист1'!$G$7:$G$12</c:f>
              <c:numCache>
                <c:formatCode>General</c:formatCode>
                <c:ptCount val="6"/>
                <c:pt idx="0">
                  <c:v>274</c:v>
                </c:pt>
                <c:pt idx="1">
                  <c:v>65</c:v>
                </c:pt>
                <c:pt idx="2">
                  <c:v>77</c:v>
                </c:pt>
                <c:pt idx="3">
                  <c:v>132</c:v>
                </c:pt>
                <c:pt idx="4">
                  <c:v>51.82</c:v>
                </c:pt>
                <c:pt idx="5">
                  <c:v>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6-450D-8AFA-FC2A3E76734C}"/>
            </c:ext>
          </c:extLst>
        </c:ser>
        <c:ser>
          <c:idx val="4"/>
          <c:order val="4"/>
          <c:tx>
            <c:strRef>
              <c:f>'[reportProgressSchool (3).xls]Лист1'!$H$6</c:f>
              <c:strCache>
                <c:ptCount val="1"/>
                <c:pt idx="0">
                  <c:v>жылдық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(3).xls]Лист1'!$H$7:$H$12</c:f>
              <c:numCache>
                <c:formatCode>General</c:formatCode>
                <c:ptCount val="6"/>
                <c:pt idx="0">
                  <c:v>274</c:v>
                </c:pt>
                <c:pt idx="1">
                  <c:v>66</c:v>
                </c:pt>
                <c:pt idx="2">
                  <c:v>79</c:v>
                </c:pt>
                <c:pt idx="3">
                  <c:v>129</c:v>
                </c:pt>
                <c:pt idx="4">
                  <c:v>52.92</c:v>
                </c:pt>
                <c:pt idx="5">
                  <c:v>4.0199999999999996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6-450D-8AFA-FC2A3E767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08668895"/>
        <c:axId val="2052549583"/>
      </c:barChart>
      <c:catAx>
        <c:axId val="2008668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52549583"/>
        <c:crosses val="autoZero"/>
        <c:auto val="1"/>
        <c:lblAlgn val="ctr"/>
        <c:lblOffset val="100"/>
        <c:noMultiLvlLbl val="0"/>
      </c:catAx>
      <c:valAx>
        <c:axId val="20525495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866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LID4096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'[reportProgressSchool (5).xls]Лист1'!$C$5</c:f>
              <c:strCache>
                <c:ptCount val="1"/>
                <c:pt idx="0">
                  <c:v>білім сапасы 4 тоқсан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(5).xls]Лист1'!$B$6:$B$21</c:f>
              <c:strCache>
                <c:ptCount val="16"/>
                <c:pt idx="0">
                  <c:v>2а</c:v>
                </c:pt>
                <c:pt idx="1">
                  <c:v>2ә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5ә</c:v>
                </c:pt>
                <c:pt idx="7">
                  <c:v>6а</c:v>
                </c:pt>
                <c:pt idx="8">
                  <c:v>6ә</c:v>
                </c:pt>
                <c:pt idx="9">
                  <c:v>7а</c:v>
                </c:pt>
                <c:pt idx="10">
                  <c:v>7ә</c:v>
                </c:pt>
                <c:pt idx="11">
                  <c:v>8а</c:v>
                </c:pt>
                <c:pt idx="12">
                  <c:v>9а</c:v>
                </c:pt>
                <c:pt idx="13">
                  <c:v>9ә</c:v>
                </c:pt>
                <c:pt idx="14">
                  <c:v>10а</c:v>
                </c:pt>
                <c:pt idx="15">
                  <c:v>11а</c:v>
                </c:pt>
              </c:strCache>
            </c:strRef>
          </c:cat>
          <c:val>
            <c:numRef>
              <c:f>'[reportProgressSchool (5).xls]Лист1'!$C$6:$C$21</c:f>
              <c:numCache>
                <c:formatCode>General</c:formatCode>
                <c:ptCount val="16"/>
                <c:pt idx="0">
                  <c:v>60</c:v>
                </c:pt>
                <c:pt idx="1">
                  <c:v>65</c:v>
                </c:pt>
                <c:pt idx="2">
                  <c:v>52.63</c:v>
                </c:pt>
                <c:pt idx="3">
                  <c:v>52.63</c:v>
                </c:pt>
                <c:pt idx="4">
                  <c:v>63.16</c:v>
                </c:pt>
                <c:pt idx="5">
                  <c:v>43.75</c:v>
                </c:pt>
                <c:pt idx="6">
                  <c:v>37.5</c:v>
                </c:pt>
                <c:pt idx="7">
                  <c:v>42.86</c:v>
                </c:pt>
                <c:pt idx="8">
                  <c:v>45.45</c:v>
                </c:pt>
                <c:pt idx="9">
                  <c:v>57.14</c:v>
                </c:pt>
                <c:pt idx="10">
                  <c:v>57.14</c:v>
                </c:pt>
                <c:pt idx="11">
                  <c:v>47.83</c:v>
                </c:pt>
                <c:pt idx="12">
                  <c:v>40</c:v>
                </c:pt>
                <c:pt idx="13">
                  <c:v>43.75</c:v>
                </c:pt>
                <c:pt idx="14">
                  <c:v>50</c:v>
                </c:pt>
                <c:pt idx="1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F-4078-A13D-4B5A53FEA0E0}"/>
            </c:ext>
          </c:extLst>
        </c:ser>
        <c:ser>
          <c:idx val="1"/>
          <c:order val="1"/>
          <c:tx>
            <c:strRef>
              <c:f>'[reportProgressSchool (5).xls]Лист1'!$D$5</c:f>
              <c:strCache>
                <c:ptCount val="1"/>
                <c:pt idx="0">
                  <c:v>білім сапасы  жылдық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(5).xls]Лист1'!$B$6:$B$21</c:f>
              <c:strCache>
                <c:ptCount val="16"/>
                <c:pt idx="0">
                  <c:v>2а</c:v>
                </c:pt>
                <c:pt idx="1">
                  <c:v>2ә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5ә</c:v>
                </c:pt>
                <c:pt idx="7">
                  <c:v>6а</c:v>
                </c:pt>
                <c:pt idx="8">
                  <c:v>6ә</c:v>
                </c:pt>
                <c:pt idx="9">
                  <c:v>7а</c:v>
                </c:pt>
                <c:pt idx="10">
                  <c:v>7ә</c:v>
                </c:pt>
                <c:pt idx="11">
                  <c:v>8а</c:v>
                </c:pt>
                <c:pt idx="12">
                  <c:v>9а</c:v>
                </c:pt>
                <c:pt idx="13">
                  <c:v>9ә</c:v>
                </c:pt>
                <c:pt idx="14">
                  <c:v>10а</c:v>
                </c:pt>
                <c:pt idx="15">
                  <c:v>11а</c:v>
                </c:pt>
              </c:strCache>
            </c:strRef>
          </c:cat>
          <c:val>
            <c:numRef>
              <c:f>'[reportProgressSchool (5).xls]Лист1'!$D$6:$D$21</c:f>
              <c:numCache>
                <c:formatCode>General</c:formatCode>
                <c:ptCount val="16"/>
                <c:pt idx="0">
                  <c:v>53.33</c:v>
                </c:pt>
                <c:pt idx="1">
                  <c:v>62.5</c:v>
                </c:pt>
                <c:pt idx="2">
                  <c:v>63.16</c:v>
                </c:pt>
                <c:pt idx="3">
                  <c:v>52.63</c:v>
                </c:pt>
                <c:pt idx="4">
                  <c:v>63.16</c:v>
                </c:pt>
                <c:pt idx="5">
                  <c:v>50</c:v>
                </c:pt>
                <c:pt idx="6">
                  <c:v>43.75</c:v>
                </c:pt>
                <c:pt idx="7">
                  <c:v>35.71</c:v>
                </c:pt>
                <c:pt idx="8">
                  <c:v>50</c:v>
                </c:pt>
                <c:pt idx="9">
                  <c:v>57.14</c:v>
                </c:pt>
                <c:pt idx="10">
                  <c:v>57.14</c:v>
                </c:pt>
                <c:pt idx="11">
                  <c:v>43.48</c:v>
                </c:pt>
                <c:pt idx="12">
                  <c:v>40</c:v>
                </c:pt>
                <c:pt idx="13">
                  <c:v>43.75</c:v>
                </c:pt>
                <c:pt idx="14">
                  <c:v>55</c:v>
                </c:pt>
                <c:pt idx="1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F-4078-A13D-4B5A53FEA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82767"/>
        <c:axId val="2044149295"/>
      </c:barChart>
      <c:catAx>
        <c:axId val="688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44149295"/>
        <c:crosses val="autoZero"/>
        <c:auto val="1"/>
        <c:lblAlgn val="ctr"/>
        <c:lblOffset val="100"/>
        <c:noMultiLvlLbl val="0"/>
      </c:catAx>
      <c:valAx>
        <c:axId val="204414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88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2а сыныбы</a:t>
            </a:r>
          </a:p>
          <a:p>
            <a:pPr>
              <a:defRPr/>
            </a:pPr>
            <a:r>
              <a:rPr lang="ru-RU"/>
              <a:t>сынып жетекші: Юсупова</a:t>
            </a:r>
            <a:r>
              <a:rPr lang="ru-RU" baseline="0"/>
              <a:t> Ж </a:t>
            </a:r>
            <a:r>
              <a:rPr lang="ru-RU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[teacherClassReport.xls]teacherClassReport!$A$12</c:f>
              <c:strCache>
                <c:ptCount val="1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[teacherClassReport.xls]teacherClassReport!$B$11:$H$11</c:f>
              <c:strCache>
                <c:ptCount val="7"/>
                <c:pt idx="0">
                  <c:v>АТЫ-ЖӨНІ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[teacherClassReport.xls]teacherClassReport!$B$12:$H$12</c:f>
              <c:numCache>
                <c:formatCode>General</c:formatCode>
                <c:ptCount val="7"/>
                <c:pt idx="1">
                  <c:v>4.07</c:v>
                </c:pt>
                <c:pt idx="2">
                  <c:v>4.2699999999999996</c:v>
                </c:pt>
                <c:pt idx="3">
                  <c:v>4.33</c:v>
                </c:pt>
                <c:pt idx="4">
                  <c:v>4</c:v>
                </c:pt>
                <c:pt idx="5">
                  <c:v>4.07</c:v>
                </c:pt>
                <c:pt idx="6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5-4CB4-81D5-9AA1E2A6BA3F}"/>
            </c:ext>
          </c:extLst>
        </c:ser>
        <c:ser>
          <c:idx val="1"/>
          <c:order val="1"/>
          <c:tx>
            <c:strRef>
              <c:f>[teacherClassReport.xls]teacherClassReport!$A$13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[teacherClassReport.xls]teacherClassReport!$B$11:$H$11</c:f>
              <c:strCache>
                <c:ptCount val="7"/>
                <c:pt idx="0">
                  <c:v>АТЫ-ЖӨНІ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[teacherClassReport.xls]teacherClassReport!$B$13:$H$13</c:f>
              <c:numCache>
                <c:formatCode>General</c:formatCode>
                <c:ptCount val="7"/>
                <c:pt idx="1">
                  <c:v>66.67</c:v>
                </c:pt>
                <c:pt idx="2">
                  <c:v>86.67</c:v>
                </c:pt>
                <c:pt idx="3">
                  <c:v>86.67</c:v>
                </c:pt>
                <c:pt idx="4">
                  <c:v>66.67</c:v>
                </c:pt>
                <c:pt idx="5">
                  <c:v>66.67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5-4CB4-81D5-9AA1E2A6B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13334735"/>
        <c:axId val="2044261247"/>
      </c:barChart>
      <c:catAx>
        <c:axId val="2013334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44261247"/>
        <c:crosses val="autoZero"/>
        <c:auto val="1"/>
        <c:lblAlgn val="ctr"/>
        <c:lblOffset val="100"/>
        <c:noMultiLvlLbl val="0"/>
      </c:catAx>
      <c:valAx>
        <c:axId val="204426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333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rgbClr val="0033CC"/>
                </a:solidFill>
              </a:rPr>
              <a:t>2 ә  сыныбы.</a:t>
            </a:r>
            <a:r>
              <a:rPr lang="ru-RU" sz="2400" baseline="0">
                <a:solidFill>
                  <a:srgbClr val="0033CC"/>
                </a:solidFill>
              </a:rPr>
              <a:t> Бегамаганбетова Ж</a:t>
            </a:r>
            <a:r>
              <a:rPr lang="ru-RU" sz="2400">
                <a:solidFill>
                  <a:srgbClr val="0033CC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(1).xls]teacherClassReport (1)'!$A$12:$B$12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(1).xls]teacherClassReport (1)'!$C$11:$H$11</c:f>
              <c:strCache>
                <c:ptCount val="6"/>
                <c:pt idx="0">
                  <c:v>Әдеби</c:v>
                </c:pt>
                <c:pt idx="1">
                  <c:v>Дүние</c:v>
                </c:pt>
                <c:pt idx="2">
                  <c:v>Жарат</c:v>
                </c:pt>
                <c:pt idx="3">
                  <c:v>Қазақ</c:v>
                </c:pt>
                <c:pt idx="4">
                  <c:v>Матем</c:v>
                </c:pt>
                <c:pt idx="5">
                  <c:v>Орыс</c:v>
                </c:pt>
              </c:strCache>
            </c:strRef>
          </c:cat>
          <c:val>
            <c:numRef>
              <c:f>'[teacherClassReport (1).xls]teacherClassReport (1)'!$C$12:$H$12</c:f>
              <c:numCache>
                <c:formatCode>General</c:formatCode>
                <c:ptCount val="6"/>
                <c:pt idx="0">
                  <c:v>3.94</c:v>
                </c:pt>
                <c:pt idx="1">
                  <c:v>4.0599999999999996</c:v>
                </c:pt>
                <c:pt idx="2">
                  <c:v>4.0599999999999996</c:v>
                </c:pt>
                <c:pt idx="3">
                  <c:v>3.94</c:v>
                </c:pt>
                <c:pt idx="4">
                  <c:v>3.94</c:v>
                </c:pt>
                <c:pt idx="5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8-42C9-8421-C47865209A91}"/>
            </c:ext>
          </c:extLst>
        </c:ser>
        <c:ser>
          <c:idx val="1"/>
          <c:order val="1"/>
          <c:tx>
            <c:strRef>
              <c:f>'[teacherClassReport (1).xls]teacherClassReport (1)'!$A$13:$B$13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(1).xls]teacherClassReport (1)'!$C$11:$H$11</c:f>
              <c:strCache>
                <c:ptCount val="6"/>
                <c:pt idx="0">
                  <c:v>Әдеби</c:v>
                </c:pt>
                <c:pt idx="1">
                  <c:v>Дүние</c:v>
                </c:pt>
                <c:pt idx="2">
                  <c:v>Жарат</c:v>
                </c:pt>
                <c:pt idx="3">
                  <c:v>Қазақ</c:v>
                </c:pt>
                <c:pt idx="4">
                  <c:v>Матем</c:v>
                </c:pt>
                <c:pt idx="5">
                  <c:v>Орыс</c:v>
                </c:pt>
              </c:strCache>
            </c:strRef>
          </c:cat>
          <c:val>
            <c:numRef>
              <c:f>'[teacherClassReport (1).xls]teacherClassReport (1)'!$C$13:$H$13</c:f>
              <c:numCache>
                <c:formatCode>General</c:formatCode>
                <c:ptCount val="6"/>
                <c:pt idx="0">
                  <c:v>62.5</c:v>
                </c:pt>
                <c:pt idx="1">
                  <c:v>75</c:v>
                </c:pt>
                <c:pt idx="2">
                  <c:v>75</c:v>
                </c:pt>
                <c:pt idx="3">
                  <c:v>62.5</c:v>
                </c:pt>
                <c:pt idx="4">
                  <c:v>62.5</c:v>
                </c:pt>
                <c:pt idx="5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8-42C9-8421-C47865209A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9379871"/>
        <c:axId val="2044147215"/>
      </c:barChart>
      <c:catAx>
        <c:axId val="207937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44147215"/>
        <c:crosses val="autoZero"/>
        <c:auto val="1"/>
        <c:lblAlgn val="ctr"/>
        <c:lblOffset val="100"/>
        <c:noMultiLvlLbl val="0"/>
      </c:catAx>
      <c:valAx>
        <c:axId val="20441472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937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 сыныбы. Абдуллаева</a:t>
            </a:r>
            <a:r>
              <a:rPr lang="ru-RU" sz="2400" baseline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(2).xls]teacherClassReport (2)'!$A$12:$B$12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(2).xls]teacherClassReport (2)'!$C$11:$I$11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(2).xls]teacherClassReport (2)'!$C$12:$I$12</c:f>
              <c:numCache>
                <c:formatCode>General</c:formatCode>
                <c:ptCount val="7"/>
                <c:pt idx="0">
                  <c:v>4</c:v>
                </c:pt>
                <c:pt idx="1">
                  <c:v>4.21</c:v>
                </c:pt>
                <c:pt idx="2">
                  <c:v>4.26</c:v>
                </c:pt>
                <c:pt idx="3">
                  <c:v>4.26</c:v>
                </c:pt>
                <c:pt idx="4">
                  <c:v>4</c:v>
                </c:pt>
                <c:pt idx="5">
                  <c:v>4.16</c:v>
                </c:pt>
                <c:pt idx="6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A-45CB-BE93-7AA8EFD2B958}"/>
            </c:ext>
          </c:extLst>
        </c:ser>
        <c:ser>
          <c:idx val="1"/>
          <c:order val="1"/>
          <c:tx>
            <c:strRef>
              <c:f>'[teacherClassReport (2).xls]teacherClassReport (2)'!$A$13:$B$13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(2).xls]teacherClassReport (2)'!$C$11:$I$11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(2).xls]teacherClassReport (2)'!$C$13:$I$13</c:f>
              <c:numCache>
                <c:formatCode>General</c:formatCode>
                <c:ptCount val="7"/>
                <c:pt idx="0">
                  <c:v>57.89</c:v>
                </c:pt>
                <c:pt idx="1">
                  <c:v>78.95</c:v>
                </c:pt>
                <c:pt idx="2">
                  <c:v>78.95</c:v>
                </c:pt>
                <c:pt idx="3">
                  <c:v>84.21</c:v>
                </c:pt>
                <c:pt idx="4">
                  <c:v>57.89</c:v>
                </c:pt>
                <c:pt idx="5">
                  <c:v>73.680000000000007</c:v>
                </c:pt>
                <c:pt idx="6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A-45CB-BE93-7AA8EFD2B9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751279"/>
        <c:axId val="7181295"/>
      </c:barChart>
      <c:catAx>
        <c:axId val="7751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7181295"/>
        <c:crosses val="autoZero"/>
        <c:auto val="1"/>
        <c:lblAlgn val="ctr"/>
        <c:lblOffset val="100"/>
        <c:noMultiLvlLbl val="0"/>
      </c:catAx>
      <c:valAx>
        <c:axId val="7181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3ә</a:t>
            </a:r>
            <a:r>
              <a:rPr lang="ru-RU" sz="2800" baseline="0">
                <a:solidFill>
                  <a:srgbClr val="0033CC"/>
                </a:solidFill>
              </a:rPr>
              <a:t> сыныбы.Жаппарова М.</a:t>
            </a:r>
            <a:endParaRPr lang="ru-RU" sz="2800">
              <a:solidFill>
                <a:srgbClr val="0033C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(3).xls]teacherClassReport (3)'!$A$12:$B$12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(3).xls]teacherClassReport (3)'!$C$11:$I$11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(3).xls]teacherClassReport (3)'!$C$12:$I$12</c:f>
              <c:numCache>
                <c:formatCode>General</c:formatCode>
                <c:ptCount val="7"/>
                <c:pt idx="0">
                  <c:v>3.84</c:v>
                </c:pt>
                <c:pt idx="1">
                  <c:v>4</c:v>
                </c:pt>
                <c:pt idx="2">
                  <c:v>4.16</c:v>
                </c:pt>
                <c:pt idx="3">
                  <c:v>4.21</c:v>
                </c:pt>
                <c:pt idx="4">
                  <c:v>3.95</c:v>
                </c:pt>
                <c:pt idx="5">
                  <c:v>3.95</c:v>
                </c:pt>
                <c:pt idx="6">
                  <c:v>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0-474F-842B-5A0E42C80B68}"/>
            </c:ext>
          </c:extLst>
        </c:ser>
        <c:ser>
          <c:idx val="1"/>
          <c:order val="1"/>
          <c:tx>
            <c:strRef>
              <c:f>'[teacherClassReport (3).xls]teacherClassReport (3)'!$A$13:$B$13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(3).xls]teacherClassReport (3)'!$C$11:$I$11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(3).xls]teacherClassReport (3)'!$C$13:$I$13</c:f>
              <c:numCache>
                <c:formatCode>General</c:formatCode>
                <c:ptCount val="7"/>
                <c:pt idx="0">
                  <c:v>52.63</c:v>
                </c:pt>
                <c:pt idx="1">
                  <c:v>63.16</c:v>
                </c:pt>
                <c:pt idx="2">
                  <c:v>73.680000000000007</c:v>
                </c:pt>
                <c:pt idx="3">
                  <c:v>84.21</c:v>
                </c:pt>
                <c:pt idx="4">
                  <c:v>57.89</c:v>
                </c:pt>
                <c:pt idx="5">
                  <c:v>63.16</c:v>
                </c:pt>
                <c:pt idx="6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0-474F-842B-5A0E42C80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91567"/>
        <c:axId val="2072812719"/>
      </c:barChart>
      <c:catAx>
        <c:axId val="6891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2072812719"/>
        <c:crosses val="autoZero"/>
        <c:auto val="1"/>
        <c:lblAlgn val="ctr"/>
        <c:lblOffset val="100"/>
        <c:noMultiLvlLbl val="0"/>
      </c:catAx>
      <c:valAx>
        <c:axId val="2072812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9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06224477389918"/>
          <c:y val="7.6473607728932622E-2"/>
          <c:w val="0.52041683651941328"/>
          <c:h val="5.2473488769987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0033CC"/>
                </a:solidFill>
              </a:rPr>
              <a:t>4а сыныбы.Пиржанова К.</a:t>
            </a:r>
          </a:p>
        </c:rich>
      </c:tx>
      <c:layout>
        <c:manualLayout>
          <c:xMode val="edge"/>
          <c:yMode val="edge"/>
          <c:x val="0.36916095600974741"/>
          <c:y val="3.703709269165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(4).xls]teacherClassReport (4)'!$A$12:$B$12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(4).xls]teacherClassReport (4)'!$C$11:$J$11</c:f>
              <c:strCache>
                <c:ptCount val="8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Музык</c:v>
                </c:pt>
                <c:pt idx="7">
                  <c:v>Орыс</c:v>
                </c:pt>
              </c:strCache>
            </c:strRef>
          </c:cat>
          <c:val>
            <c:numRef>
              <c:f>'[teacherClassReport (4).xls]teacherClassReport (4)'!$C$12:$J$12</c:f>
              <c:numCache>
                <c:formatCode>General</c:formatCode>
                <c:ptCount val="8"/>
                <c:pt idx="0">
                  <c:v>4</c:v>
                </c:pt>
                <c:pt idx="1">
                  <c:v>4.21</c:v>
                </c:pt>
                <c:pt idx="2">
                  <c:v>4.26</c:v>
                </c:pt>
                <c:pt idx="3">
                  <c:v>4.21</c:v>
                </c:pt>
                <c:pt idx="4">
                  <c:v>4</c:v>
                </c:pt>
                <c:pt idx="5">
                  <c:v>4.1100000000000003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5-4C2F-B37B-3252191A84F7}"/>
            </c:ext>
          </c:extLst>
        </c:ser>
        <c:ser>
          <c:idx val="1"/>
          <c:order val="1"/>
          <c:tx>
            <c:strRef>
              <c:f>'[teacherClassReport (4).xls]teacherClassReport (4)'!$A$13:$B$13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(4).xls]teacherClassReport (4)'!$C$11:$J$11</c:f>
              <c:strCache>
                <c:ptCount val="8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Музык</c:v>
                </c:pt>
                <c:pt idx="7">
                  <c:v>Орыс</c:v>
                </c:pt>
              </c:strCache>
            </c:strRef>
          </c:cat>
          <c:val>
            <c:numRef>
              <c:f>'[teacherClassReport (4).xls]teacherClassReport (4)'!$C$13:$J$13</c:f>
              <c:numCache>
                <c:formatCode>General</c:formatCode>
                <c:ptCount val="8"/>
                <c:pt idx="0">
                  <c:v>63.16</c:v>
                </c:pt>
                <c:pt idx="1">
                  <c:v>78.95</c:v>
                </c:pt>
                <c:pt idx="2">
                  <c:v>89.47</c:v>
                </c:pt>
                <c:pt idx="3">
                  <c:v>78.95</c:v>
                </c:pt>
                <c:pt idx="4">
                  <c:v>63.16</c:v>
                </c:pt>
                <c:pt idx="5">
                  <c:v>68.42</c:v>
                </c:pt>
                <c:pt idx="7">
                  <c:v>63.16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5-4C2F-B37B-3252191A84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3337935"/>
        <c:axId val="351102191"/>
      </c:barChart>
      <c:catAx>
        <c:axId val="20133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51102191"/>
        <c:crosses val="autoZero"/>
        <c:auto val="1"/>
        <c:lblAlgn val="ctr"/>
        <c:lblOffset val="100"/>
        <c:noMultiLvlLbl val="0"/>
      </c:catAx>
      <c:valAx>
        <c:axId val="35110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1333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5а сыныбы: Аширбаева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(5).xls]teacherClassReport (5)'!$A$12:$B$12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(5).xls]teacherClassReport (5)'!$C$11:$L$11</c:f>
              <c:strCache>
                <c:ptCount val="10"/>
                <c:pt idx="0">
                  <c:v>Шетел</c:v>
                </c:pt>
                <c:pt idx="1">
                  <c:v>Дене</c:v>
                </c:pt>
                <c:pt idx="2">
                  <c:v>Дүние</c:v>
                </c:pt>
                <c:pt idx="3">
                  <c:v>Жарат</c:v>
                </c:pt>
                <c:pt idx="4">
                  <c:v>Инфор</c:v>
                </c:pt>
                <c:pt idx="5">
                  <c:v>Қазақ</c:v>
                </c:pt>
                <c:pt idx="6">
                  <c:v>Қазақ</c:v>
                </c:pt>
                <c:pt idx="7">
                  <c:v>Қазақ</c:v>
                </c:pt>
                <c:pt idx="8">
                  <c:v>Матем</c:v>
                </c:pt>
                <c:pt idx="9">
                  <c:v>Орыс</c:v>
                </c:pt>
              </c:strCache>
            </c:strRef>
          </c:cat>
          <c:val>
            <c:numRef>
              <c:f>'[teacherClassReport (5).xls]teacherClassReport (5)'!$C$12:$L$12</c:f>
              <c:numCache>
                <c:formatCode>General</c:formatCode>
                <c:ptCount val="10"/>
                <c:pt idx="0">
                  <c:v>4.12</c:v>
                </c:pt>
                <c:pt idx="2">
                  <c:v>3.94</c:v>
                </c:pt>
                <c:pt idx="3">
                  <c:v>4.12</c:v>
                </c:pt>
                <c:pt idx="4">
                  <c:v>4</c:v>
                </c:pt>
                <c:pt idx="5">
                  <c:v>4.3099999999999996</c:v>
                </c:pt>
                <c:pt idx="6">
                  <c:v>4</c:v>
                </c:pt>
                <c:pt idx="7">
                  <c:v>4.0599999999999996</c:v>
                </c:pt>
                <c:pt idx="8">
                  <c:v>4</c:v>
                </c:pt>
                <c:pt idx="9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C-4583-8B8F-EFB57BCB22C9}"/>
            </c:ext>
          </c:extLst>
        </c:ser>
        <c:ser>
          <c:idx val="1"/>
          <c:order val="1"/>
          <c:tx>
            <c:strRef>
              <c:f>'[teacherClassReport (5).xls]teacherClassReport (5)'!$A$13:$B$13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(5).xls]teacherClassReport (5)'!$C$11:$L$11</c:f>
              <c:strCache>
                <c:ptCount val="10"/>
                <c:pt idx="0">
                  <c:v>Шетел</c:v>
                </c:pt>
                <c:pt idx="1">
                  <c:v>Дене</c:v>
                </c:pt>
                <c:pt idx="2">
                  <c:v>Дүние</c:v>
                </c:pt>
                <c:pt idx="3">
                  <c:v>Жарат</c:v>
                </c:pt>
                <c:pt idx="4">
                  <c:v>Инфор</c:v>
                </c:pt>
                <c:pt idx="5">
                  <c:v>Қазақ</c:v>
                </c:pt>
                <c:pt idx="6">
                  <c:v>Қазақ</c:v>
                </c:pt>
                <c:pt idx="7">
                  <c:v>Қазақ</c:v>
                </c:pt>
                <c:pt idx="8">
                  <c:v>Матем</c:v>
                </c:pt>
                <c:pt idx="9">
                  <c:v>Орыс</c:v>
                </c:pt>
              </c:strCache>
            </c:strRef>
          </c:cat>
          <c:val>
            <c:numRef>
              <c:f>'[teacherClassReport (5).xls]teacherClassReport (5)'!$C$13:$L$13</c:f>
              <c:numCache>
                <c:formatCode>General</c:formatCode>
                <c:ptCount val="10"/>
                <c:pt idx="0">
                  <c:v>75</c:v>
                </c:pt>
                <c:pt idx="2">
                  <c:v>75</c:v>
                </c:pt>
                <c:pt idx="3">
                  <c:v>87.5</c:v>
                </c:pt>
                <c:pt idx="4">
                  <c:v>81.25</c:v>
                </c:pt>
                <c:pt idx="5">
                  <c:v>87.5</c:v>
                </c:pt>
                <c:pt idx="6">
                  <c:v>68.75</c:v>
                </c:pt>
                <c:pt idx="7">
                  <c:v>68.75</c:v>
                </c:pt>
                <c:pt idx="8">
                  <c:v>68.75</c:v>
                </c:pt>
                <c:pt idx="9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C-4583-8B8F-EFB57BCB22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97967"/>
        <c:axId val="351107183"/>
      </c:barChart>
      <c:catAx>
        <c:axId val="689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51107183"/>
        <c:crosses val="autoZero"/>
        <c:auto val="1"/>
        <c:lblAlgn val="ctr"/>
        <c:lblOffset val="100"/>
        <c:noMultiLvlLbl val="0"/>
      </c:catAx>
      <c:valAx>
        <c:axId val="35110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89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0033CC"/>
                </a:solidFill>
              </a:rPr>
              <a:t>5ә </a:t>
            </a:r>
            <a:r>
              <a:rPr lang="ru-RU" sz="3200" dirty="0" err="1">
                <a:solidFill>
                  <a:srgbClr val="0033CC"/>
                </a:solidFill>
              </a:rPr>
              <a:t>сыныбы</a:t>
            </a:r>
            <a:r>
              <a:rPr lang="ru-RU" sz="3200" dirty="0">
                <a:solidFill>
                  <a:srgbClr val="0033CC"/>
                </a:solidFill>
              </a:rPr>
              <a:t>: </a:t>
            </a:r>
            <a:r>
              <a:rPr lang="ru-RU" sz="3200" dirty="0" err="1">
                <a:solidFill>
                  <a:srgbClr val="0033CC"/>
                </a:solidFill>
              </a:rPr>
              <a:t>Каюпова</a:t>
            </a:r>
            <a:r>
              <a:rPr lang="ru-RU" sz="3200" dirty="0">
                <a:solidFill>
                  <a:srgbClr val="0033CC"/>
                </a:solidFill>
              </a:rPr>
              <a:t> 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(6).xls]teacherClassReport (6)'!$A$12:$B$12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(6).xls]teacherClassReport (6)'!$C$11:$K$11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(6).xls]teacherClassReport (6)'!$C$12:$K$12</c:f>
              <c:numCache>
                <c:formatCode>General</c:formatCode>
                <c:ptCount val="9"/>
                <c:pt idx="0">
                  <c:v>3.62</c:v>
                </c:pt>
                <c:pt idx="1">
                  <c:v>4.25</c:v>
                </c:pt>
                <c:pt idx="2">
                  <c:v>3.94</c:v>
                </c:pt>
                <c:pt idx="3">
                  <c:v>3.94</c:v>
                </c:pt>
                <c:pt idx="4">
                  <c:v>4.25</c:v>
                </c:pt>
                <c:pt idx="5">
                  <c:v>4.12</c:v>
                </c:pt>
                <c:pt idx="6">
                  <c:v>3.94</c:v>
                </c:pt>
                <c:pt idx="7">
                  <c:v>4.0599999999999996</c:v>
                </c:pt>
                <c:pt idx="8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9-4425-BC32-6BEEE92FAB84}"/>
            </c:ext>
          </c:extLst>
        </c:ser>
        <c:ser>
          <c:idx val="1"/>
          <c:order val="1"/>
          <c:tx>
            <c:strRef>
              <c:f>'[teacherClassReport (6).xls]teacherClassReport (6)'!$A$13:$B$13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(6).xls]teacherClassReport (6)'!$C$11:$K$11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(6).xls]teacherClassReport (6)'!$C$13:$K$13</c:f>
              <c:numCache>
                <c:formatCode>General</c:formatCode>
                <c:ptCount val="9"/>
                <c:pt idx="0">
                  <c:v>37.5</c:v>
                </c:pt>
                <c:pt idx="1">
                  <c:v>81.25</c:v>
                </c:pt>
                <c:pt idx="2">
                  <c:v>68.75</c:v>
                </c:pt>
                <c:pt idx="3">
                  <c:v>68.75</c:v>
                </c:pt>
                <c:pt idx="4">
                  <c:v>87.5</c:v>
                </c:pt>
                <c:pt idx="5">
                  <c:v>68.75</c:v>
                </c:pt>
                <c:pt idx="6">
                  <c:v>62.5</c:v>
                </c:pt>
                <c:pt idx="7">
                  <c:v>75</c:v>
                </c:pt>
                <c:pt idx="8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9-4425-BC32-6BEEE92FA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0519151"/>
        <c:axId val="370657663"/>
      </c:barChart>
      <c:catAx>
        <c:axId val="28051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70657663"/>
        <c:crosses val="autoZero"/>
        <c:auto val="1"/>
        <c:lblAlgn val="ctr"/>
        <c:lblOffset val="100"/>
        <c:noMultiLvlLbl val="0"/>
      </c:catAx>
      <c:valAx>
        <c:axId val="3706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8051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92816925017382E-2"/>
          <c:y val="0.1732435460086201"/>
          <c:w val="0.95201436614996526"/>
          <c:h val="0.64557047289337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ҚАЗ.xlsx]Лист1'!$D$184</c:f>
              <c:strCache>
                <c:ptCount val="1"/>
                <c:pt idx="0">
                  <c:v>7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ҚАЗ.xlsx]Лист1'!$E$184:$H$184</c:f>
              <c:numCache>
                <c:formatCode>General</c:formatCode>
                <c:ptCount val="4"/>
                <c:pt idx="0">
                  <c:v>69.23</c:v>
                </c:pt>
                <c:pt idx="1">
                  <c:v>3.92</c:v>
                </c:pt>
                <c:pt idx="2">
                  <c:v>63.63</c:v>
                </c:pt>
                <c:pt idx="3">
                  <c:v>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5-41D8-B331-6AA0D6E7ABB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ҚАЗ.xlsx]Лист1'!$D$185</c:f>
              <c:strCache>
                <c:ptCount val="1"/>
                <c:pt idx="0">
                  <c:v>9 "А"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ҚАЗ.xlsx]Лист1'!$E$185:$H$185</c:f>
              <c:numCache>
                <c:formatCode>General</c:formatCode>
                <c:ptCount val="4"/>
                <c:pt idx="0">
                  <c:v>46.66</c:v>
                </c:pt>
                <c:pt idx="1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5-41D8-B331-6AA0D6E7ABB6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ҚАЗ.xlsx]Лист1'!$D$186</c:f>
              <c:strCache>
                <c:ptCount val="1"/>
                <c:pt idx="0">
                  <c:v>10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ҚАЗ.xlsx]Лист1'!$E$186:$H$186</c:f>
              <c:numCache>
                <c:formatCode>General</c:formatCode>
                <c:ptCount val="4"/>
                <c:pt idx="0">
                  <c:v>60</c:v>
                </c:pt>
                <c:pt idx="1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5-41D8-B331-6AA0D6E7ABB6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ҚАЗ.xlsx]Лист1'!$D$187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ҚАЗ.xlsx]Лист1'!$E$187:$H$187</c:f>
              <c:numCache>
                <c:formatCode>General</c:formatCode>
                <c:ptCount val="4"/>
                <c:pt idx="0">
                  <c:v>82.35</c:v>
                </c:pt>
                <c:pt idx="1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5-41D8-B331-6AA0D6E7AB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9344351"/>
        <c:axId val="1219340607"/>
      </c:barChart>
      <c:catAx>
        <c:axId val="121934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19340607"/>
        <c:crosses val="autoZero"/>
        <c:auto val="1"/>
        <c:lblAlgn val="ctr"/>
        <c:lblOffset val="100"/>
        <c:noMultiLvlLbl val="0"/>
      </c:catAx>
      <c:valAx>
        <c:axId val="1219340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934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6а сыныбы.Джусупбекова 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(7).xls]teacherClassReport (7)'!$A$12:$B$12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(7).xls]teacherClassReport (7)'!$C$11:$K$11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(7).xls]teacherClassReport (7)'!$C$12:$K$12</c:f>
              <c:numCache>
                <c:formatCode>General</c:formatCode>
                <c:ptCount val="9"/>
                <c:pt idx="0">
                  <c:v>3.86</c:v>
                </c:pt>
                <c:pt idx="1">
                  <c:v>3.79</c:v>
                </c:pt>
                <c:pt idx="2">
                  <c:v>3.86</c:v>
                </c:pt>
                <c:pt idx="3">
                  <c:v>3.71</c:v>
                </c:pt>
                <c:pt idx="4">
                  <c:v>3.71</c:v>
                </c:pt>
                <c:pt idx="5">
                  <c:v>3.86</c:v>
                </c:pt>
                <c:pt idx="6">
                  <c:v>3.71</c:v>
                </c:pt>
                <c:pt idx="7">
                  <c:v>3.64</c:v>
                </c:pt>
                <c:pt idx="8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2-453C-ACF1-E01A451F4A42}"/>
            </c:ext>
          </c:extLst>
        </c:ser>
        <c:ser>
          <c:idx val="1"/>
          <c:order val="1"/>
          <c:tx>
            <c:strRef>
              <c:f>'[teacherClassReport (7).xls]teacherClassReport (7)'!$A$13:$B$13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(7).xls]teacherClassReport (7)'!$C$11:$K$11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(7).xls]teacherClassReport (7)'!$C$13:$K$13</c:f>
              <c:numCache>
                <c:formatCode>General</c:formatCode>
                <c:ptCount val="9"/>
                <c:pt idx="0">
                  <c:v>64.290000000000006</c:v>
                </c:pt>
                <c:pt idx="1">
                  <c:v>42.86</c:v>
                </c:pt>
                <c:pt idx="2">
                  <c:v>50</c:v>
                </c:pt>
                <c:pt idx="3">
                  <c:v>57.14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42.86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2-453C-ACF1-E01A451F4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1923935"/>
        <c:axId val="370641439"/>
      </c:barChart>
      <c:catAx>
        <c:axId val="34192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70641439"/>
        <c:crosses val="autoZero"/>
        <c:auto val="1"/>
        <c:lblAlgn val="ctr"/>
        <c:lblOffset val="100"/>
        <c:noMultiLvlLbl val="0"/>
      </c:catAx>
      <c:valAx>
        <c:axId val="370641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92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 сыныбы :  Мусаева Ұ</a:t>
            </a:r>
            <a:endPara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(8).xls]teacherClassReport (8)'!$A$12:$B$12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(8).xls]teacherClassReport (8)'!$C$11:$L$11</c:f>
              <c:strCache>
                <c:ptCount val="10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Музык</c:v>
                </c:pt>
                <c:pt idx="9">
                  <c:v>Орыс</c:v>
                </c:pt>
              </c:strCache>
            </c:strRef>
          </c:cat>
          <c:val>
            <c:numRef>
              <c:f>'[teacherClassReport (8).xls]teacherClassReport (8)'!$C$12:$L$12</c:f>
              <c:numCache>
                <c:formatCode>General</c:formatCode>
                <c:ptCount val="10"/>
                <c:pt idx="0">
                  <c:v>3.82</c:v>
                </c:pt>
                <c:pt idx="1">
                  <c:v>3.82</c:v>
                </c:pt>
                <c:pt idx="2">
                  <c:v>3.82</c:v>
                </c:pt>
                <c:pt idx="3">
                  <c:v>3.95</c:v>
                </c:pt>
                <c:pt idx="4">
                  <c:v>4</c:v>
                </c:pt>
                <c:pt idx="5">
                  <c:v>3.86</c:v>
                </c:pt>
                <c:pt idx="6">
                  <c:v>4</c:v>
                </c:pt>
                <c:pt idx="7">
                  <c:v>3.82</c:v>
                </c:pt>
                <c:pt idx="9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1-4A2A-B2AD-9A78569E8BCA}"/>
            </c:ext>
          </c:extLst>
        </c:ser>
        <c:ser>
          <c:idx val="1"/>
          <c:order val="1"/>
          <c:tx>
            <c:strRef>
              <c:f>'[teacherClassReport (8).xls]teacherClassReport (8)'!$A$13:$B$13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(8).xls]teacherClassReport (8)'!$C$11:$L$11</c:f>
              <c:strCache>
                <c:ptCount val="10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Музык</c:v>
                </c:pt>
                <c:pt idx="9">
                  <c:v>Орыс</c:v>
                </c:pt>
              </c:strCache>
            </c:strRef>
          </c:cat>
          <c:val>
            <c:numRef>
              <c:f>'[teacherClassReport (8).xls]teacherClassReport (8)'!$C$13:$L$13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63.64</c:v>
                </c:pt>
                <c:pt idx="4">
                  <c:v>63.64</c:v>
                </c:pt>
                <c:pt idx="5">
                  <c:v>50</c:v>
                </c:pt>
                <c:pt idx="6">
                  <c:v>63.64</c:v>
                </c:pt>
                <c:pt idx="7">
                  <c:v>50</c:v>
                </c:pt>
                <c:pt idx="9">
                  <c:v>54.55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1-4A2A-B2AD-9A78569E8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1930735"/>
        <c:axId val="370641023"/>
      </c:barChart>
      <c:catAx>
        <c:axId val="34193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70641023"/>
        <c:crosses val="autoZero"/>
        <c:auto val="1"/>
        <c:lblAlgn val="ctr"/>
        <c:lblOffset val="100"/>
        <c:noMultiLvlLbl val="0"/>
      </c:catAx>
      <c:valAx>
        <c:axId val="3706410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93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0033CC"/>
                </a:solidFill>
              </a:rPr>
              <a:t>7а сыныбы : Алдибекова 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328295656591312"/>
          <c:w val="0.97562056737588654"/>
          <c:h val="0.80033589938974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'[teacherClassReport (9).xls]teacherClassReport (9)'!$A$12:$B$12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(9).xls]teacherClassReport (9)'!$C$11:$O$11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(9).xls]teacherClassReport (9)'!$C$12:$O$12</c:f>
              <c:numCache>
                <c:formatCode>General</c:formatCode>
                <c:ptCount val="13"/>
                <c:pt idx="0">
                  <c:v>3.86</c:v>
                </c:pt>
                <c:pt idx="1">
                  <c:v>3.86</c:v>
                </c:pt>
                <c:pt idx="2">
                  <c:v>4</c:v>
                </c:pt>
                <c:pt idx="3">
                  <c:v>4.07</c:v>
                </c:pt>
                <c:pt idx="4">
                  <c:v>3.86</c:v>
                </c:pt>
                <c:pt idx="5">
                  <c:v>4.07</c:v>
                </c:pt>
                <c:pt idx="6">
                  <c:v>3.93</c:v>
                </c:pt>
                <c:pt idx="7">
                  <c:v>4.07</c:v>
                </c:pt>
                <c:pt idx="8">
                  <c:v>4.07</c:v>
                </c:pt>
                <c:pt idx="9">
                  <c:v>4.07</c:v>
                </c:pt>
                <c:pt idx="10">
                  <c:v>3.93</c:v>
                </c:pt>
                <c:pt idx="11">
                  <c:v>3.93</c:v>
                </c:pt>
                <c:pt idx="12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1-41C8-A205-7C2998C6C0AE}"/>
            </c:ext>
          </c:extLst>
        </c:ser>
        <c:ser>
          <c:idx val="1"/>
          <c:order val="1"/>
          <c:tx>
            <c:strRef>
              <c:f>'[teacherClassReport (9).xls]teacherClassReport (9)'!$A$13:$B$13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(9).xls]teacherClassReport (9)'!$C$11:$O$11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(9).xls]teacherClassReport (9)'!$C$13:$O$13</c:f>
              <c:numCache>
                <c:formatCode>General</c:formatCode>
                <c:ptCount val="13"/>
                <c:pt idx="0">
                  <c:v>57.14</c:v>
                </c:pt>
                <c:pt idx="1">
                  <c:v>57.14</c:v>
                </c:pt>
                <c:pt idx="2">
                  <c:v>64.290000000000006</c:v>
                </c:pt>
                <c:pt idx="3">
                  <c:v>64.290000000000006</c:v>
                </c:pt>
                <c:pt idx="4">
                  <c:v>57.14</c:v>
                </c:pt>
                <c:pt idx="5">
                  <c:v>71.430000000000007</c:v>
                </c:pt>
                <c:pt idx="6">
                  <c:v>57.14</c:v>
                </c:pt>
                <c:pt idx="7">
                  <c:v>71.430000000000007</c:v>
                </c:pt>
                <c:pt idx="8">
                  <c:v>71.430000000000007</c:v>
                </c:pt>
                <c:pt idx="9">
                  <c:v>71.430000000000007</c:v>
                </c:pt>
                <c:pt idx="10">
                  <c:v>64.290000000000006</c:v>
                </c:pt>
                <c:pt idx="11">
                  <c:v>57.14</c:v>
                </c:pt>
                <c:pt idx="12">
                  <c:v>64.290000000000006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1-41C8-A205-7C2998C6C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4785007"/>
        <c:axId val="350981391"/>
      </c:barChart>
      <c:catAx>
        <c:axId val="39478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50981391"/>
        <c:crosses val="autoZero"/>
        <c:auto val="1"/>
        <c:lblAlgn val="ctr"/>
        <c:lblOffset val="100"/>
        <c:noMultiLvlLbl val="0"/>
      </c:catAx>
      <c:valAx>
        <c:axId val="350981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78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LID4096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7ә сыныбы : Серикбаева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(10).xls]teacherClassReport (10)'!$A$12:$B$12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(10).xls]teacherClassReport (10)'!$C$11:$O$11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 тілі мен әдебиеті 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(10).xls]teacherClassReport (10)'!$C$12:$O$12</c:f>
              <c:numCache>
                <c:formatCode>General</c:formatCode>
                <c:ptCount val="13"/>
                <c:pt idx="0">
                  <c:v>4</c:v>
                </c:pt>
                <c:pt idx="1">
                  <c:v>3.85</c:v>
                </c:pt>
                <c:pt idx="2">
                  <c:v>3.92</c:v>
                </c:pt>
                <c:pt idx="3">
                  <c:v>3.92</c:v>
                </c:pt>
                <c:pt idx="4">
                  <c:v>3.85</c:v>
                </c:pt>
                <c:pt idx="5">
                  <c:v>4</c:v>
                </c:pt>
                <c:pt idx="6">
                  <c:v>4.08</c:v>
                </c:pt>
                <c:pt idx="7">
                  <c:v>3.92</c:v>
                </c:pt>
                <c:pt idx="8">
                  <c:v>4</c:v>
                </c:pt>
                <c:pt idx="9">
                  <c:v>3.79</c:v>
                </c:pt>
                <c:pt idx="10">
                  <c:v>4</c:v>
                </c:pt>
                <c:pt idx="11">
                  <c:v>3.85</c:v>
                </c:pt>
                <c:pt idx="12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3-447B-AC53-3A1E274FE50B}"/>
            </c:ext>
          </c:extLst>
        </c:ser>
        <c:ser>
          <c:idx val="1"/>
          <c:order val="1"/>
          <c:tx>
            <c:strRef>
              <c:f>'[teacherClassReport (10).xls]teacherClassReport (10)'!$A$13:$B$13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(10).xls]teacherClassReport (10)'!$C$11:$O$11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 тілі мен әдебиеті 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(10).xls]teacherClassReport (10)'!$C$13:$O$13</c:f>
              <c:numCache>
                <c:formatCode>General</c:formatCode>
                <c:ptCount val="13"/>
                <c:pt idx="0">
                  <c:v>76.92</c:v>
                </c:pt>
                <c:pt idx="1">
                  <c:v>61.54</c:v>
                </c:pt>
                <c:pt idx="2">
                  <c:v>61.54</c:v>
                </c:pt>
                <c:pt idx="3">
                  <c:v>61.54</c:v>
                </c:pt>
                <c:pt idx="4">
                  <c:v>61.54</c:v>
                </c:pt>
                <c:pt idx="5">
                  <c:v>69.23</c:v>
                </c:pt>
                <c:pt idx="6">
                  <c:v>76.92</c:v>
                </c:pt>
                <c:pt idx="7">
                  <c:v>69.23</c:v>
                </c:pt>
                <c:pt idx="8">
                  <c:v>64.290000000000006</c:v>
                </c:pt>
                <c:pt idx="9">
                  <c:v>57.14</c:v>
                </c:pt>
                <c:pt idx="10">
                  <c:v>69.23</c:v>
                </c:pt>
                <c:pt idx="11">
                  <c:v>61.54</c:v>
                </c:pt>
                <c:pt idx="12">
                  <c:v>61.54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3-447B-AC53-3A1E274FE5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6892655"/>
        <c:axId val="391191887"/>
      </c:barChart>
      <c:catAx>
        <c:axId val="42689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91191887"/>
        <c:crosses val="autoZero"/>
        <c:auto val="1"/>
        <c:lblAlgn val="ctr"/>
        <c:lblOffset val="100"/>
        <c:noMultiLvlLbl val="0"/>
      </c:catAx>
      <c:valAx>
        <c:axId val="391191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89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8а сыныбы : Омирова 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(11).xls]teacherClassReport (11)'!$A$12:$B$12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(11).xls]teacherClassReport (11)'!$C$11:$O$11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(11).xls]teacherClassReport (11)'!$C$12:$O$12</c:f>
              <c:numCache>
                <c:formatCode>General</c:formatCode>
                <c:ptCount val="13"/>
                <c:pt idx="0">
                  <c:v>3.74</c:v>
                </c:pt>
                <c:pt idx="1">
                  <c:v>3.74</c:v>
                </c:pt>
                <c:pt idx="2">
                  <c:v>3.87</c:v>
                </c:pt>
                <c:pt idx="3">
                  <c:v>4</c:v>
                </c:pt>
                <c:pt idx="4">
                  <c:v>3.78</c:v>
                </c:pt>
                <c:pt idx="5">
                  <c:v>4.09</c:v>
                </c:pt>
                <c:pt idx="6">
                  <c:v>3.78</c:v>
                </c:pt>
                <c:pt idx="7">
                  <c:v>3.78</c:v>
                </c:pt>
                <c:pt idx="8">
                  <c:v>3.96</c:v>
                </c:pt>
                <c:pt idx="9">
                  <c:v>3.78</c:v>
                </c:pt>
                <c:pt idx="10">
                  <c:v>3.83</c:v>
                </c:pt>
                <c:pt idx="11">
                  <c:v>3.78</c:v>
                </c:pt>
                <c:pt idx="12">
                  <c:v>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D-4F80-B294-CF01A3D60F5B}"/>
            </c:ext>
          </c:extLst>
        </c:ser>
        <c:ser>
          <c:idx val="1"/>
          <c:order val="1"/>
          <c:tx>
            <c:strRef>
              <c:f>'[teacherClassReport (11).xls]teacherClassReport (11)'!$A$13:$B$13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(11).xls]teacherClassReport (11)'!$C$11:$O$11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(11).xls]teacherClassReport (11)'!$C$13:$O$13</c:f>
              <c:numCache>
                <c:formatCode>General</c:formatCode>
                <c:ptCount val="13"/>
                <c:pt idx="0">
                  <c:v>52.17</c:v>
                </c:pt>
                <c:pt idx="1">
                  <c:v>56.52</c:v>
                </c:pt>
                <c:pt idx="2">
                  <c:v>60.87</c:v>
                </c:pt>
                <c:pt idx="3">
                  <c:v>56.52</c:v>
                </c:pt>
                <c:pt idx="4">
                  <c:v>56.52</c:v>
                </c:pt>
                <c:pt idx="5">
                  <c:v>78.260000000000005</c:v>
                </c:pt>
                <c:pt idx="6">
                  <c:v>60.87</c:v>
                </c:pt>
                <c:pt idx="7">
                  <c:v>56.52</c:v>
                </c:pt>
                <c:pt idx="8">
                  <c:v>60.87</c:v>
                </c:pt>
                <c:pt idx="9">
                  <c:v>56.52</c:v>
                </c:pt>
                <c:pt idx="10">
                  <c:v>60.87</c:v>
                </c:pt>
                <c:pt idx="11">
                  <c:v>56.52</c:v>
                </c:pt>
                <c:pt idx="12">
                  <c:v>56.52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D-4F80-B294-CF01A3D60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5870303"/>
        <c:axId val="504576255"/>
      </c:barChart>
      <c:catAx>
        <c:axId val="36587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504576255"/>
        <c:crosses val="autoZero"/>
        <c:auto val="1"/>
        <c:lblAlgn val="ctr"/>
        <c:lblOffset val="100"/>
        <c:noMultiLvlLbl val="0"/>
      </c:catAx>
      <c:valAx>
        <c:axId val="504576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87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9а</a:t>
            </a:r>
            <a:r>
              <a:rPr lang="ru-RU" sz="3200" baseline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сыныбы : Оразқұл Ә</a:t>
            </a:r>
            <a:endParaRPr lang="ru-RU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(12).xls]teacherClassReport (12)'!$A$12:$B$12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ID4096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7E-4668-BCCD-812CBC71B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(12).xls]teacherClassReport (12)'!$C$11:$P$11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(12).xls]teacherClassReport (12)'!$C$12:$P$12</c:f>
              <c:numCache>
                <c:formatCode>General</c:formatCode>
                <c:ptCount val="14"/>
                <c:pt idx="0">
                  <c:v>3.8</c:v>
                </c:pt>
                <c:pt idx="1">
                  <c:v>3.93</c:v>
                </c:pt>
                <c:pt idx="2">
                  <c:v>3.8</c:v>
                </c:pt>
                <c:pt idx="3">
                  <c:v>4.07</c:v>
                </c:pt>
                <c:pt idx="4">
                  <c:v>3.67</c:v>
                </c:pt>
                <c:pt idx="5">
                  <c:v>3.93</c:v>
                </c:pt>
                <c:pt idx="6">
                  <c:v>4</c:v>
                </c:pt>
                <c:pt idx="7">
                  <c:v>3.93</c:v>
                </c:pt>
                <c:pt idx="8">
                  <c:v>3.8</c:v>
                </c:pt>
                <c:pt idx="9">
                  <c:v>3.93</c:v>
                </c:pt>
                <c:pt idx="10">
                  <c:v>3.93</c:v>
                </c:pt>
                <c:pt idx="11">
                  <c:v>3.8</c:v>
                </c:pt>
                <c:pt idx="12">
                  <c:v>3.73</c:v>
                </c:pt>
                <c:pt idx="13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E-4668-BCCD-812CBC71BAED}"/>
            </c:ext>
          </c:extLst>
        </c:ser>
        <c:ser>
          <c:idx val="1"/>
          <c:order val="1"/>
          <c:tx>
            <c:strRef>
              <c:f>'[teacherClassReport (12).xls]teacherClassReport (12)'!$A$13:$B$13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(12).xls]teacherClassReport (12)'!$C$11:$P$11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(12).xls]teacherClassReport (12)'!$C$13:$P$13</c:f>
              <c:numCache>
                <c:formatCode>General</c:formatCode>
                <c:ptCount val="14"/>
                <c:pt idx="0">
                  <c:v>60</c:v>
                </c:pt>
                <c:pt idx="1">
                  <c:v>73.33</c:v>
                </c:pt>
                <c:pt idx="2">
                  <c:v>60</c:v>
                </c:pt>
                <c:pt idx="3">
                  <c:v>80</c:v>
                </c:pt>
                <c:pt idx="4">
                  <c:v>53.33</c:v>
                </c:pt>
                <c:pt idx="5">
                  <c:v>73.33</c:v>
                </c:pt>
                <c:pt idx="6">
                  <c:v>80</c:v>
                </c:pt>
                <c:pt idx="7">
                  <c:v>66.67</c:v>
                </c:pt>
                <c:pt idx="8">
                  <c:v>60</c:v>
                </c:pt>
                <c:pt idx="9">
                  <c:v>66.67</c:v>
                </c:pt>
                <c:pt idx="10">
                  <c:v>66.67</c:v>
                </c:pt>
                <c:pt idx="11">
                  <c:v>53.33</c:v>
                </c:pt>
                <c:pt idx="12">
                  <c:v>53.33</c:v>
                </c:pt>
                <c:pt idx="13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E-4668-BCCD-812CBC71BA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6862255"/>
        <c:axId val="391198543"/>
      </c:barChart>
      <c:catAx>
        <c:axId val="42686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91198543"/>
        <c:crosses val="autoZero"/>
        <c:auto val="1"/>
        <c:lblAlgn val="ctr"/>
        <c:lblOffset val="100"/>
        <c:noMultiLvlLbl val="0"/>
      </c:catAx>
      <c:valAx>
        <c:axId val="3911985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86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33CC"/>
                </a:solidFill>
              </a:rPr>
              <a:t>9</a:t>
            </a:r>
            <a:r>
              <a:rPr lang="ru-RU" baseline="0">
                <a:solidFill>
                  <a:srgbClr val="0033CC"/>
                </a:solidFill>
              </a:rPr>
              <a:t> ә сыныбы : Серикова М</a:t>
            </a:r>
            <a:endParaRPr lang="ru-RU">
              <a:solidFill>
                <a:srgbClr val="0033C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(13).xls]teacherClassReport (13)'!$A$12:$B$12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(13).xls]teacherClassReport (13)'!$C$11:$P$11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(13).xls]teacherClassReport (13)'!$C$12:$P$12</c:f>
              <c:numCache>
                <c:formatCode>General</c:formatCode>
                <c:ptCount val="14"/>
                <c:pt idx="0">
                  <c:v>3.75</c:v>
                </c:pt>
                <c:pt idx="1">
                  <c:v>3.81</c:v>
                </c:pt>
                <c:pt idx="2">
                  <c:v>3.75</c:v>
                </c:pt>
                <c:pt idx="3">
                  <c:v>4</c:v>
                </c:pt>
                <c:pt idx="4">
                  <c:v>3.8</c:v>
                </c:pt>
                <c:pt idx="5">
                  <c:v>3.94</c:v>
                </c:pt>
                <c:pt idx="6">
                  <c:v>3.88</c:v>
                </c:pt>
                <c:pt idx="7">
                  <c:v>4.0599999999999996</c:v>
                </c:pt>
                <c:pt idx="8">
                  <c:v>3.94</c:v>
                </c:pt>
                <c:pt idx="9">
                  <c:v>4.0599999999999996</c:v>
                </c:pt>
                <c:pt idx="10">
                  <c:v>3.94</c:v>
                </c:pt>
                <c:pt idx="11">
                  <c:v>3.81</c:v>
                </c:pt>
                <c:pt idx="12">
                  <c:v>3.69</c:v>
                </c:pt>
                <c:pt idx="13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C-4636-AF86-C68C5526D9B6}"/>
            </c:ext>
          </c:extLst>
        </c:ser>
        <c:ser>
          <c:idx val="1"/>
          <c:order val="1"/>
          <c:tx>
            <c:strRef>
              <c:f>'[teacherClassReport (13).xls]teacherClassReport (13)'!$A$13:$B$13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(13).xls]teacherClassReport (13)'!$C$11:$P$11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(13).xls]teacherClassReport (13)'!$C$13:$P$13</c:f>
              <c:numCache>
                <c:formatCode>General</c:formatCode>
                <c:ptCount val="14"/>
                <c:pt idx="0">
                  <c:v>56.25</c:v>
                </c:pt>
                <c:pt idx="1">
                  <c:v>56.25</c:v>
                </c:pt>
                <c:pt idx="2">
                  <c:v>56.25</c:v>
                </c:pt>
                <c:pt idx="3">
                  <c:v>75</c:v>
                </c:pt>
                <c:pt idx="4">
                  <c:v>53.33</c:v>
                </c:pt>
                <c:pt idx="5">
                  <c:v>68.75</c:v>
                </c:pt>
                <c:pt idx="6">
                  <c:v>68.75</c:v>
                </c:pt>
                <c:pt idx="7">
                  <c:v>81.25</c:v>
                </c:pt>
                <c:pt idx="8">
                  <c:v>68.75</c:v>
                </c:pt>
                <c:pt idx="9">
                  <c:v>81.25</c:v>
                </c:pt>
                <c:pt idx="10">
                  <c:v>68.75</c:v>
                </c:pt>
                <c:pt idx="11">
                  <c:v>56.25</c:v>
                </c:pt>
                <c:pt idx="12">
                  <c:v>56.25</c:v>
                </c:pt>
                <c:pt idx="13">
                  <c:v>56.25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C-4636-AF86-C68C5526D9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9242463"/>
        <c:axId val="391201455"/>
      </c:barChart>
      <c:catAx>
        <c:axId val="3592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91201455"/>
        <c:crosses val="autoZero"/>
        <c:auto val="1"/>
        <c:lblAlgn val="ctr"/>
        <c:lblOffset val="100"/>
        <c:noMultiLvlLbl val="0"/>
      </c:catAx>
      <c:valAx>
        <c:axId val="391201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24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10 а сыныбы : Қазыбекова 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(14).xls]teacherClassReport (14)'!$A$12:$B$12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(14).xls]teacherClassReport (14)'!$C$11:$N$11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 тарихы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(14).xls]teacherClassReport (14)'!$C$12:$N$12</c:f>
              <c:numCache>
                <c:formatCode>General</c:formatCode>
                <c:ptCount val="12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3.9</c:v>
                </c:pt>
                <c:pt idx="5">
                  <c:v>3.8</c:v>
                </c:pt>
                <c:pt idx="6">
                  <c:v>4</c:v>
                </c:pt>
                <c:pt idx="7">
                  <c:v>3.8</c:v>
                </c:pt>
                <c:pt idx="8">
                  <c:v>3.9</c:v>
                </c:pt>
                <c:pt idx="9">
                  <c:v>3.85</c:v>
                </c:pt>
                <c:pt idx="10">
                  <c:v>3.8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6-48D7-8DA0-9D3AF4E07F17}"/>
            </c:ext>
          </c:extLst>
        </c:ser>
        <c:ser>
          <c:idx val="1"/>
          <c:order val="1"/>
          <c:tx>
            <c:strRef>
              <c:f>'[teacherClassReport (14).xls]teacherClassReport (14)'!$A$13:$B$13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(14).xls]teacherClassReport (14)'!$C$11:$N$11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 тарихы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(14).xls]teacherClassReport (14)'!$C$13:$N$13</c:f>
              <c:numCache>
                <c:formatCode>General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65</c:v>
                </c:pt>
                <c:pt idx="5">
                  <c:v>65</c:v>
                </c:pt>
                <c:pt idx="6">
                  <c:v>75</c:v>
                </c:pt>
                <c:pt idx="7">
                  <c:v>60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6-48D7-8DA0-9D3AF4E07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805503"/>
        <c:axId val="391179407"/>
      </c:barChart>
      <c:catAx>
        <c:axId val="60780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391179407"/>
        <c:crosses val="autoZero"/>
        <c:auto val="1"/>
        <c:lblAlgn val="ctr"/>
        <c:lblOffset val="100"/>
        <c:noMultiLvlLbl val="0"/>
      </c:catAx>
      <c:valAx>
        <c:axId val="391179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780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3200">
                <a:solidFill>
                  <a:srgbClr val="0033CC"/>
                </a:solidFill>
              </a:rPr>
              <a:t>11а сыныбы: Айтуарова 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(15).xls]teacherClassReport (15)'!$A$12:$B$12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(15).xls]teacherClassReport (15)'!$C$11:$N$11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(15).xls]teacherClassReport (15)'!$C$12:$N$12</c:f>
              <c:numCache>
                <c:formatCode>General</c:formatCode>
                <c:ptCount val="12"/>
                <c:pt idx="0">
                  <c:v>3.94</c:v>
                </c:pt>
                <c:pt idx="1">
                  <c:v>4</c:v>
                </c:pt>
                <c:pt idx="2">
                  <c:v>4</c:v>
                </c:pt>
                <c:pt idx="3">
                  <c:v>4.0599999999999996</c:v>
                </c:pt>
                <c:pt idx="4">
                  <c:v>4.5</c:v>
                </c:pt>
                <c:pt idx="5">
                  <c:v>3.94</c:v>
                </c:pt>
                <c:pt idx="6">
                  <c:v>4.38</c:v>
                </c:pt>
                <c:pt idx="7">
                  <c:v>4.5</c:v>
                </c:pt>
                <c:pt idx="8">
                  <c:v>4.38</c:v>
                </c:pt>
                <c:pt idx="9">
                  <c:v>4.4400000000000004</c:v>
                </c:pt>
                <c:pt idx="10">
                  <c:v>4.0599999999999996</c:v>
                </c:pt>
                <c:pt idx="11">
                  <c:v>4.0599999999999996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44D2-8A40-F9E2F3E7EBE5}"/>
            </c:ext>
          </c:extLst>
        </c:ser>
        <c:ser>
          <c:idx val="1"/>
          <c:order val="1"/>
          <c:tx>
            <c:strRef>
              <c:f>'[teacherClassReport (15).xls]teacherClassReport (15)'!$A$13:$B$13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(15).xls]teacherClassReport (15)'!$C$11:$N$11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(15).xls]teacherClassReport (15)'!$C$13:$N$13</c:f>
              <c:numCache>
                <c:formatCode>General</c:formatCode>
                <c:ptCount val="12"/>
                <c:pt idx="0">
                  <c:v>75</c:v>
                </c:pt>
                <c:pt idx="1">
                  <c:v>81.25</c:v>
                </c:pt>
                <c:pt idx="2">
                  <c:v>81.25</c:v>
                </c:pt>
                <c:pt idx="3">
                  <c:v>87.5</c:v>
                </c:pt>
                <c:pt idx="4">
                  <c:v>87.5</c:v>
                </c:pt>
                <c:pt idx="5">
                  <c:v>81.25</c:v>
                </c:pt>
                <c:pt idx="6">
                  <c:v>87.5</c:v>
                </c:pt>
                <c:pt idx="7">
                  <c:v>87.5</c:v>
                </c:pt>
                <c:pt idx="8">
                  <c:v>87.5</c:v>
                </c:pt>
                <c:pt idx="9">
                  <c:v>87.5</c:v>
                </c:pt>
                <c:pt idx="10">
                  <c:v>81.25</c:v>
                </c:pt>
                <c:pt idx="1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44D2-8A40-F9E2F3E7E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76175"/>
        <c:axId val="730338815"/>
      </c:barChart>
      <c:catAx>
        <c:axId val="3276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730338815"/>
        <c:crosses val="autoZero"/>
        <c:auto val="1"/>
        <c:lblAlgn val="ctr"/>
        <c:lblOffset val="100"/>
        <c:noMultiLvlLbl val="0"/>
      </c:catAx>
      <c:valAx>
        <c:axId val="7303388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7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839885945786E-2"/>
          <c:y val="0.19475747198549481"/>
          <c:w val="0.95320320228108424"/>
          <c:h val="0.58901183597664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ҚАЗ.xlsx]Лист1'!$K$184</c:f>
              <c:strCache>
                <c:ptCount val="1"/>
                <c:pt idx="0">
                  <c:v>7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ҚАЗ.xlsx]Лист1'!$L$184:$O$184</c:f>
              <c:numCache>
                <c:formatCode>General</c:formatCode>
                <c:ptCount val="4"/>
                <c:pt idx="0">
                  <c:v>84.61</c:v>
                </c:pt>
                <c:pt idx="1">
                  <c:v>4.07</c:v>
                </c:pt>
                <c:pt idx="2">
                  <c:v>67.69</c:v>
                </c:pt>
                <c:pt idx="3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2-445D-B849-C2A3417EABE8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ҚАЗ.xlsx]Лист1'!$K$185</c:f>
              <c:strCache>
                <c:ptCount val="1"/>
                <c:pt idx="0">
                  <c:v>9 "А"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ҚАЗ.xlsx]Лист1'!$L$185:$O$185</c:f>
              <c:numCache>
                <c:formatCode>General</c:formatCode>
                <c:ptCount val="4"/>
                <c:pt idx="0">
                  <c:v>46.66</c:v>
                </c:pt>
                <c:pt idx="1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2-445D-B849-C2A3417EABE8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ҚАЗ.xlsx]Лист1'!$K$186</c:f>
              <c:strCache>
                <c:ptCount val="1"/>
                <c:pt idx="0">
                  <c:v>10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ҚАЗ.xlsx]Лист1'!$L$186:$O$186</c:f>
              <c:numCache>
                <c:formatCode>General</c:formatCode>
                <c:ptCount val="4"/>
                <c:pt idx="0">
                  <c:v>60</c:v>
                </c:pt>
                <c:pt idx="1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2-445D-B849-C2A3417EABE8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ҚАЗ.xlsx]Лист1'!$K$187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ҚАЗ.xlsx]Лист1'!$L$187:$O$187</c:f>
              <c:numCache>
                <c:formatCode>General</c:formatCode>
                <c:ptCount val="4"/>
                <c:pt idx="0">
                  <c:v>82.35</c:v>
                </c:pt>
                <c:pt idx="1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82-445D-B849-C2A3417EA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0207"/>
        <c:axId val="1126050191"/>
      </c:barChart>
      <c:catAx>
        <c:axId val="112604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50191"/>
        <c:crosses val="autoZero"/>
        <c:auto val="1"/>
        <c:lblAlgn val="ctr"/>
        <c:lblOffset val="100"/>
        <c:noMultiLvlLbl val="0"/>
      </c:catAx>
      <c:valAx>
        <c:axId val="11260501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13400520452884E-2"/>
          <c:y val="0.20617536317463633"/>
          <c:w val="0.95017319895909425"/>
          <c:h val="0.61641330685678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ҚАЗ.xlsx]Лист1'!$D$208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ҚАЗ.xlsx]Лист1'!$E$208:$H$208</c:f>
              <c:numCache>
                <c:formatCode>General</c:formatCode>
                <c:ptCount val="4"/>
                <c:pt idx="0">
                  <c:v>81.25</c:v>
                </c:pt>
                <c:pt idx="1">
                  <c:v>4.25</c:v>
                </c:pt>
                <c:pt idx="2">
                  <c:v>74.459999999999994</c:v>
                </c:pt>
                <c:pt idx="3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C-4250-89F0-5CB502AC2B81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ҚАЗ.xlsx]Лист1'!$D$209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ҚАЗ.xlsx]Лист1'!$E$209:$H$209</c:f>
              <c:numCache>
                <c:formatCode>General</c:formatCode>
                <c:ptCount val="4"/>
                <c:pt idx="0">
                  <c:v>73.33</c:v>
                </c:pt>
                <c:pt idx="1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C-4250-89F0-5CB502AC2B81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ҚАЗ.xlsx]Лист1'!$D$210</c:f>
              <c:strCache>
                <c:ptCount val="1"/>
                <c:pt idx="0">
                  <c:v>9 "Ә"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ҚАЗ.xlsx]Лист1'!$E$210:$H$210</c:f>
              <c:numCache>
                <c:formatCode>General</c:formatCode>
                <c:ptCount val="4"/>
                <c:pt idx="0">
                  <c:v>66.66</c:v>
                </c:pt>
                <c:pt idx="1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C-4250-89F0-5CB502AC2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4001663"/>
        <c:axId val="1224004159"/>
      </c:barChart>
      <c:catAx>
        <c:axId val="1224001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224004159"/>
        <c:crosses val="autoZero"/>
        <c:auto val="1"/>
        <c:lblAlgn val="ctr"/>
        <c:lblOffset val="100"/>
        <c:noMultiLvlLbl val="0"/>
      </c:catAx>
      <c:valAx>
        <c:axId val="1224004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400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51216685045458E-2"/>
          <c:y val="0.24437255268234431"/>
          <c:w val="0.95309756662990908"/>
          <c:h val="0.52109529167732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ҚАЗ.xlsx]Лист1'!$K$208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ҚАЗ.xlsx]Лист1'!$L$208:$O$208</c:f>
              <c:numCache>
                <c:formatCode>General</c:formatCode>
                <c:ptCount val="4"/>
                <c:pt idx="0">
                  <c:v>81.25</c:v>
                </c:pt>
                <c:pt idx="1">
                  <c:v>4.3099999999999996</c:v>
                </c:pt>
                <c:pt idx="2">
                  <c:v>76.59</c:v>
                </c:pt>
                <c:pt idx="3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F-443C-BA52-E20926BC836D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ҚАЗ.xlsx]Лист1'!$K$209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ҚАЗ.xlsx]Лист1'!$L$209:$O$209</c:f>
              <c:numCache>
                <c:formatCode>General</c:formatCode>
                <c:ptCount val="4"/>
                <c:pt idx="0">
                  <c:v>80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F-443C-BA52-E20926BC836D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ҚАЗ.xlsx]Лист1'!$K$210</c:f>
              <c:strCache>
                <c:ptCount val="1"/>
                <c:pt idx="0">
                  <c:v>9 "Ә"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ҚАЗ.xlsx]Лист1'!$L$210:$O$210</c:f>
              <c:numCache>
                <c:formatCode>General</c:formatCode>
                <c:ptCount val="4"/>
                <c:pt idx="0">
                  <c:v>66.66</c:v>
                </c:pt>
                <c:pt idx="1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F-443C-BA52-E20926BC83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3119"/>
        <c:axId val="1126052271"/>
      </c:barChart>
      <c:catAx>
        <c:axId val="112604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52271"/>
        <c:crosses val="autoZero"/>
        <c:auto val="1"/>
        <c:lblAlgn val="ctr"/>
        <c:lblOffset val="100"/>
        <c:noMultiLvlLbl val="0"/>
      </c:catAx>
      <c:valAx>
        <c:axId val="1126052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49736371057675"/>
          <c:y val="0"/>
          <c:w val="0.35300510471043789"/>
          <c:h val="0.13426482395144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1423665791776034"/>
          <c:w val="0.93888888888888888"/>
          <c:h val="0.54175087489063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ҚАЗ.xlsx]Лист1'!$D$233</c:f>
              <c:strCache>
                <c:ptCount val="1"/>
                <c:pt idx="0">
                  <c:v>5 "А" матем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ҚАЗ.xlsx]Лист1'!$E$233:$H$233</c:f>
              <c:numCache>
                <c:formatCode>General</c:formatCode>
                <c:ptCount val="4"/>
                <c:pt idx="0">
                  <c:v>68.75</c:v>
                </c:pt>
                <c:pt idx="1">
                  <c:v>4</c:v>
                </c:pt>
                <c:pt idx="2">
                  <c:v>68.75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B-4640-8EA9-A61B19331A47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ҚАЗ.xlsx]Лист1'!$D$234</c:f>
              <c:strCache>
                <c:ptCount val="1"/>
                <c:pt idx="0">
                  <c:v>7 "Ә" алгебра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ҚАЗ.xlsx]Лист1'!$E$234:$H$234</c:f>
              <c:numCache>
                <c:formatCode>General</c:formatCode>
                <c:ptCount val="4"/>
                <c:pt idx="0">
                  <c:v>61.53</c:v>
                </c:pt>
                <c:pt idx="1">
                  <c:v>3.84</c:v>
                </c:pt>
                <c:pt idx="2">
                  <c:v>64.28</c:v>
                </c:pt>
                <c:pt idx="3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B-4640-8EA9-A61B19331A47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ҚАЗ.xlsx]Лист1'!$D$235</c:f>
              <c:strCache>
                <c:ptCount val="1"/>
                <c:pt idx="0">
                  <c:v>9 "А" алгебра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ҚАЗ.xlsx]Лист1'!$E$235:$H$235</c:f>
              <c:numCache>
                <c:formatCode>General</c:formatCode>
                <c:ptCount val="4"/>
                <c:pt idx="0">
                  <c:v>66.66</c:v>
                </c:pt>
                <c:pt idx="1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B-4640-8EA9-A61B19331A47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ҚАЗ.xlsx]Лист1'!$D$236</c:f>
              <c:strCache>
                <c:ptCount val="1"/>
                <c:pt idx="0">
                  <c:v>11 "А" алгебра ж/е АБ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ҚАЗ.xlsx]Лист1'!$E$236:$H$236</c:f>
              <c:numCache>
                <c:formatCode>General</c:formatCode>
                <c:ptCount val="4"/>
                <c:pt idx="0">
                  <c:v>82.35</c:v>
                </c:pt>
                <c:pt idx="1">
                  <c:v>4.05</c:v>
                </c:pt>
                <c:pt idx="2">
                  <c:v>82.35</c:v>
                </c:pt>
                <c:pt idx="3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B-4640-8EA9-A61B19331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6031"/>
        <c:axId val="1126043535"/>
      </c:barChart>
      <c:catAx>
        <c:axId val="112604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ID4096"/>
          </a:p>
        </c:txPr>
        <c:crossAx val="1126043535"/>
        <c:crosses val="autoZero"/>
        <c:auto val="1"/>
        <c:lblAlgn val="ctr"/>
        <c:lblOffset val="100"/>
        <c:noMultiLvlLbl val="0"/>
      </c:catAx>
      <c:valAx>
        <c:axId val="1126043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9.2592592592592587E-2"/>
          <c:w val="0.9"/>
          <c:h val="8.3643708105260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0.59039</cdr:x>
      <cdr:y>0.82405</cdr:y>
    </cdr:from>
    <cdr:to>
      <cdr:x>0.669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A7E980-F424-4EC3-B5BC-3FEBC0F132F9}"/>
            </a:ext>
          </a:extLst>
        </cdr:cNvPr>
        <cdr:cNvSpPr txBox="1"/>
      </cdr:nvSpPr>
      <cdr:spPr>
        <a:xfrm xmlns:a="http://schemas.openxmlformats.org/drawingml/2006/main">
          <a:off x="6868160" y="5064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ID4096" sz="1100" dirty="0"/>
        </a:p>
      </cdr:txBody>
    </cdr:sp>
  </cdr:relSizeAnchor>
  <cdr:relSizeAnchor xmlns:cdr="http://schemas.openxmlformats.org/drawingml/2006/chartDrawing">
    <cdr:from>
      <cdr:x>0.71004</cdr:x>
      <cdr:y>0.92571</cdr:y>
    </cdr:from>
    <cdr:to>
      <cdr:x>0.78865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2C044B7-BF4E-457A-BDEA-F45EFC0DA045}"/>
            </a:ext>
          </a:extLst>
        </cdr:cNvPr>
        <cdr:cNvSpPr txBox="1"/>
      </cdr:nvSpPr>
      <cdr:spPr>
        <a:xfrm xmlns:a="http://schemas.openxmlformats.org/drawingml/2006/main">
          <a:off x="8260080" y="4810760"/>
          <a:ext cx="914400" cy="38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400" b="1" dirty="0">
              <a:solidFill>
                <a:schemeClr val="tx1"/>
              </a:solidFill>
            </a:rPr>
            <a:t>Орта балл</a:t>
          </a:r>
          <a:endParaRPr lang="LID4096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0.86376</cdr:x>
      <cdr:y>0.92571</cdr:y>
    </cdr:from>
    <cdr:to>
      <cdr:x>0.94236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4345382-6D9A-4F6E-B284-4D74BA5F6847}"/>
            </a:ext>
          </a:extLst>
        </cdr:cNvPr>
        <cdr:cNvSpPr txBox="1"/>
      </cdr:nvSpPr>
      <cdr:spPr>
        <a:xfrm xmlns:a="http://schemas.openxmlformats.org/drawingml/2006/main">
          <a:off x="10048240" y="4810760"/>
          <a:ext cx="914400" cy="38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400" b="1" dirty="0">
              <a:solidFill>
                <a:schemeClr val="tx1"/>
              </a:solidFill>
            </a:rPr>
            <a:t>Білім сапасы</a:t>
          </a:r>
          <a:endParaRPr lang="LID4096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0.07273</cdr:x>
      <cdr:y>0.31773</cdr:y>
    </cdr:from>
    <cdr:to>
      <cdr:x>0.15065</cdr:x>
      <cdr:y>0.47975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A33FC30-53DC-4AC2-A51A-FE3873447A78}"/>
            </a:ext>
          </a:extLst>
        </cdr:cNvPr>
        <cdr:cNvSpPr txBox="1"/>
      </cdr:nvSpPr>
      <cdr:spPr>
        <a:xfrm xmlns:a="http://schemas.openxmlformats.org/drawingml/2006/main">
          <a:off x="853440" y="1793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ID4096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0.58355</cdr:x>
      <cdr:y>0.85112</cdr:y>
    </cdr:from>
    <cdr:to>
      <cdr:x>0.66333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496C71-D0AC-43CB-9050-A1094BB72A71}"/>
            </a:ext>
          </a:extLst>
        </cdr:cNvPr>
        <cdr:cNvSpPr txBox="1"/>
      </cdr:nvSpPr>
      <cdr:spPr>
        <a:xfrm xmlns:a="http://schemas.openxmlformats.org/drawingml/2006/main">
          <a:off x="6687710" y="61629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ID4096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0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6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8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56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9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0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19E4-625C-4472-ADAB-8EBFFB58CE4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33715"/>
              </p:ext>
            </p:extLst>
          </p:nvPr>
        </p:nvGraphicFramePr>
        <p:xfrm>
          <a:off x="801665" y="1021056"/>
          <a:ext cx="10684702" cy="50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596" y="188074"/>
            <a:ext cx="1137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бойынша сыныптар мен пәндердің білім сапасы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Буғыбаева Г.О.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11247"/>
              </p:ext>
            </p:extLst>
          </p:nvPr>
        </p:nvGraphicFramePr>
        <p:xfrm>
          <a:off x="676835" y="1707779"/>
          <a:ext cx="11371730" cy="496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4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Халбеков Н.С.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313989"/>
              </p:ext>
            </p:extLst>
          </p:nvPr>
        </p:nvGraphicFramePr>
        <p:xfrm>
          <a:off x="410602" y="1412827"/>
          <a:ext cx="11476597" cy="52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46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02842"/>
              </p:ext>
            </p:extLst>
          </p:nvPr>
        </p:nvGraphicFramePr>
        <p:xfrm>
          <a:off x="895883" y="2057399"/>
          <a:ext cx="10948587" cy="445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Омирова А.А.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4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Мусаева Ұ. 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99970"/>
              </p:ext>
            </p:extLst>
          </p:nvPr>
        </p:nvGraphicFramePr>
        <p:xfrm>
          <a:off x="665147" y="1647202"/>
          <a:ext cx="11264781" cy="49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3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Абдуллаева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744761"/>
              </p:ext>
            </p:extLst>
          </p:nvPr>
        </p:nvGraphicFramePr>
        <p:xfrm>
          <a:off x="853155" y="1544652"/>
          <a:ext cx="10846038" cy="487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69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Курбанова Р.Б.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128568"/>
              </p:ext>
            </p:extLst>
          </p:nvPr>
        </p:nvGraphicFramePr>
        <p:xfrm>
          <a:off x="699331" y="1587380"/>
          <a:ext cx="11153686" cy="506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35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79150"/>
              </p:ext>
            </p:extLst>
          </p:nvPr>
        </p:nvGraphicFramePr>
        <p:xfrm>
          <a:off x="2186299" y="2151403"/>
          <a:ext cx="8077200" cy="379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Ахметов Б.Д.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2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химия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Алдибекова А.О.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122626"/>
              </p:ext>
            </p:extLst>
          </p:nvPr>
        </p:nvGraphicFramePr>
        <p:xfrm>
          <a:off x="0" y="3014528"/>
          <a:ext cx="4900353" cy="352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143682"/>
              </p:ext>
            </p:extLst>
          </p:nvPr>
        </p:nvGraphicFramePr>
        <p:xfrm>
          <a:off x="4643979" y="3693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14804"/>
              </p:ext>
            </p:extLst>
          </p:nvPr>
        </p:nvGraphicFramePr>
        <p:xfrm>
          <a:off x="8984375" y="3871245"/>
          <a:ext cx="3207625" cy="246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545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Айтуарова А.Ж.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756113"/>
              </p:ext>
            </p:extLst>
          </p:nvPr>
        </p:nvGraphicFramePr>
        <p:xfrm>
          <a:off x="200203" y="1915961"/>
          <a:ext cx="6771741" cy="448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2051"/>
              </p:ext>
            </p:extLst>
          </p:nvPr>
        </p:nvGraphicFramePr>
        <p:xfrm>
          <a:off x="6971944" y="2621421"/>
          <a:ext cx="4572000" cy="359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84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2B5C57-705F-46A7-8656-DBB40C1B3DA0}"/>
              </a:ext>
            </a:extLst>
          </p:cNvPr>
          <p:cNvSpPr/>
          <p:nvPr/>
        </p:nvSpPr>
        <p:spPr>
          <a:xfrm>
            <a:off x="680720" y="136436"/>
            <a:ext cx="1076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бойынша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6A52D3-B818-422A-8DD3-78730E013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72008"/>
              </p:ext>
            </p:extLst>
          </p:nvPr>
        </p:nvGraphicFramePr>
        <p:xfrm>
          <a:off x="1056640" y="1244600"/>
          <a:ext cx="991616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5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210914"/>
              </p:ext>
            </p:extLst>
          </p:nvPr>
        </p:nvGraphicFramePr>
        <p:xfrm>
          <a:off x="803753" y="1243208"/>
          <a:ext cx="10745244" cy="503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65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A95B3-A0EF-405A-A4AF-A9467133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0D72A44-5700-4854-8DB9-563BCBF4B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28688"/>
              </p:ext>
            </p:extLst>
          </p:nvPr>
        </p:nvGraphicFramePr>
        <p:xfrm>
          <a:off x="426720" y="274320"/>
          <a:ext cx="11633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73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2515B4-CCA9-419C-BF45-6F0332D5AC46}"/>
              </a:ext>
            </a:extLst>
          </p:cNvPr>
          <p:cNvSpPr/>
          <p:nvPr/>
        </p:nvSpPr>
        <p:spPr>
          <a:xfrm>
            <a:off x="568960" y="136436"/>
            <a:ext cx="11358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бойынша сыныптар мен пәндердің білім сапасы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4E84E70-F70F-4F4F-BB2C-8C2490482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58153"/>
              </p:ext>
            </p:extLst>
          </p:nvPr>
        </p:nvGraphicFramePr>
        <p:xfrm>
          <a:off x="162560" y="1417320"/>
          <a:ext cx="11765280" cy="530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8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399CAE4-84A7-419E-879A-25C26EEE1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39706"/>
              </p:ext>
            </p:extLst>
          </p:nvPr>
        </p:nvGraphicFramePr>
        <p:xfrm>
          <a:off x="6096000" y="2209800"/>
          <a:ext cx="570992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AA4EE19-C758-444C-A0B6-DEDD19643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2515"/>
              </p:ext>
            </p:extLst>
          </p:nvPr>
        </p:nvGraphicFramePr>
        <p:xfrm>
          <a:off x="182880" y="2326004"/>
          <a:ext cx="584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00EDE2-AC1E-436E-93EB-9E64CF8C0736}"/>
              </a:ext>
            </a:extLst>
          </p:cNvPr>
          <p:cNvSpPr/>
          <p:nvPr/>
        </p:nvSpPr>
        <p:spPr>
          <a:xfrm>
            <a:off x="3046193" y="5851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Байтимова Ж.Р.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8D9827-2B2B-40D6-A18F-D00CD9500A0B}"/>
              </a:ext>
            </a:extLst>
          </p:cNvPr>
          <p:cNvSpPr/>
          <p:nvPr/>
        </p:nvSpPr>
        <p:spPr>
          <a:xfrm>
            <a:off x="2743200" y="2850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Қазыбекова Ә.Ж.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B98131B-54E7-4EA9-8C78-A6AC39A0C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1663"/>
              </p:ext>
            </p:extLst>
          </p:nvPr>
        </p:nvGraphicFramePr>
        <p:xfrm>
          <a:off x="211552" y="1493519"/>
          <a:ext cx="11645168" cy="507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40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6DEDB5-3F1F-4BA9-ABCF-A343CA5A522A}"/>
              </a:ext>
            </a:extLst>
          </p:cNvPr>
          <p:cNvSpPr/>
          <p:nvPr/>
        </p:nvSpPr>
        <p:spPr>
          <a:xfrm>
            <a:off x="2407920" y="274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Серикова М.Ж</a:t>
            </a:r>
            <a:endParaRPr lang="LID4096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40C8213-0E02-42E7-9C32-99340AFBE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124130"/>
              </p:ext>
            </p:extLst>
          </p:nvPr>
        </p:nvGraphicFramePr>
        <p:xfrm>
          <a:off x="548640" y="1473200"/>
          <a:ext cx="11084560" cy="479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73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A6E683-332B-4EAE-AE85-9CF235B3E8BD}"/>
              </a:ext>
            </a:extLst>
          </p:cNvPr>
          <p:cNvSpPr/>
          <p:nvPr/>
        </p:nvSpPr>
        <p:spPr>
          <a:xfrm>
            <a:off x="2824480" y="3968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Каюпова П.С.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30C701-E7F5-47C7-B277-063940199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04617"/>
              </p:ext>
            </p:extLst>
          </p:nvPr>
        </p:nvGraphicFramePr>
        <p:xfrm>
          <a:off x="680720" y="1717040"/>
          <a:ext cx="10424160" cy="41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30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D0816-E20E-44CC-BFF0-F1B2A8A72F87}"/>
              </a:ext>
            </a:extLst>
          </p:cNvPr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мұғалімі:Джусупбекова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E478B2A-975E-4AEA-A1F2-95B023F5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03211"/>
              </p:ext>
            </p:extLst>
          </p:nvPr>
        </p:nvGraphicFramePr>
        <p:xfrm>
          <a:off x="802640" y="1412826"/>
          <a:ext cx="10535920" cy="489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71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621AB3-7A3D-4AE7-A0F1-8BAE39195E3A}"/>
              </a:ext>
            </a:extLst>
          </p:cNvPr>
          <p:cNvSpPr/>
          <p:nvPr/>
        </p:nvSpPr>
        <p:spPr>
          <a:xfrm>
            <a:off x="2956560" y="2038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геометрия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Пәзілбек 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E478B2A-975E-4AEA-A1F2-95B023F5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20623"/>
              </p:ext>
            </p:extLst>
          </p:nvPr>
        </p:nvGraphicFramePr>
        <p:xfrm>
          <a:off x="1605280" y="1202690"/>
          <a:ext cx="9316720" cy="453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65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C95701-63A7-40C1-945D-CB029AD9928C}"/>
              </a:ext>
            </a:extLst>
          </p:cNvPr>
          <p:cNvSpPr/>
          <p:nvPr/>
        </p:nvSpPr>
        <p:spPr>
          <a:xfrm>
            <a:off x="3302000" y="2481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негіздері, география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Серикбаева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AE525E3-C3C1-4B20-B911-AF97E817B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518983"/>
              </p:ext>
            </p:extLst>
          </p:nvPr>
        </p:nvGraphicFramePr>
        <p:xfrm>
          <a:off x="162560" y="1783080"/>
          <a:ext cx="1133856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209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6A917-50FA-45FC-9A17-A5A23DCD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B823075-C28F-4BBA-BB64-6FED3635B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45797"/>
              </p:ext>
            </p:extLst>
          </p:nvPr>
        </p:nvGraphicFramePr>
        <p:xfrm>
          <a:off x="294640" y="2433320"/>
          <a:ext cx="1169416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8422FC-0B0E-4320-B5E6-D4407AFCFFAE}"/>
              </a:ext>
            </a:extLst>
          </p:cNvPr>
          <p:cNvSpPr/>
          <p:nvPr/>
        </p:nvSpPr>
        <p:spPr>
          <a:xfrm>
            <a:off x="2631440" y="329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,жаратылыстану, география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Бугыбаева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9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97881"/>
              </p:ext>
            </p:extLst>
          </p:nvPr>
        </p:nvGraphicFramePr>
        <p:xfrm>
          <a:off x="421341" y="1707779"/>
          <a:ext cx="5078506" cy="45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80681"/>
              </p:ext>
            </p:extLst>
          </p:nvPr>
        </p:nvGraphicFramePr>
        <p:xfrm>
          <a:off x="5921188" y="1707779"/>
          <a:ext cx="6060140" cy="445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341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Байтимова Ж.Р.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380E284-B675-435E-B79F-FA58BED6A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42142"/>
              </p:ext>
            </p:extLst>
          </p:nvPr>
        </p:nvGraphicFramePr>
        <p:xfrm>
          <a:off x="762000" y="2057400"/>
          <a:ext cx="1070478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76FCA0-82D4-4229-82EF-CC661BEB4F3E}"/>
              </a:ext>
            </a:extLst>
          </p:cNvPr>
          <p:cNvSpPr/>
          <p:nvPr/>
        </p:nvSpPr>
        <p:spPr>
          <a:xfrm>
            <a:off x="3066393" y="4572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Халбеков Н.С.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9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4651AB4-EAE2-4F58-9CBB-7DA815326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71611"/>
              </p:ext>
            </p:extLst>
          </p:nvPr>
        </p:nvGraphicFramePr>
        <p:xfrm>
          <a:off x="243840" y="2057400"/>
          <a:ext cx="1141984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0139D6-AB1C-4362-88AE-6A40D3601390}"/>
              </a:ext>
            </a:extLst>
          </p:cNvPr>
          <p:cNvSpPr/>
          <p:nvPr/>
        </p:nvSpPr>
        <p:spPr>
          <a:xfrm>
            <a:off x="3046193" y="304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Омирова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9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FCD349A-8C1E-4D1D-A420-56F7BA67C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55711"/>
              </p:ext>
            </p:extLst>
          </p:nvPr>
        </p:nvGraphicFramePr>
        <p:xfrm>
          <a:off x="467360" y="2057400"/>
          <a:ext cx="1112520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02772A-BB4D-4F61-9F4F-0E458781804E}"/>
              </a:ext>
            </a:extLst>
          </p:cNvPr>
          <p:cNvSpPr/>
          <p:nvPr/>
        </p:nvSpPr>
        <p:spPr>
          <a:xfrm>
            <a:off x="2844800" y="5670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Мусаева Ұ. Ж.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0654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00F07-CC93-4646-BDBF-2ECEB73A7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65048"/>
              </p:ext>
            </p:extLst>
          </p:nvPr>
        </p:nvGraphicFramePr>
        <p:xfrm>
          <a:off x="467360" y="2057400"/>
          <a:ext cx="11125200" cy="438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5DCD07-E297-488A-AE59-8C6FD5FBACB5}"/>
              </a:ext>
            </a:extLst>
          </p:cNvPr>
          <p:cNvSpPr/>
          <p:nvPr/>
        </p:nvSpPr>
        <p:spPr>
          <a:xfrm>
            <a:off x="3046193" y="2342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Курбанова Р.Б.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16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E50886-6757-4B37-9D43-42DB78B1B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50807"/>
              </p:ext>
            </p:extLst>
          </p:nvPr>
        </p:nvGraphicFramePr>
        <p:xfrm>
          <a:off x="396240" y="929640"/>
          <a:ext cx="11673840" cy="557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6320F2-C036-45A3-B4A1-6013795B71F4}"/>
              </a:ext>
            </a:extLst>
          </p:cNvPr>
          <p:cNvSpPr/>
          <p:nvPr/>
        </p:nvSpPr>
        <p:spPr>
          <a:xfrm>
            <a:off x="480392" y="150563"/>
            <a:ext cx="11231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тоқсандар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76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741ECF-7249-4D4C-9C2B-448B7EACC0AE}"/>
              </a:ext>
            </a:extLst>
          </p:cNvPr>
          <p:cNvSpPr/>
          <p:nvPr/>
        </p:nvSpPr>
        <p:spPr>
          <a:xfrm>
            <a:off x="1158240" y="0"/>
            <a:ext cx="1033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тоқсан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жылдық  –бойынша сыныптар мен пәндердің білім сапасы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7733E2F-5BFF-42B4-BF6B-766DFF44D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78481"/>
              </p:ext>
            </p:extLst>
          </p:nvPr>
        </p:nvGraphicFramePr>
        <p:xfrm>
          <a:off x="386080" y="1041400"/>
          <a:ext cx="11734800" cy="564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52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C4CCA-1D8E-43AC-A703-550F4A60EA9F}"/>
              </a:ext>
            </a:extLst>
          </p:cNvPr>
          <p:cNvSpPr/>
          <p:nvPr/>
        </p:nvSpPr>
        <p:spPr>
          <a:xfrm>
            <a:off x="1469684" y="0"/>
            <a:ext cx="9394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9218663-1EA7-4C09-A2D9-E26D913DC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58245"/>
              </p:ext>
            </p:extLst>
          </p:nvPr>
        </p:nvGraphicFramePr>
        <p:xfrm>
          <a:off x="975360" y="1457960"/>
          <a:ext cx="10810240" cy="50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740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CB3D50-FE9B-48D2-91D4-A88F6EAC9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08120"/>
              </p:ext>
            </p:extLst>
          </p:nvPr>
        </p:nvGraphicFramePr>
        <p:xfrm>
          <a:off x="822960" y="396240"/>
          <a:ext cx="11145520" cy="63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318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632EC68-4FC8-4D8A-B840-030184E0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77403"/>
              </p:ext>
            </p:extLst>
          </p:nvPr>
        </p:nvGraphicFramePr>
        <p:xfrm>
          <a:off x="1036320" y="685800"/>
          <a:ext cx="10779760" cy="60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730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CCC1E09-BE1D-4803-98E2-DE035D271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755378"/>
              </p:ext>
            </p:extLst>
          </p:nvPr>
        </p:nvGraphicFramePr>
        <p:xfrm>
          <a:off x="792480" y="104931"/>
          <a:ext cx="11186160" cy="659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85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Қазыбекова Ә.Ж.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448230"/>
              </p:ext>
            </p:extLst>
          </p:nvPr>
        </p:nvGraphicFramePr>
        <p:xfrm>
          <a:off x="188259" y="1828800"/>
          <a:ext cx="5634317" cy="453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574539"/>
              </p:ext>
            </p:extLst>
          </p:nvPr>
        </p:nvGraphicFramePr>
        <p:xfrm>
          <a:off x="6185647" y="1707779"/>
          <a:ext cx="5795682" cy="465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676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3361EDB-84AB-4E73-9042-B7BDEA532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320591"/>
              </p:ext>
            </p:extLst>
          </p:nvPr>
        </p:nvGraphicFramePr>
        <p:xfrm>
          <a:off x="538480" y="213360"/>
          <a:ext cx="11358880" cy="637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822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0FB7F23-7701-4AF0-9336-32C9E3D4D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61248"/>
              </p:ext>
            </p:extLst>
          </p:nvPr>
        </p:nvGraphicFramePr>
        <p:xfrm>
          <a:off x="1005840" y="523240"/>
          <a:ext cx="10779760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11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203DB1A-7220-4FAC-A8DA-7E90DE20F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007149"/>
              </p:ext>
            </p:extLst>
          </p:nvPr>
        </p:nvGraphicFramePr>
        <p:xfrm>
          <a:off x="731520" y="685800"/>
          <a:ext cx="11206480" cy="59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478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8623FAA-8566-49BE-9F7A-E1F841163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56989"/>
              </p:ext>
            </p:extLst>
          </p:nvPr>
        </p:nvGraphicFramePr>
        <p:xfrm>
          <a:off x="1137920" y="685800"/>
          <a:ext cx="10556240" cy="587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815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E322847-235C-4C2B-8479-8A87F5E20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11138"/>
              </p:ext>
            </p:extLst>
          </p:nvPr>
        </p:nvGraphicFramePr>
        <p:xfrm>
          <a:off x="558800" y="223520"/>
          <a:ext cx="11511280" cy="65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073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74F60F9-C379-412E-B530-2A6B7F1A3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955"/>
              </p:ext>
            </p:extLst>
          </p:nvPr>
        </p:nvGraphicFramePr>
        <p:xfrm>
          <a:off x="538942" y="378228"/>
          <a:ext cx="11460480" cy="566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9F13B1-ED08-45CE-88AE-580225B35406}"/>
              </a:ext>
            </a:extLst>
          </p:cNvPr>
          <p:cNvSpPr txBox="1"/>
          <p:nvPr/>
        </p:nvSpPr>
        <p:spPr>
          <a:xfrm>
            <a:off x="6608618" y="6040582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әдебиеті</a:t>
            </a:r>
            <a:endParaRPr lang="LID4096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818AA-5C9C-47C7-9637-40B2230661EB}"/>
              </a:ext>
            </a:extLst>
          </p:cNvPr>
          <p:cNvSpPr txBox="1"/>
          <p:nvPr/>
        </p:nvSpPr>
        <p:spPr>
          <a:xfrm>
            <a:off x="7578436" y="6054437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тарих</a:t>
            </a:r>
            <a:endParaRPr lang="LID4096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56481-116A-4977-9DBB-19AD3D750934}"/>
              </a:ext>
            </a:extLst>
          </p:cNvPr>
          <p:cNvSpPr txBox="1"/>
          <p:nvPr/>
        </p:nvSpPr>
        <p:spPr>
          <a:xfrm>
            <a:off x="8482596" y="6032149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тілі 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1384963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4EC1F33-F17A-4368-8A49-97FB54894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41100"/>
              </p:ext>
            </p:extLst>
          </p:nvPr>
        </p:nvGraphicFramePr>
        <p:xfrm>
          <a:off x="1289824" y="462775"/>
          <a:ext cx="10251687" cy="594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717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C11ECE1-C927-4D3C-B13A-D79CBD166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112846"/>
              </p:ext>
            </p:extLst>
          </p:nvPr>
        </p:nvGraphicFramePr>
        <p:xfrm>
          <a:off x="721112" y="306657"/>
          <a:ext cx="11132634" cy="63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20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B5C7343-FCDD-469E-96F2-4543C93E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54351"/>
              </p:ext>
            </p:extLst>
          </p:nvPr>
        </p:nvGraphicFramePr>
        <p:xfrm>
          <a:off x="1379034" y="574287"/>
          <a:ext cx="10485863" cy="618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328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DD1A286-42EA-42E8-B253-6CE756F6F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684685"/>
              </p:ext>
            </p:extLst>
          </p:nvPr>
        </p:nvGraphicFramePr>
        <p:xfrm>
          <a:off x="788018" y="395868"/>
          <a:ext cx="11009971" cy="614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58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Серикова М.Ж.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099561"/>
              </p:ext>
            </p:extLst>
          </p:nvPr>
        </p:nvGraphicFramePr>
        <p:xfrm>
          <a:off x="0" y="2057400"/>
          <a:ext cx="5607424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56958"/>
              </p:ext>
            </p:extLst>
          </p:nvPr>
        </p:nvGraphicFramePr>
        <p:xfrm>
          <a:off x="5930152" y="2057400"/>
          <a:ext cx="5957047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004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6BF00BD-325D-4EA0-B5F8-4C1470199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13566"/>
              </p:ext>
            </p:extLst>
          </p:nvPr>
        </p:nvGraphicFramePr>
        <p:xfrm>
          <a:off x="1200615" y="585438"/>
          <a:ext cx="10563922" cy="609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527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1548242-E943-4946-A57E-BD619DF61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640732"/>
              </p:ext>
            </p:extLst>
          </p:nvPr>
        </p:nvGraphicFramePr>
        <p:xfrm>
          <a:off x="832623" y="685800"/>
          <a:ext cx="11009971" cy="591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68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Каюпова П.С.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118648"/>
              </p:ext>
            </p:extLst>
          </p:nvPr>
        </p:nvGraphicFramePr>
        <p:xfrm>
          <a:off x="569259" y="1707779"/>
          <a:ext cx="10564906" cy="447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62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мұғалімі:Джусупбекова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82640"/>
              </p:ext>
            </p:extLst>
          </p:nvPr>
        </p:nvGraphicFramePr>
        <p:xfrm>
          <a:off x="907241" y="1707779"/>
          <a:ext cx="10877767" cy="461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0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80061"/>
              </p:ext>
            </p:extLst>
          </p:nvPr>
        </p:nvGraphicFramePr>
        <p:xfrm>
          <a:off x="676836" y="2089897"/>
          <a:ext cx="10416988" cy="40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геометрия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Пәзілбек 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Серикбаева Г, 5а- Аширбаева 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357682"/>
              </p:ext>
            </p:extLst>
          </p:nvPr>
        </p:nvGraphicFramePr>
        <p:xfrm>
          <a:off x="410602" y="1454053"/>
          <a:ext cx="11503491" cy="516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79365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891</TotalTime>
  <Words>804</Words>
  <Application>Microsoft Office PowerPoint</Application>
  <PresentationFormat>Широкоэкранный</PresentationFormat>
  <Paragraphs>133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47</cp:revision>
  <dcterms:created xsi:type="dcterms:W3CDTF">2025-01-06T05:29:17Z</dcterms:created>
  <dcterms:modified xsi:type="dcterms:W3CDTF">2025-05-30T03:11:09Z</dcterms:modified>
</cp:coreProperties>
</file>